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103"/>
  </p:notesMasterIdLst>
  <p:sldIdLst>
    <p:sldId id="369" r:id="rId3"/>
    <p:sldId id="352" r:id="rId4"/>
    <p:sldId id="370" r:id="rId5"/>
    <p:sldId id="286" r:id="rId6"/>
    <p:sldId id="298" r:id="rId7"/>
    <p:sldId id="374" r:id="rId8"/>
    <p:sldId id="377" r:id="rId9"/>
    <p:sldId id="376" r:id="rId10"/>
    <p:sldId id="379" r:id="rId11"/>
    <p:sldId id="378" r:id="rId12"/>
    <p:sldId id="380" r:id="rId13"/>
    <p:sldId id="381" r:id="rId14"/>
    <p:sldId id="382" r:id="rId15"/>
    <p:sldId id="384" r:id="rId16"/>
    <p:sldId id="385" r:id="rId17"/>
    <p:sldId id="386" r:id="rId18"/>
    <p:sldId id="387" r:id="rId19"/>
    <p:sldId id="389" r:id="rId20"/>
    <p:sldId id="390" r:id="rId21"/>
    <p:sldId id="392" r:id="rId22"/>
    <p:sldId id="394" r:id="rId23"/>
    <p:sldId id="395" r:id="rId24"/>
    <p:sldId id="411" r:id="rId25"/>
    <p:sldId id="396" r:id="rId26"/>
    <p:sldId id="397" r:id="rId27"/>
    <p:sldId id="398" r:id="rId28"/>
    <p:sldId id="399" r:id="rId29"/>
    <p:sldId id="400" r:id="rId30"/>
    <p:sldId id="401" r:id="rId31"/>
    <p:sldId id="402" r:id="rId32"/>
    <p:sldId id="403" r:id="rId33"/>
    <p:sldId id="404" r:id="rId34"/>
    <p:sldId id="405" r:id="rId35"/>
    <p:sldId id="407" r:id="rId36"/>
    <p:sldId id="408" r:id="rId37"/>
    <p:sldId id="409" r:id="rId38"/>
    <p:sldId id="410" r:id="rId39"/>
    <p:sldId id="412" r:id="rId40"/>
    <p:sldId id="413" r:id="rId41"/>
    <p:sldId id="414" r:id="rId42"/>
    <p:sldId id="416" r:id="rId43"/>
    <p:sldId id="417" r:id="rId44"/>
    <p:sldId id="305" r:id="rId45"/>
    <p:sldId id="307" r:id="rId46"/>
    <p:sldId id="418" r:id="rId47"/>
    <p:sldId id="419" r:id="rId48"/>
    <p:sldId id="420" r:id="rId49"/>
    <p:sldId id="421" r:id="rId50"/>
    <p:sldId id="422" r:id="rId51"/>
    <p:sldId id="423" r:id="rId52"/>
    <p:sldId id="424" r:id="rId53"/>
    <p:sldId id="425" r:id="rId54"/>
    <p:sldId id="426" r:id="rId55"/>
    <p:sldId id="427" r:id="rId56"/>
    <p:sldId id="428" r:id="rId57"/>
    <p:sldId id="429" r:id="rId58"/>
    <p:sldId id="430" r:id="rId59"/>
    <p:sldId id="431" r:id="rId60"/>
    <p:sldId id="433" r:id="rId61"/>
    <p:sldId id="434" r:id="rId62"/>
    <p:sldId id="435" r:id="rId63"/>
    <p:sldId id="436" r:id="rId64"/>
    <p:sldId id="437" r:id="rId65"/>
    <p:sldId id="440" r:id="rId66"/>
    <p:sldId id="438" r:id="rId67"/>
    <p:sldId id="441" r:id="rId68"/>
    <p:sldId id="442" r:id="rId69"/>
    <p:sldId id="443" r:id="rId70"/>
    <p:sldId id="444" r:id="rId71"/>
    <p:sldId id="446" r:id="rId72"/>
    <p:sldId id="447" r:id="rId73"/>
    <p:sldId id="448" r:id="rId74"/>
    <p:sldId id="445" r:id="rId75"/>
    <p:sldId id="449" r:id="rId76"/>
    <p:sldId id="450" r:id="rId77"/>
    <p:sldId id="452" r:id="rId78"/>
    <p:sldId id="453" r:id="rId79"/>
    <p:sldId id="456" r:id="rId80"/>
    <p:sldId id="458" r:id="rId81"/>
    <p:sldId id="460" r:id="rId82"/>
    <p:sldId id="461" r:id="rId83"/>
    <p:sldId id="462" r:id="rId84"/>
    <p:sldId id="464" r:id="rId85"/>
    <p:sldId id="465" r:id="rId86"/>
    <p:sldId id="466" r:id="rId87"/>
    <p:sldId id="467" r:id="rId88"/>
    <p:sldId id="468" r:id="rId89"/>
    <p:sldId id="469" r:id="rId90"/>
    <p:sldId id="472" r:id="rId91"/>
    <p:sldId id="471" r:id="rId92"/>
    <p:sldId id="470" r:id="rId93"/>
    <p:sldId id="473" r:id="rId94"/>
    <p:sldId id="454" r:id="rId95"/>
    <p:sldId id="474" r:id="rId96"/>
    <p:sldId id="475" r:id="rId97"/>
    <p:sldId id="476" r:id="rId98"/>
    <p:sldId id="477" r:id="rId99"/>
    <p:sldId id="478" r:id="rId100"/>
    <p:sldId id="479" r:id="rId101"/>
    <p:sldId id="336" r:id="rId102"/>
  </p:sldIdLst>
  <p:sldSz cx="12192000" cy="6858000"/>
  <p:notesSz cx="6858000" cy="9144000"/>
  <p:custDataLst>
    <p:tags r:id="rId10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912" autoAdjust="0"/>
    <p:restoredTop sz="94660"/>
  </p:normalViewPr>
  <p:slideViewPr>
    <p:cSldViewPr snapToGrid="0">
      <p:cViewPr varScale="1">
        <p:scale>
          <a:sx n="105" d="100"/>
          <a:sy n="105" d="100"/>
        </p:scale>
        <p:origin x="248"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07" Type="http://schemas.openxmlformats.org/officeDocument/2006/relationships/theme" Target="theme/theme1.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notesMaster" Target="notesMasters/notesMaster1.xml"/><Relationship Id="rId108"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2025/9/22</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ACFEB-E4B0-06ED-4F88-FC190613E31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B9884F9-5158-542D-1B68-57142FC6835C}"/>
              </a:ext>
            </a:extLst>
          </p:cNvPr>
          <p:cNvSpPr>
            <a:spLocks noGrp="1" noRot="1" noChangeAspect="1"/>
          </p:cNvSpPr>
          <p:nvPr>
            <p:ph type="sldImg"/>
          </p:nvPr>
        </p:nvSpPr>
        <p:spPr>
          <a:xfrm>
            <a:off x="685800" y="1143000"/>
            <a:ext cx="5486400" cy="3086100"/>
          </a:xfrm>
        </p:spPr>
        <p:txBody>
          <a:bodyPr/>
          <a:lstStyle/>
          <a:p>
            <a:endParaRPr lang="zh-CN" altLang="en-US"/>
          </a:p>
        </p:txBody>
      </p:sp>
      <p:sp>
        <p:nvSpPr>
          <p:cNvPr id="3" name="备注占位符 2">
            <a:extLst>
              <a:ext uri="{FF2B5EF4-FFF2-40B4-BE49-F238E27FC236}">
                <a16:creationId xmlns:a16="http://schemas.microsoft.com/office/drawing/2014/main" id="{2243D8F1-C528-B211-2AF2-6C0444F690EB}"/>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2C6B8E7E-4E47-2944-5DFC-B27F47F76D24}"/>
              </a:ext>
            </a:extLst>
          </p:cNvPr>
          <p:cNvSpPr>
            <a:spLocks noGrp="1"/>
          </p:cNvSpPr>
          <p:nvPr>
            <p:ph type="sldNum" sz="quarter" idx="10"/>
          </p:nvPr>
        </p:nvSpPr>
        <p:spPr/>
        <p:txBody>
          <a:bodyPr/>
          <a:lstStyle/>
          <a:p>
            <a:fld id="{91B468E8-3E42-411D-B3A4-41141BE63FBA}" type="slidenum">
              <a:rPr lang="zh-CN" altLang="en-US" smtClean="0"/>
              <a:t>6</a:t>
            </a:fld>
            <a:endParaRPr lang="zh-CN" altLang="en-US"/>
          </a:p>
        </p:txBody>
      </p:sp>
    </p:spTree>
    <p:extLst>
      <p:ext uri="{BB962C8B-B14F-4D97-AF65-F5344CB8AC3E}">
        <p14:creationId xmlns:p14="http://schemas.microsoft.com/office/powerpoint/2010/main" val="3835966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17188-5C51-E32F-76B2-FBCFA62280C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D20468B-2684-48BE-D146-C873F1F59033}"/>
              </a:ext>
            </a:extLst>
          </p:cNvPr>
          <p:cNvSpPr>
            <a:spLocks noGrp="1" noRot="1" noChangeAspect="1"/>
          </p:cNvSpPr>
          <p:nvPr>
            <p:ph type="sldImg"/>
          </p:nvPr>
        </p:nvSpPr>
        <p:spPr>
          <a:xfrm>
            <a:off x="685800" y="1143000"/>
            <a:ext cx="5486400" cy="3086100"/>
          </a:xfrm>
        </p:spPr>
        <p:txBody>
          <a:bodyPr/>
          <a:lstStyle/>
          <a:p>
            <a:endParaRPr lang="zh-CN" altLang="en-US"/>
          </a:p>
        </p:txBody>
      </p:sp>
      <p:sp>
        <p:nvSpPr>
          <p:cNvPr id="3" name="备注占位符 2">
            <a:extLst>
              <a:ext uri="{FF2B5EF4-FFF2-40B4-BE49-F238E27FC236}">
                <a16:creationId xmlns:a16="http://schemas.microsoft.com/office/drawing/2014/main" id="{06777910-F3A6-4117-0150-6772288A9FC5}"/>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EA83FAC1-DCDF-6F78-C0B5-3AC90E5014F0}"/>
              </a:ext>
            </a:extLst>
          </p:cNvPr>
          <p:cNvSpPr>
            <a:spLocks noGrp="1"/>
          </p:cNvSpPr>
          <p:nvPr>
            <p:ph type="sldNum" sz="quarter" idx="10"/>
          </p:nvPr>
        </p:nvSpPr>
        <p:spPr/>
        <p:txBody>
          <a:bodyPr/>
          <a:lstStyle/>
          <a:p>
            <a:fld id="{91B468E8-3E42-411D-B3A4-41141BE63FBA}" type="slidenum">
              <a:rPr lang="zh-CN" altLang="en-US" smtClean="0"/>
              <a:t>9</a:t>
            </a:fld>
            <a:endParaRPr lang="zh-CN" altLang="en-US"/>
          </a:p>
        </p:txBody>
      </p:sp>
    </p:spTree>
    <p:extLst>
      <p:ext uri="{BB962C8B-B14F-4D97-AF65-F5344CB8AC3E}">
        <p14:creationId xmlns:p14="http://schemas.microsoft.com/office/powerpoint/2010/main" val="2691446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txBody>
          <a:bodyPr/>
          <a:lstStyle/>
          <a:p>
            <a:endParaRPr lang="zh-CN" altLang="en-US"/>
          </a:p>
        </p:txBody>
      </p:sp>
      <p:sp>
        <p:nvSpPr>
          <p:cNvPr id="3" name="备注占位符 2"/>
          <p:cNvSpPr>
            <a:spLocks noGrp="1"/>
          </p:cNvSpPr>
          <p:nvPr>
            <p:ph type="body" idx="1"/>
          </p:nvPr>
        </p:nvSpPr>
        <p:spPr/>
        <p:txBody>
          <a:bodyPr/>
          <a:lstStyle/>
          <a:p>
            <a:r>
              <a:rPr lang="zh-CN" altLang="en-US" dirty="0"/>
              <a:t>同质性与变异性  朝鲜</a:t>
            </a:r>
          </a:p>
        </p:txBody>
      </p:sp>
      <p:sp>
        <p:nvSpPr>
          <p:cNvPr id="4" name="灯片编号占位符 3"/>
          <p:cNvSpPr>
            <a:spLocks noGrp="1"/>
          </p:cNvSpPr>
          <p:nvPr>
            <p:ph type="sldNum" sz="quarter" idx="10"/>
          </p:nvPr>
        </p:nvSpPr>
        <p:spPr/>
        <p:txBody>
          <a:bodyPr/>
          <a:lstStyle/>
          <a:p>
            <a:fld id="{91B468E8-3E42-411D-B3A4-41141BE63FBA}" type="slidenum">
              <a:rPr lang="zh-CN" altLang="en-US" smtClean="0"/>
              <a:t>42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 Target="slide1.xml"/><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oleObject" Target="../embeddings/oleObject1.bin"/></Relationships>
</file>

<file path=ppt/slides/_rels/slide10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1.emf"/><Relationship Id="rId2" Type="http://schemas.openxmlformats.org/officeDocument/2006/relationships/oleObject" Target="../embeddings/oleObject2.bin"/><Relationship Id="rId1" Type="http://schemas.openxmlformats.org/officeDocument/2006/relationships/slideLayout" Target="../slideLayouts/slideLayout2.xml"/><Relationship Id="rId6" Type="http://schemas.openxmlformats.org/officeDocument/2006/relationships/oleObject" Target="../embeddings/oleObject4.bin"/><Relationship Id="rId5" Type="http://schemas.openxmlformats.org/officeDocument/2006/relationships/image" Target="../media/image10.e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7.emf"/><Relationship Id="rId18" Type="http://schemas.openxmlformats.org/officeDocument/2006/relationships/oleObject" Target="../embeddings/oleObject13.bin"/><Relationship Id="rId3" Type="http://schemas.openxmlformats.org/officeDocument/2006/relationships/image" Target="../media/image12.emf"/><Relationship Id="rId21" Type="http://schemas.openxmlformats.org/officeDocument/2006/relationships/image" Target="../media/image21.emf"/><Relationship Id="rId7" Type="http://schemas.openxmlformats.org/officeDocument/2006/relationships/image" Target="../media/image14.emf"/><Relationship Id="rId12" Type="http://schemas.openxmlformats.org/officeDocument/2006/relationships/oleObject" Target="../embeddings/oleObject10.bin"/><Relationship Id="rId17" Type="http://schemas.openxmlformats.org/officeDocument/2006/relationships/image" Target="../media/image19.emf"/><Relationship Id="rId2" Type="http://schemas.openxmlformats.org/officeDocument/2006/relationships/oleObject" Target="../embeddings/oleObject5.bin"/><Relationship Id="rId16" Type="http://schemas.openxmlformats.org/officeDocument/2006/relationships/oleObject" Target="../embeddings/oleObject12.bin"/><Relationship Id="rId20" Type="http://schemas.openxmlformats.org/officeDocument/2006/relationships/oleObject" Target="../embeddings/oleObject14.bin"/><Relationship Id="rId1" Type="http://schemas.openxmlformats.org/officeDocument/2006/relationships/slideLayout" Target="../slideLayouts/slideLayout2.xml"/><Relationship Id="rId6" Type="http://schemas.openxmlformats.org/officeDocument/2006/relationships/oleObject" Target="../embeddings/oleObject7.bin"/><Relationship Id="rId11" Type="http://schemas.openxmlformats.org/officeDocument/2006/relationships/image" Target="../media/image16.emf"/><Relationship Id="rId5" Type="http://schemas.openxmlformats.org/officeDocument/2006/relationships/image" Target="../media/image13.emf"/><Relationship Id="rId15" Type="http://schemas.openxmlformats.org/officeDocument/2006/relationships/image" Target="../media/image18.emf"/><Relationship Id="rId23" Type="http://schemas.openxmlformats.org/officeDocument/2006/relationships/image" Target="../media/image22.emf"/><Relationship Id="rId10" Type="http://schemas.openxmlformats.org/officeDocument/2006/relationships/oleObject" Target="../embeddings/oleObject9.bin"/><Relationship Id="rId19" Type="http://schemas.openxmlformats.org/officeDocument/2006/relationships/image" Target="../media/image20.emf"/><Relationship Id="rId4" Type="http://schemas.openxmlformats.org/officeDocument/2006/relationships/oleObject" Target="../embeddings/oleObject6.bin"/><Relationship Id="rId9" Type="http://schemas.openxmlformats.org/officeDocument/2006/relationships/image" Target="../media/image15.emf"/><Relationship Id="rId14" Type="http://schemas.openxmlformats.org/officeDocument/2006/relationships/oleObject" Target="../embeddings/oleObject11.bin"/><Relationship Id="rId22" Type="http://schemas.openxmlformats.org/officeDocument/2006/relationships/oleObject" Target="../embeddings/oleObject15.bin"/></Relationships>
</file>

<file path=ppt/slides/_rels/slide13.x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5.emf"/><Relationship Id="rId2" Type="http://schemas.openxmlformats.org/officeDocument/2006/relationships/oleObject" Target="../embeddings/oleObject16.bin"/><Relationship Id="rId1" Type="http://schemas.openxmlformats.org/officeDocument/2006/relationships/slideLayout" Target="../slideLayouts/slideLayout2.xml"/><Relationship Id="rId6" Type="http://schemas.openxmlformats.org/officeDocument/2006/relationships/oleObject" Target="../embeddings/oleObject18.bin"/><Relationship Id="rId5" Type="http://schemas.openxmlformats.org/officeDocument/2006/relationships/image" Target="../media/image24.emf"/><Relationship Id="rId4" Type="http://schemas.openxmlformats.org/officeDocument/2006/relationships/oleObject" Target="../embeddings/oleObject17.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6.emf"/><Relationship Id="rId7" Type="http://schemas.openxmlformats.org/officeDocument/2006/relationships/image" Target="../media/image28.emf"/><Relationship Id="rId2" Type="http://schemas.openxmlformats.org/officeDocument/2006/relationships/oleObject" Target="../embeddings/oleObject19.bin"/><Relationship Id="rId1" Type="http://schemas.openxmlformats.org/officeDocument/2006/relationships/slideLayout" Target="../slideLayouts/slideLayout19.xml"/><Relationship Id="rId6" Type="http://schemas.openxmlformats.org/officeDocument/2006/relationships/oleObject" Target="../embeddings/oleObject21.bin"/><Relationship Id="rId5" Type="http://schemas.openxmlformats.org/officeDocument/2006/relationships/image" Target="../media/image27.emf"/><Relationship Id="rId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oleObject" Target="../embeddings/oleObject22.bin"/><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oleObject" Target="../embeddings/oleObject23.bin"/><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image" Target="../media/image31.emf"/><Relationship Id="rId7" Type="http://schemas.openxmlformats.org/officeDocument/2006/relationships/image" Target="../media/image33.emf"/><Relationship Id="rId2" Type="http://schemas.openxmlformats.org/officeDocument/2006/relationships/oleObject" Target="../embeddings/oleObject24.bin"/><Relationship Id="rId1" Type="http://schemas.openxmlformats.org/officeDocument/2006/relationships/slideLayout" Target="../slideLayouts/slideLayout19.xml"/><Relationship Id="rId6" Type="http://schemas.openxmlformats.org/officeDocument/2006/relationships/oleObject" Target="../embeddings/oleObject26.bin"/><Relationship Id="rId11" Type="http://schemas.openxmlformats.org/officeDocument/2006/relationships/image" Target="../media/image35.emf"/><Relationship Id="rId5" Type="http://schemas.openxmlformats.org/officeDocument/2006/relationships/image" Target="../media/image32.e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34.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oleObject" Target="../embeddings/oleObject29.bin"/><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image" Target="../media/image38.emf"/><Relationship Id="rId7" Type="http://schemas.openxmlformats.org/officeDocument/2006/relationships/image" Target="../media/image40.emf"/><Relationship Id="rId2" Type="http://schemas.openxmlformats.org/officeDocument/2006/relationships/oleObject" Target="../embeddings/oleObject30.bin"/><Relationship Id="rId1" Type="http://schemas.openxmlformats.org/officeDocument/2006/relationships/slideLayout" Target="../slideLayouts/slideLayout2.xml"/><Relationship Id="rId6" Type="http://schemas.openxmlformats.org/officeDocument/2006/relationships/oleObject" Target="../embeddings/oleObject32.bin"/><Relationship Id="rId11" Type="http://schemas.openxmlformats.org/officeDocument/2006/relationships/image" Target="../media/image42.emf"/><Relationship Id="rId5" Type="http://schemas.openxmlformats.org/officeDocument/2006/relationships/image" Target="../media/image39.emf"/><Relationship Id="rId10" Type="http://schemas.openxmlformats.org/officeDocument/2006/relationships/oleObject" Target="../embeddings/oleObject34.bin"/><Relationship Id="rId4" Type="http://schemas.openxmlformats.org/officeDocument/2006/relationships/oleObject" Target="../embeddings/oleObject31.bin"/><Relationship Id="rId9" Type="http://schemas.openxmlformats.org/officeDocument/2006/relationships/image" Target="../media/image4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oleObject" Target="../embeddings/oleObject35.bin"/><Relationship Id="rId1" Type="http://schemas.openxmlformats.org/officeDocument/2006/relationships/slideLayout" Target="../slideLayouts/slideLayout2.xml"/><Relationship Id="rId5" Type="http://schemas.openxmlformats.org/officeDocument/2006/relationships/image" Target="../media/image44.emf"/><Relationship Id="rId4" Type="http://schemas.openxmlformats.org/officeDocument/2006/relationships/oleObject" Target="../embeddings/oleObject36.bin"/></Relationships>
</file>

<file path=ppt/slides/_rels/slide51.xml.rels><?xml version="1.0" encoding="UTF-8" standalone="yes"?>
<Relationships xmlns="http://schemas.openxmlformats.org/package/2006/relationships"><Relationship Id="rId3" Type="http://schemas.openxmlformats.org/officeDocument/2006/relationships/image" Target="../media/image45.emf"/><Relationship Id="rId7" Type="http://schemas.openxmlformats.org/officeDocument/2006/relationships/image" Target="../media/image47.emf"/><Relationship Id="rId2" Type="http://schemas.openxmlformats.org/officeDocument/2006/relationships/oleObject" Target="../embeddings/oleObject37.bin"/><Relationship Id="rId1" Type="http://schemas.openxmlformats.org/officeDocument/2006/relationships/slideLayout" Target="../slideLayouts/slideLayout2.xml"/><Relationship Id="rId6" Type="http://schemas.openxmlformats.org/officeDocument/2006/relationships/oleObject" Target="../embeddings/oleObject39.bin"/><Relationship Id="rId5" Type="http://schemas.openxmlformats.org/officeDocument/2006/relationships/image" Target="../media/image46.emf"/><Relationship Id="rId4" Type="http://schemas.openxmlformats.org/officeDocument/2006/relationships/oleObject" Target="../embeddings/oleObject38.bin"/></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8.emf"/><Relationship Id="rId7" Type="http://schemas.openxmlformats.org/officeDocument/2006/relationships/image" Target="../media/image50.emf"/><Relationship Id="rId2" Type="http://schemas.openxmlformats.org/officeDocument/2006/relationships/oleObject" Target="../embeddings/oleObject40.bin"/><Relationship Id="rId1" Type="http://schemas.openxmlformats.org/officeDocument/2006/relationships/slideLayout" Target="../slideLayouts/slideLayout2.xml"/><Relationship Id="rId6" Type="http://schemas.openxmlformats.org/officeDocument/2006/relationships/oleObject" Target="../embeddings/oleObject42.bin"/><Relationship Id="rId5" Type="http://schemas.openxmlformats.org/officeDocument/2006/relationships/image" Target="../media/image49.emf"/><Relationship Id="rId4" Type="http://schemas.openxmlformats.org/officeDocument/2006/relationships/oleObject" Target="../embeddings/oleObject41.bin"/></Relationships>
</file>

<file path=ppt/slides/_rels/slide54.xml.rels><?xml version="1.0" encoding="UTF-8" standalone="yes"?>
<Relationships xmlns="http://schemas.openxmlformats.org/package/2006/relationships"><Relationship Id="rId3" Type="http://schemas.openxmlformats.org/officeDocument/2006/relationships/image" Target="../media/image51.emf"/><Relationship Id="rId7" Type="http://schemas.openxmlformats.org/officeDocument/2006/relationships/image" Target="../media/image53.emf"/><Relationship Id="rId2" Type="http://schemas.openxmlformats.org/officeDocument/2006/relationships/oleObject" Target="../embeddings/oleObject43.bin"/><Relationship Id="rId1" Type="http://schemas.openxmlformats.org/officeDocument/2006/relationships/slideLayout" Target="../slideLayouts/slideLayout2.xml"/><Relationship Id="rId6" Type="http://schemas.openxmlformats.org/officeDocument/2006/relationships/oleObject" Target="../embeddings/oleObject45.bin"/><Relationship Id="rId5" Type="http://schemas.openxmlformats.org/officeDocument/2006/relationships/image" Target="../media/image52.emf"/><Relationship Id="rId4" Type="http://schemas.openxmlformats.org/officeDocument/2006/relationships/oleObject" Target="../embeddings/oleObject44.bin"/></Relationships>
</file>

<file path=ppt/slides/_rels/slide55.xml.rels><?xml version="1.0" encoding="UTF-8" standalone="yes"?>
<Relationships xmlns="http://schemas.openxmlformats.org/package/2006/relationships"><Relationship Id="rId3" Type="http://schemas.openxmlformats.org/officeDocument/2006/relationships/image" Target="../media/image54.emf"/><Relationship Id="rId7" Type="http://schemas.openxmlformats.org/officeDocument/2006/relationships/image" Target="../media/image56.emf"/><Relationship Id="rId2" Type="http://schemas.openxmlformats.org/officeDocument/2006/relationships/oleObject" Target="../embeddings/oleObject46.bin"/><Relationship Id="rId1" Type="http://schemas.openxmlformats.org/officeDocument/2006/relationships/slideLayout" Target="../slideLayouts/slideLayout2.xml"/><Relationship Id="rId6" Type="http://schemas.openxmlformats.org/officeDocument/2006/relationships/oleObject" Target="../embeddings/oleObject48.bin"/><Relationship Id="rId5" Type="http://schemas.openxmlformats.org/officeDocument/2006/relationships/image" Target="../media/image55.emf"/><Relationship Id="rId4" Type="http://schemas.openxmlformats.org/officeDocument/2006/relationships/oleObject" Target="../embeddings/oleObject47.bin"/></Relationships>
</file>

<file path=ppt/slides/_rels/slide56.xml.rels><?xml version="1.0" encoding="UTF-8" standalone="yes"?>
<Relationships xmlns="http://schemas.openxmlformats.org/package/2006/relationships"><Relationship Id="rId3" Type="http://schemas.openxmlformats.org/officeDocument/2006/relationships/image" Target="../media/image57.emf"/><Relationship Id="rId7" Type="http://schemas.openxmlformats.org/officeDocument/2006/relationships/image" Target="../media/image59.emf"/><Relationship Id="rId2" Type="http://schemas.openxmlformats.org/officeDocument/2006/relationships/oleObject" Target="../embeddings/oleObject49.bin"/><Relationship Id="rId1" Type="http://schemas.openxmlformats.org/officeDocument/2006/relationships/slideLayout" Target="../slideLayouts/slideLayout2.xml"/><Relationship Id="rId6" Type="http://schemas.openxmlformats.org/officeDocument/2006/relationships/oleObject" Target="../embeddings/oleObject51.bin"/><Relationship Id="rId5" Type="http://schemas.openxmlformats.org/officeDocument/2006/relationships/image" Target="../media/image58.emf"/><Relationship Id="rId4" Type="http://schemas.openxmlformats.org/officeDocument/2006/relationships/oleObject" Target="../embeddings/oleObject50.bin"/></Relationships>
</file>

<file path=ppt/slides/_rels/slide57.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oleObject" Target="../embeddings/oleObject52.bin"/><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oleObject" Target="../embeddings/oleObject53.bin"/><Relationship Id="rId1" Type="http://schemas.openxmlformats.org/officeDocument/2006/relationships/slideLayout" Target="../slideLayouts/slideLayout2.xml"/><Relationship Id="rId5" Type="http://schemas.openxmlformats.org/officeDocument/2006/relationships/image" Target="../media/image62.emf"/><Relationship Id="rId4" Type="http://schemas.openxmlformats.org/officeDocument/2006/relationships/oleObject" Target="../embeddings/oleObject54.bin"/></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image" Target="../media/image64.emf"/><Relationship Id="rId7" Type="http://schemas.openxmlformats.org/officeDocument/2006/relationships/image" Target="../media/image66.emf"/><Relationship Id="rId2" Type="http://schemas.openxmlformats.org/officeDocument/2006/relationships/oleObject" Target="../embeddings/oleObject55.bin"/><Relationship Id="rId1" Type="http://schemas.openxmlformats.org/officeDocument/2006/relationships/slideLayout" Target="../slideLayouts/slideLayout2.xml"/><Relationship Id="rId6" Type="http://schemas.openxmlformats.org/officeDocument/2006/relationships/oleObject" Target="../embeddings/oleObject57.bin"/><Relationship Id="rId5" Type="http://schemas.openxmlformats.org/officeDocument/2006/relationships/image" Target="../media/image65.emf"/><Relationship Id="rId4" Type="http://schemas.openxmlformats.org/officeDocument/2006/relationships/oleObject" Target="../embeddings/oleObject56.bin"/><Relationship Id="rId9" Type="http://schemas.openxmlformats.org/officeDocument/2006/relationships/image" Target="../media/image67.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oleObject" Target="../embeddings/oleObject59.bin"/><Relationship Id="rId1" Type="http://schemas.openxmlformats.org/officeDocument/2006/relationships/slideLayout" Target="../slideLayouts/slideLayout2.xml"/><Relationship Id="rId5" Type="http://schemas.openxmlformats.org/officeDocument/2006/relationships/image" Target="../media/image69.emf"/><Relationship Id="rId4" Type="http://schemas.openxmlformats.org/officeDocument/2006/relationships/oleObject" Target="../embeddings/oleObject60.bin"/></Relationships>
</file>

<file path=ppt/slides/_rels/slide69.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oleObject" Target="../embeddings/oleObject61.bin"/><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oleObject" Target="../embeddings/oleObject62.bin"/><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image" Target="../media/image72.emf"/><Relationship Id="rId7" Type="http://schemas.openxmlformats.org/officeDocument/2006/relationships/image" Target="../media/image74.emf"/><Relationship Id="rId2" Type="http://schemas.openxmlformats.org/officeDocument/2006/relationships/oleObject" Target="../embeddings/oleObject63.bin"/><Relationship Id="rId1" Type="http://schemas.openxmlformats.org/officeDocument/2006/relationships/slideLayout" Target="../slideLayouts/slideLayout2.xml"/><Relationship Id="rId6" Type="http://schemas.openxmlformats.org/officeDocument/2006/relationships/oleObject" Target="../embeddings/oleObject65.bin"/><Relationship Id="rId11" Type="http://schemas.openxmlformats.org/officeDocument/2006/relationships/image" Target="../media/image76.emf"/><Relationship Id="rId5" Type="http://schemas.openxmlformats.org/officeDocument/2006/relationships/image" Target="../media/image73.emf"/><Relationship Id="rId10" Type="http://schemas.openxmlformats.org/officeDocument/2006/relationships/oleObject" Target="../embeddings/oleObject67.bin"/><Relationship Id="rId4" Type="http://schemas.openxmlformats.org/officeDocument/2006/relationships/oleObject" Target="../embeddings/oleObject64.bin"/><Relationship Id="rId9" Type="http://schemas.openxmlformats.org/officeDocument/2006/relationships/image" Target="../media/image75.emf"/></Relationships>
</file>

<file path=ppt/slides/_rels/slide72.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oleObject" Target="../embeddings/oleObject68.bin"/><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第二章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国民经济存量统计分析</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3FA59-883C-0A41-B066-399974DEE02B}"/>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06065341-CBC0-99CF-6DF6-968F87F8111A}"/>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7CFA73BB-DF00-779E-6423-B1FA51D7089C}"/>
              </a:ext>
            </a:extLst>
          </p:cNvPr>
          <p:cNvSpPr>
            <a:spLocks noGrp="1" noRot="1" noChangeArrowheads="1"/>
          </p:cNvSpPr>
          <p:nvPr>
            <p:ph idx="1"/>
          </p:nvPr>
        </p:nvSpPr>
        <p:spPr>
          <a:xfrm>
            <a:off x="571500" y="913765"/>
            <a:ext cx="11263745" cy="543427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a:t>
            </a:r>
            <a:r>
              <a:rPr lang="en-US" altLang="zh-CN"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PIM</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原理</a:t>
            </a:r>
          </a:p>
          <a:p>
            <a:pPr indent="609600" algn="r">
              <a:lnSpc>
                <a:spcPts val="4000"/>
              </a:lnSpc>
              <a:spcBef>
                <a:spcPts val="0"/>
              </a:spcBef>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p>
          <a:p>
            <a:pPr indent="609600" fontAlgn="auto">
              <a:lnSpc>
                <a:spcPts val="4000"/>
              </a:lnSpc>
              <a:spcBef>
                <a:spcPts val="60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）本质上测度</a:t>
            </a:r>
            <a:r>
              <a:rPr lang="en" altLang="zh-CN" sz="24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时刻资本存量的生产能力。为保持资本生产能力不变，需要对随役龄增长出现的效率衰减进行补偿，称为重置需求。同时，役龄增长带来的效率衰减也会导致资本品价值损失，所需的价值补偿称为折旧。重置模式与折旧模式，都严格取决于资本品相对效率模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ts val="4000"/>
              </a:lnSpc>
              <a:spcBef>
                <a:spcPts val="60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资本品相对效率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τ)</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由其役龄决定，</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τ)}</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是一个非负序列。新资本品的相对效率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定义为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；随役龄增加效率非增，                             ；任意资本品终将退役，</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ts val="4000"/>
              </a:lnSpc>
              <a:spcBef>
                <a:spcPts val="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役龄为</a:t>
            </a:r>
            <a:r>
              <a:rPr lang="el-GR" altLang="zh-CN" sz="2400" dirty="0">
                <a:latin typeface="Times New Roman" panose="02020603050405020304" pitchFamily="18" charset="0"/>
                <a:ea typeface="华文楷体" panose="02010600040101010101" charset="-122"/>
                <a:cs typeface="Times New Roman" panose="02020603050405020304" pitchFamily="18" charset="0"/>
              </a:rPr>
              <a:t>τ</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的资本品需要重置的比例</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m(</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τ)</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称为死亡率，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m(</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τ)= </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τ-1)</a:t>
            </a:r>
            <a:r>
              <a:rPr lang="zh-CN" altLang="el-GR" sz="2400" i="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τ)</a:t>
            </a:r>
            <a:r>
              <a:rPr lang="zh-CN" altLang="en-US" sz="2400" dirty="0">
                <a:latin typeface="Times New Roman" panose="02020603050405020304" pitchFamily="18" charset="0"/>
                <a:ea typeface="华文楷体" panose="02010600040101010101" charset="-122"/>
                <a:cs typeface="Times New Roman" panose="02020603050405020304" pitchFamily="18" charset="0"/>
              </a:rPr>
              <a:t>死亡率取值非负，且所有役龄死亡率之和                       。</a:t>
            </a:r>
            <a:endParaRPr lang="zh-CN" altLang="en-US" sz="2400" dirty="0">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cs typeface="华文楷体" panose="02010600040101010101" charset="-122"/>
            </a:endParaRPr>
          </a:p>
          <a:p>
            <a:pPr indent="609600" fontAlgn="auto">
              <a:lnSpc>
                <a:spcPts val="4000"/>
              </a:lnSpc>
              <a:spcBef>
                <a:spcPts val="0"/>
              </a:spcBef>
              <a:buFontTx/>
              <a:buNone/>
              <a:extLst>
                <a:ext uri="{35155182-B16C-46BC-9424-99874614C6A1}">
                  <wpsdc:indentchars xmlns:mc="http://schemas.openxmlformats.org/markup-compatibility/2006" xmlns:a14="http://schemas.microsoft.com/office/drawing/2010/main"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5" name="灯片编号占位符 6">
            <a:extLst>
              <a:ext uri="{FF2B5EF4-FFF2-40B4-BE49-F238E27FC236}">
                <a16:creationId xmlns:a16="http://schemas.microsoft.com/office/drawing/2014/main" id="{04A4128B-52A4-F088-30E0-522D7AA10376}"/>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47E04D0E-DC10-B6D6-A227-98239DE19F4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2" name="Rectangle 2">
            <a:extLst>
              <a:ext uri="{FF2B5EF4-FFF2-40B4-BE49-F238E27FC236}">
                <a16:creationId xmlns:a16="http://schemas.microsoft.com/office/drawing/2014/main" id="{D6512273-2C61-9C0F-F1D3-8247D13D44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a:extLst>
              <a:ext uri="{FF2B5EF4-FFF2-40B4-BE49-F238E27FC236}">
                <a16:creationId xmlns:a16="http://schemas.microsoft.com/office/drawing/2014/main" id="{CAEE8705-7588-B158-9212-7CAC3311806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6">
            <a:extLst>
              <a:ext uri="{FF2B5EF4-FFF2-40B4-BE49-F238E27FC236}">
                <a16:creationId xmlns:a16="http://schemas.microsoft.com/office/drawing/2014/main" id="{4194BC2B-473E-212E-258D-142B71E1CCB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8">
            <a:extLst>
              <a:ext uri="{FF2B5EF4-FFF2-40B4-BE49-F238E27FC236}">
                <a16:creationId xmlns:a16="http://schemas.microsoft.com/office/drawing/2014/main" id="{EC84161E-3207-B700-B028-99FCAA021D0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C61E7452-F75C-BF21-2C30-46CF8F115FA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a:extLst>
              <a:ext uri="{FF2B5EF4-FFF2-40B4-BE49-F238E27FC236}">
                <a16:creationId xmlns:a16="http://schemas.microsoft.com/office/drawing/2014/main" id="{99D92D7A-FCCA-1427-006F-DA991EBF65C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a:extLst>
              <a:ext uri="{FF2B5EF4-FFF2-40B4-BE49-F238E27FC236}">
                <a16:creationId xmlns:a16="http://schemas.microsoft.com/office/drawing/2014/main" id="{6D074B80-E8CD-4F21-0E94-14B326888294}"/>
              </a:ext>
            </a:extLst>
          </p:cNvPr>
          <p:cNvGraphicFramePr>
            <a:graphicFrameLocks noChangeAspect="1"/>
          </p:cNvGraphicFramePr>
          <p:nvPr>
            <p:extLst>
              <p:ext uri="{D42A27DB-BD31-4B8C-83A1-F6EECF244321}">
                <p14:modId xmlns:p14="http://schemas.microsoft.com/office/powerpoint/2010/main" val="3787271024"/>
              </p:ext>
            </p:extLst>
          </p:nvPr>
        </p:nvGraphicFramePr>
        <p:xfrm>
          <a:off x="4717153" y="1408429"/>
          <a:ext cx="2757757" cy="620574"/>
        </p:xfrm>
        <a:graphic>
          <a:graphicData uri="http://schemas.openxmlformats.org/presentationml/2006/ole">
            <mc:AlternateContent xmlns:mc="http://schemas.openxmlformats.org/markup-compatibility/2006">
              <mc:Choice xmlns:v="urn:schemas-microsoft-com:vml" Requires="v">
                <p:oleObj r:id="rId4" imgW="26619200" imgH="6731000" progId="Equation.DSMT4">
                  <p:embed/>
                </p:oleObj>
              </mc:Choice>
              <mc:Fallback>
                <p:oleObj r:id="rId4" imgW="26619200" imgH="6731000" progId="Equation.DSMT4">
                  <p:embed/>
                  <p:pic>
                    <p:nvPicPr>
                      <p:cNvPr id="15" name="对象 14">
                        <a:extLst>
                          <a:ext uri="{FF2B5EF4-FFF2-40B4-BE49-F238E27FC236}">
                            <a16:creationId xmlns:a16="http://schemas.microsoft.com/office/drawing/2014/main" id="{05F4BD0B-97E2-9393-07D7-5233F6873C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7153" y="1408429"/>
                        <a:ext cx="2757757" cy="620574"/>
                      </a:xfrm>
                      <a:prstGeom prst="rect">
                        <a:avLst/>
                      </a:prstGeom>
                      <a:noFill/>
                    </p:spPr>
                  </p:pic>
                </p:oleObj>
              </mc:Fallback>
            </mc:AlternateContent>
          </a:graphicData>
        </a:graphic>
      </p:graphicFrame>
      <p:sp>
        <p:nvSpPr>
          <p:cNvPr id="16" name="Rectangle 6">
            <a:extLst>
              <a:ext uri="{FF2B5EF4-FFF2-40B4-BE49-F238E27FC236}">
                <a16:creationId xmlns:a16="http://schemas.microsoft.com/office/drawing/2014/main" id="{0D8758CA-AC05-87BD-F4E5-1B0C195B3B5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7" name="图片 6">
            <a:extLst>
              <a:ext uri="{FF2B5EF4-FFF2-40B4-BE49-F238E27FC236}">
                <a16:creationId xmlns:a16="http://schemas.microsoft.com/office/drawing/2014/main" id="{E9DB6C22-F803-045C-4926-F8EAD2552C2B}"/>
              </a:ext>
            </a:extLst>
          </p:cNvPr>
          <p:cNvPicPr>
            <a:picLocks/>
          </p:cNvPicPr>
          <p:nvPr/>
        </p:nvPicPr>
        <p:blipFill>
          <a:blip r:embed="rId6"/>
          <a:stretch>
            <a:fillRect/>
          </a:stretch>
        </p:blipFill>
        <p:spPr>
          <a:xfrm>
            <a:off x="6369502" y="4828997"/>
            <a:ext cx="2210816" cy="306832"/>
          </a:xfrm>
          <a:prstGeom prst="rect">
            <a:avLst/>
          </a:prstGeom>
        </p:spPr>
      </p:pic>
      <p:pic>
        <p:nvPicPr>
          <p:cNvPr id="9" name="图片 8">
            <a:extLst>
              <a:ext uri="{FF2B5EF4-FFF2-40B4-BE49-F238E27FC236}">
                <a16:creationId xmlns:a16="http://schemas.microsoft.com/office/drawing/2014/main" id="{34A6A709-ED84-6210-CD73-AE006FB50323}"/>
              </a:ext>
            </a:extLst>
          </p:cNvPr>
          <p:cNvPicPr>
            <a:picLocks/>
          </p:cNvPicPr>
          <p:nvPr/>
        </p:nvPicPr>
        <p:blipFill>
          <a:blip r:embed="rId7"/>
          <a:stretch>
            <a:fillRect/>
          </a:stretch>
        </p:blipFill>
        <p:spPr>
          <a:xfrm>
            <a:off x="861591" y="5308843"/>
            <a:ext cx="1991360" cy="426720"/>
          </a:xfrm>
          <a:prstGeom prst="rect">
            <a:avLst/>
          </a:prstGeom>
        </p:spPr>
      </p:pic>
      <p:pic>
        <p:nvPicPr>
          <p:cNvPr id="10" name="图片 9">
            <a:extLst>
              <a:ext uri="{FF2B5EF4-FFF2-40B4-BE49-F238E27FC236}">
                <a16:creationId xmlns:a16="http://schemas.microsoft.com/office/drawing/2014/main" id="{9C459E2B-A161-0FE9-5FA2-433273BAFBF6}"/>
              </a:ext>
            </a:extLst>
          </p:cNvPr>
          <p:cNvPicPr>
            <a:picLocks/>
          </p:cNvPicPr>
          <p:nvPr/>
        </p:nvPicPr>
        <p:blipFill>
          <a:blip r:embed="rId8"/>
          <a:stretch>
            <a:fillRect/>
          </a:stretch>
        </p:blipFill>
        <p:spPr>
          <a:xfrm>
            <a:off x="6814894" y="5794967"/>
            <a:ext cx="1822704" cy="438912"/>
          </a:xfrm>
          <a:prstGeom prst="rect">
            <a:avLst/>
          </a:prstGeom>
        </p:spPr>
      </p:pic>
    </p:spTree>
    <p:extLst>
      <p:ext uri="{BB962C8B-B14F-4D97-AF65-F5344CB8AC3E}">
        <p14:creationId xmlns:p14="http://schemas.microsoft.com/office/powerpoint/2010/main" val="2810292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559">
                                            <p:txEl>
                                              <p:pRg st="3" end="3"/>
                                            </p:txEl>
                                          </p:spTgt>
                                        </p:tgtEl>
                                        <p:attrNameLst>
                                          <p:attrName>style.visibility</p:attrName>
                                        </p:attrNameLst>
                                      </p:cBhvr>
                                      <p:to>
                                        <p:strVal val="visible"/>
                                      </p:to>
                                    </p:set>
                                    <p:animEffect transition="in" filter="blinds(horizontal)">
                                      <p:cBhvr>
                                        <p:cTn id="22" dur="500"/>
                                        <p:tgtEl>
                                          <p:spTgt spid="235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3559">
                                            <p:txEl>
                                              <p:pRg st="4" end="4"/>
                                            </p:txEl>
                                          </p:spTgt>
                                        </p:tgtEl>
                                        <p:attrNameLst>
                                          <p:attrName>style.visibility</p:attrName>
                                        </p:attrNameLst>
                                      </p:cBhvr>
                                      <p:to>
                                        <p:strVal val="visible"/>
                                      </p:to>
                                    </p:set>
                                    <p:animEffect transition="in" filter="blinds(horizontal)">
                                      <p:cBhvr>
                                        <p:cTn id="27" dur="500"/>
                                        <p:tgtEl>
                                          <p:spTgt spid="235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667435" y="1521460"/>
            <a:ext cx="9348396" cy="4503420"/>
          </a:xfrm>
        </p:spPr>
        <p:txBody>
          <a:bodyPr>
            <a:noAutofit/>
          </a:bodyPr>
          <a:lstStyle/>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1</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）简述估算物质资本存量的永续盘存法的基本原理和关键环节。</a:t>
            </a: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2</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）简述人力资本三类估算方法的思路，并比较其相对优缺点。</a:t>
            </a: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3</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）简述自然资本估算的价值量方法与实物量方法的思路，并比较异同。</a:t>
            </a: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4</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）简述国民财富测算两大范式的异同，并探讨其对中国的适用性。</a:t>
            </a:r>
            <a:endParaRPr lang="en-US" altLang="zh-CN" sz="2400" b="1" dirty="0">
              <a:solidFill>
                <a:srgbClr val="7030A0"/>
              </a:solidFill>
              <a:latin typeface="华文楷体" panose="02010600040101010101" charset="-122"/>
              <a:ea typeface="华文楷体" panose="02010600040101010101" charset="-122"/>
              <a:cs typeface="华文楷体" panose="02010600040101010101" charset="-122"/>
            </a:endParaRPr>
          </a:p>
          <a:p>
            <a:pPr eaLnBrk="1" hangingPunct="1">
              <a:lnSpc>
                <a:spcPct val="150000"/>
              </a:lnSpc>
              <a:spcBef>
                <a:spcPts val="0"/>
              </a:spcBef>
              <a:buFontTx/>
              <a:buNone/>
            </a:pP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cs typeface="华文楷体" panose="02010600040101010101" charset="-122"/>
              </a:rPr>
              <a:t>5</a:t>
            </a:r>
            <a:r>
              <a:rPr lang="zh-CN" altLang="en-US" sz="2400" b="1" dirty="0">
                <a:solidFill>
                  <a:srgbClr val="7030A0"/>
                </a:solidFill>
                <a:latin typeface="华文楷体" panose="02010600040101010101" charset="-122"/>
                <a:ea typeface="华文楷体" panose="02010600040101010101" charset="-122"/>
                <a:cs typeface="华文楷体" panose="02010600040101010101" charset="-122"/>
              </a:rPr>
              <a:t>）利用某省数据，尝试估算其在特定时期的国民财富和分类资本。</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99</a:t>
            </a:fld>
            <a:endParaRPr lang="zh-CN" altLang="en-US" sz="2000"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DD47D5-56B6-E65B-5FA8-588A5AA03386}"/>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23C50F5A-FE74-1C13-24C4-7235EEBEAB99}"/>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a:t>
            </a:r>
            <a:r>
              <a:rPr lang="en-US" altLang="zh-CN"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PIM</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原理</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重置率</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δ(τ)</a:t>
            </a:r>
            <a:r>
              <a:rPr lang="zh-CN" altLang="en-US" sz="2400" dirty="0">
                <a:latin typeface="Times New Roman" panose="02020603050405020304" pitchFamily="18" charset="0"/>
                <a:ea typeface="华文楷体" panose="02010600040101010101" charset="-122"/>
                <a:cs typeface="Times New Roman" panose="02020603050405020304" pitchFamily="18" charset="0"/>
              </a:rPr>
              <a:t>定义为初始投资购置后 期需要重置的比例，可由死亡率序列递归计算：</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0"/>
              </a:spcBef>
              <a:buFontTx/>
              <a:buNone/>
            </a:pPr>
            <a:r>
              <a:rPr lang="el-GR" altLang="zh-CN" sz="2400" dirty="0">
                <a:latin typeface="Times New Roman" panose="02020603050405020304" pitchFamily="18" charset="0"/>
                <a:ea typeface="华文楷体" panose="02010600040101010101" charset="-122"/>
                <a:cs typeface="Times New Roman" panose="02020603050405020304" pitchFamily="18" charset="0"/>
              </a:rPr>
              <a:t>(2.2)</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30505" algn="just" fontAlgn="auto">
              <a:lnSpc>
                <a:spcPts val="4200"/>
              </a:lnSpc>
              <a:spcBef>
                <a:spcPts val="0"/>
              </a:spcBef>
              <a:buClrTx/>
              <a:buSzTx/>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进而，重置需求</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R(t)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定义为保持资本生产能力不变所需的投资。由式（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），对相邻两期资本存量做一阶差分，得到：</a:t>
            </a:r>
          </a:p>
          <a:p>
            <a:pPr algn="r">
              <a:lnSpc>
                <a:spcPts val="4200"/>
              </a:lnSpc>
              <a:spcBef>
                <a:spcPts val="0"/>
              </a:spcBef>
              <a:buClrTx/>
              <a:buSz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  (2.3)</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600"/>
              </a:spcBef>
              <a:buClrTx/>
              <a:buSzTx/>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其中，重置需求</a:t>
            </a:r>
          </a:p>
        </p:txBody>
      </p:sp>
      <p:sp>
        <p:nvSpPr>
          <p:cNvPr id="6" name="灯片编号占位符 6">
            <a:extLst>
              <a:ext uri="{FF2B5EF4-FFF2-40B4-BE49-F238E27FC236}">
                <a16:creationId xmlns:a16="http://schemas.microsoft.com/office/drawing/2014/main" id="{0D98CE3E-8335-B0D9-0840-F2743EAAC80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686718B2-C035-08F2-F633-B6DD89EF563C}"/>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3" name="Rectangle 2">
            <a:extLst>
              <a:ext uri="{FF2B5EF4-FFF2-40B4-BE49-F238E27FC236}">
                <a16:creationId xmlns:a16="http://schemas.microsoft.com/office/drawing/2014/main" id="{5C999E2B-05D3-9D68-3647-3492285C6F6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D7D104F2-F4CA-9369-CDF1-3F9CAE0129A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693524DC-FD42-9B09-D673-581911FF9A9C}"/>
              </a:ext>
            </a:extLst>
          </p:cNvPr>
          <p:cNvGraphicFramePr>
            <a:graphicFrameLocks noChangeAspect="1"/>
          </p:cNvGraphicFramePr>
          <p:nvPr>
            <p:extLst>
              <p:ext uri="{D42A27DB-BD31-4B8C-83A1-F6EECF244321}">
                <p14:modId xmlns:p14="http://schemas.microsoft.com/office/powerpoint/2010/main" val="2222931271"/>
              </p:ext>
            </p:extLst>
          </p:nvPr>
        </p:nvGraphicFramePr>
        <p:xfrm>
          <a:off x="2899119" y="2654649"/>
          <a:ext cx="6393761" cy="422432"/>
        </p:xfrm>
        <a:graphic>
          <a:graphicData uri="http://schemas.openxmlformats.org/presentationml/2006/ole">
            <mc:AlternateContent xmlns:mc="http://schemas.openxmlformats.org/markup-compatibility/2006">
              <mc:Choice xmlns:v="urn:schemas-microsoft-com:vml" Requires="v">
                <p:oleObj r:id="rId2" imgW="70802500" imgH="4686300" progId="Equation.DSMT4">
                  <p:embed/>
                </p:oleObj>
              </mc:Choice>
              <mc:Fallback>
                <p:oleObj r:id="rId2" imgW="70802500" imgH="4686300" progId="Equation.DSMT4">
                  <p:embed/>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9119" y="2654649"/>
                        <a:ext cx="6393761" cy="422432"/>
                      </a:xfrm>
                      <a:prstGeom prst="rect">
                        <a:avLst/>
                      </a:prstGeom>
                      <a:noFill/>
                    </p:spPr>
                  </p:pic>
                </p:oleObj>
              </mc:Fallback>
            </mc:AlternateContent>
          </a:graphicData>
        </a:graphic>
      </p:graphicFrame>
      <p:sp>
        <p:nvSpPr>
          <p:cNvPr id="13" name="Rectangle 6">
            <a:extLst>
              <a:ext uri="{FF2B5EF4-FFF2-40B4-BE49-F238E27FC236}">
                <a16:creationId xmlns:a16="http://schemas.microsoft.com/office/drawing/2014/main" id="{1126F431-D7C9-73DE-34C5-A6EB235A418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a:extLst>
              <a:ext uri="{FF2B5EF4-FFF2-40B4-BE49-F238E27FC236}">
                <a16:creationId xmlns:a16="http://schemas.microsoft.com/office/drawing/2014/main" id="{8C1969E0-F67A-BBD7-177E-7623EDAFB9B6}"/>
              </a:ext>
            </a:extLst>
          </p:cNvPr>
          <p:cNvGraphicFramePr>
            <a:graphicFrameLocks noChangeAspect="1"/>
          </p:cNvGraphicFramePr>
          <p:nvPr>
            <p:extLst>
              <p:ext uri="{D42A27DB-BD31-4B8C-83A1-F6EECF244321}">
                <p14:modId xmlns:p14="http://schemas.microsoft.com/office/powerpoint/2010/main" val="3983006791"/>
              </p:ext>
            </p:extLst>
          </p:nvPr>
        </p:nvGraphicFramePr>
        <p:xfrm>
          <a:off x="4967699" y="4300670"/>
          <a:ext cx="2256599" cy="467035"/>
        </p:xfrm>
        <a:graphic>
          <a:graphicData uri="http://schemas.openxmlformats.org/presentationml/2006/ole">
            <mc:AlternateContent xmlns:mc="http://schemas.openxmlformats.org/markup-compatibility/2006">
              <mc:Choice xmlns:v="urn:schemas-microsoft-com:vml" Requires="v">
                <p:oleObj r:id="rId4" imgW="25450800" imgH="5270500" progId="Equation.DSMT4">
                  <p:embed/>
                </p:oleObj>
              </mc:Choice>
              <mc:Fallback>
                <p:oleObj r:id="rId4" imgW="25450800" imgH="52705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7699" y="4300670"/>
                        <a:ext cx="2256599" cy="467035"/>
                      </a:xfrm>
                      <a:prstGeom prst="rect">
                        <a:avLst/>
                      </a:prstGeom>
                      <a:noFill/>
                    </p:spPr>
                  </p:pic>
                </p:oleObj>
              </mc:Fallback>
            </mc:AlternateContent>
          </a:graphicData>
        </a:graphic>
      </p:graphicFrame>
      <p:sp>
        <p:nvSpPr>
          <p:cNvPr id="15" name="Rectangle 8">
            <a:extLst>
              <a:ext uri="{FF2B5EF4-FFF2-40B4-BE49-F238E27FC236}">
                <a16:creationId xmlns:a16="http://schemas.microsoft.com/office/drawing/2014/main" id="{B0B88655-2308-541B-F85D-67FADADBDA7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61650DC7-7EB1-4D78-B3C4-8038ADEDAFC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2">
            <a:extLst>
              <a:ext uri="{FF2B5EF4-FFF2-40B4-BE49-F238E27FC236}">
                <a16:creationId xmlns:a16="http://schemas.microsoft.com/office/drawing/2014/main" id="{CF79E969-D23D-8A64-EFA7-871020B0200B}"/>
              </a:ext>
            </a:extLst>
          </p:cNvPr>
          <p:cNvSpPr>
            <a:spLocks noChangeArrowheads="1"/>
          </p:cNvSpPr>
          <p:nvPr/>
        </p:nvSpPr>
        <p:spPr bwMode="auto">
          <a:xfrm>
            <a:off x="-1"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a:extLst>
              <a:ext uri="{FF2B5EF4-FFF2-40B4-BE49-F238E27FC236}">
                <a16:creationId xmlns:a16="http://schemas.microsoft.com/office/drawing/2014/main" id="{0C0D2F2E-B031-9E33-D9D8-436307291AFC}"/>
              </a:ext>
            </a:extLst>
          </p:cNvPr>
          <p:cNvGraphicFramePr>
            <a:graphicFrameLocks noChangeAspect="1"/>
          </p:cNvGraphicFramePr>
          <p:nvPr>
            <p:extLst>
              <p:ext uri="{D42A27DB-BD31-4B8C-83A1-F6EECF244321}">
                <p14:modId xmlns:p14="http://schemas.microsoft.com/office/powerpoint/2010/main" val="2738944343"/>
              </p:ext>
            </p:extLst>
          </p:nvPr>
        </p:nvGraphicFramePr>
        <p:xfrm>
          <a:off x="3663610" y="4853524"/>
          <a:ext cx="3310214" cy="536162"/>
        </p:xfrm>
        <a:graphic>
          <a:graphicData uri="http://schemas.openxmlformats.org/presentationml/2006/ole">
            <mc:AlternateContent xmlns:mc="http://schemas.openxmlformats.org/markup-compatibility/2006">
              <mc:Choice xmlns:v="urn:schemas-microsoft-com:vml" Requires="v">
                <p:oleObj r:id="rId6" imgW="41541700" imgH="6731000" progId="Equation.DSMT4">
                  <p:embed/>
                </p:oleObj>
              </mc:Choice>
              <mc:Fallback>
                <p:oleObj r:id="rId6" imgW="41541700" imgH="67310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63610" y="4853524"/>
                        <a:ext cx="3310214" cy="536162"/>
                      </a:xfrm>
                      <a:prstGeom prst="rect">
                        <a:avLst/>
                      </a:prstGeom>
                      <a:noFill/>
                    </p:spPr>
                  </p:pic>
                </p:oleObj>
              </mc:Fallback>
            </mc:AlternateContent>
          </a:graphicData>
        </a:graphic>
      </p:graphicFrame>
    </p:spTree>
    <p:extLst>
      <p:ext uri="{BB962C8B-B14F-4D97-AF65-F5344CB8AC3E}">
        <p14:creationId xmlns:p14="http://schemas.microsoft.com/office/powerpoint/2010/main" val="4271395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B7C35E-A13A-4031-3E1F-FA69954C4F30}"/>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CBE5D70D-839E-CECE-FC2B-6C608634C09C}"/>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a:t>
            </a:r>
            <a:r>
              <a:rPr lang="en-US" altLang="zh-CN"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PIM</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原理</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00117501-D1BC-7F67-F593-909ECA35ECC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B93B6D02-9E4D-AA5D-3A6B-AE7BD0B28927}"/>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3" name="Rectangle 2">
            <a:extLst>
              <a:ext uri="{FF2B5EF4-FFF2-40B4-BE49-F238E27FC236}">
                <a16:creationId xmlns:a16="http://schemas.microsoft.com/office/drawing/2014/main" id="{97022C12-FEA0-58A9-BC91-5F0188C9C6B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7B20BF5D-96D1-2DEF-154B-46A1446357D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6">
            <a:extLst>
              <a:ext uri="{FF2B5EF4-FFF2-40B4-BE49-F238E27FC236}">
                <a16:creationId xmlns:a16="http://schemas.microsoft.com/office/drawing/2014/main" id="{9645A01D-3213-E586-96F8-5ECC18F7B67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8">
            <a:extLst>
              <a:ext uri="{FF2B5EF4-FFF2-40B4-BE49-F238E27FC236}">
                <a16:creationId xmlns:a16="http://schemas.microsoft.com/office/drawing/2014/main" id="{BE463ED3-B093-BCAC-B7F9-4B024725C4E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6C7716E2-9F54-E710-9C62-661C4BD799F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2">
            <a:extLst>
              <a:ext uri="{FF2B5EF4-FFF2-40B4-BE49-F238E27FC236}">
                <a16:creationId xmlns:a16="http://schemas.microsoft.com/office/drawing/2014/main" id="{6BDF988B-5E4B-7D14-C5A4-58687C72D78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4" name="表格 43">
            <a:extLst>
              <a:ext uri="{FF2B5EF4-FFF2-40B4-BE49-F238E27FC236}">
                <a16:creationId xmlns:a16="http://schemas.microsoft.com/office/drawing/2014/main" id="{B369893A-9E2A-FE92-1053-950A6634DC9A}"/>
              </a:ext>
            </a:extLst>
          </p:cNvPr>
          <p:cNvGraphicFramePr>
            <a:graphicFrameLocks noGrp="1"/>
          </p:cNvGraphicFramePr>
          <p:nvPr>
            <p:extLst>
              <p:ext uri="{D42A27DB-BD31-4B8C-83A1-F6EECF244321}">
                <p14:modId xmlns:p14="http://schemas.microsoft.com/office/powerpoint/2010/main" val="366694068"/>
              </p:ext>
            </p:extLst>
          </p:nvPr>
        </p:nvGraphicFramePr>
        <p:xfrm>
          <a:off x="1508513" y="2015013"/>
          <a:ext cx="9693559" cy="3903822"/>
        </p:xfrm>
        <a:graphic>
          <a:graphicData uri="http://schemas.openxmlformats.org/drawingml/2006/table">
            <a:tbl>
              <a:tblPr>
                <a:tableStyleId>{F5AB1C69-6EDB-4FF4-983F-18BD219EF322}</a:tableStyleId>
              </a:tblPr>
              <a:tblGrid>
                <a:gridCol w="790167">
                  <a:extLst>
                    <a:ext uri="{9D8B030D-6E8A-4147-A177-3AD203B41FA5}">
                      <a16:colId xmlns:a16="http://schemas.microsoft.com/office/drawing/2014/main" val="4155030435"/>
                    </a:ext>
                  </a:extLst>
                </a:gridCol>
                <a:gridCol w="2836028">
                  <a:extLst>
                    <a:ext uri="{9D8B030D-6E8A-4147-A177-3AD203B41FA5}">
                      <a16:colId xmlns:a16="http://schemas.microsoft.com/office/drawing/2014/main" val="1835344781"/>
                    </a:ext>
                  </a:extLst>
                </a:gridCol>
                <a:gridCol w="3130061">
                  <a:extLst>
                    <a:ext uri="{9D8B030D-6E8A-4147-A177-3AD203B41FA5}">
                      <a16:colId xmlns:a16="http://schemas.microsoft.com/office/drawing/2014/main" val="1140630993"/>
                    </a:ext>
                  </a:extLst>
                </a:gridCol>
                <a:gridCol w="2937303">
                  <a:extLst>
                    <a:ext uri="{9D8B030D-6E8A-4147-A177-3AD203B41FA5}">
                      <a16:colId xmlns:a16="http://schemas.microsoft.com/office/drawing/2014/main" val="2889685354"/>
                    </a:ext>
                  </a:extLst>
                </a:gridCol>
              </a:tblGrid>
              <a:tr h="397705">
                <a:tc>
                  <a:txBody>
                    <a:bodyPr/>
                    <a:lstStyle/>
                    <a:p>
                      <a:pPr algn="ctr">
                        <a:lnSpc>
                          <a:spcPts val="1600"/>
                        </a:lnSpc>
                        <a:buNone/>
                      </a:pPr>
                      <a:r>
                        <a:rPr lang="zh-CN" altLang="en-US" sz="1600" kern="1200" dirty="0">
                          <a:solidFill>
                            <a:schemeClr val="tx1"/>
                          </a:solidFill>
                        </a:rPr>
                        <a:t>模式</a:t>
                      </a:r>
                      <a:endParaRPr lang="zh-CN" altLang="en-US" sz="1600" kern="1200" dirty="0">
                        <a:solidFill>
                          <a:schemeClr val="tx1"/>
                        </a:solidFill>
                        <a:latin typeface="+mn-ea"/>
                        <a:ea typeface="+mn-ea"/>
                      </a:endParaRPr>
                    </a:p>
                  </a:txBody>
                  <a:tcPr marL="68580" marR="68580" marT="0" marB="0" anchor="ctr"/>
                </a:tc>
                <a:tc>
                  <a:txBody>
                    <a:bodyPr/>
                    <a:lstStyle/>
                    <a:p>
                      <a:pPr algn="ctr">
                        <a:lnSpc>
                          <a:spcPts val="1600"/>
                        </a:lnSpc>
                        <a:buNone/>
                      </a:pPr>
                      <a:r>
                        <a:rPr lang="zh-CN" altLang="en-US" sz="1600" kern="1200" dirty="0">
                          <a:solidFill>
                            <a:schemeClr val="tx1"/>
                          </a:solidFill>
                        </a:rPr>
                        <a:t>相对效率</a:t>
                      </a:r>
                      <a:endParaRPr lang="zh-CN" altLang="en-US" sz="1600" kern="1200" dirty="0">
                        <a:solidFill>
                          <a:schemeClr val="tx1"/>
                        </a:solidFill>
                        <a:latin typeface="+mn-ea"/>
                        <a:ea typeface="+mn-ea"/>
                      </a:endParaRPr>
                    </a:p>
                  </a:txBody>
                  <a:tcPr marL="68580" marR="68580" marT="0" marB="0" anchor="ctr"/>
                </a:tc>
                <a:tc>
                  <a:txBody>
                    <a:bodyPr/>
                    <a:lstStyle/>
                    <a:p>
                      <a:pPr algn="ctr">
                        <a:lnSpc>
                          <a:spcPts val="1600"/>
                        </a:lnSpc>
                        <a:buNone/>
                      </a:pPr>
                      <a:r>
                        <a:rPr lang="zh-CN" altLang="en-US" sz="1600" kern="1200" dirty="0">
                          <a:solidFill>
                            <a:schemeClr val="tx1"/>
                          </a:solidFill>
                        </a:rPr>
                        <a:t>死亡率分布</a:t>
                      </a:r>
                      <a:endParaRPr lang="zh-CN" altLang="en-US" sz="1600" kern="1200" dirty="0">
                        <a:solidFill>
                          <a:schemeClr val="tx1"/>
                        </a:solidFill>
                        <a:latin typeface="+mn-ea"/>
                        <a:ea typeface="+mn-ea"/>
                      </a:endParaRPr>
                    </a:p>
                  </a:txBody>
                  <a:tcPr marL="68580" marR="68580" marT="0" marB="0" anchor="ctr"/>
                </a:tc>
                <a:tc>
                  <a:txBody>
                    <a:bodyPr/>
                    <a:lstStyle/>
                    <a:p>
                      <a:pPr algn="ctr">
                        <a:lnSpc>
                          <a:spcPts val="1600"/>
                        </a:lnSpc>
                        <a:buNone/>
                      </a:pPr>
                      <a:r>
                        <a:rPr lang="zh-CN" altLang="en-US" sz="1600" kern="1200" dirty="0">
                          <a:solidFill>
                            <a:schemeClr val="tx1"/>
                          </a:solidFill>
                        </a:rPr>
                        <a:t>重置分布</a:t>
                      </a:r>
                      <a:endParaRPr lang="zh-CN" altLang="en-US" sz="1600" kern="1200" dirty="0">
                        <a:solidFill>
                          <a:schemeClr val="tx1"/>
                        </a:solidFill>
                        <a:latin typeface="+mn-ea"/>
                        <a:ea typeface="+mn-ea"/>
                      </a:endParaRPr>
                    </a:p>
                  </a:txBody>
                  <a:tcPr marL="68580" marR="68580" marT="0" marB="0" anchor="ctr"/>
                </a:tc>
                <a:extLst>
                  <a:ext uri="{0D108BD9-81ED-4DB2-BD59-A6C34878D82A}">
                    <a16:rowId xmlns:a16="http://schemas.microsoft.com/office/drawing/2014/main" val="885538638"/>
                  </a:ext>
                </a:extLst>
              </a:tr>
              <a:tr h="1233330">
                <a:tc>
                  <a:txBody>
                    <a:bodyPr/>
                    <a:lstStyle/>
                    <a:p>
                      <a:pPr algn="ctr">
                        <a:buNone/>
                      </a:pPr>
                      <a:r>
                        <a:rPr lang="zh-CN" altLang="en-US" sz="1600" kern="1200" dirty="0">
                          <a:solidFill>
                            <a:schemeClr val="tx1"/>
                          </a:solidFill>
                        </a:rPr>
                        <a:t>单驾马车</a:t>
                      </a:r>
                      <a:endParaRPr lang="zh-CN" altLang="en-US" sz="1600" kern="1200" dirty="0">
                        <a:solidFill>
                          <a:schemeClr val="tx1"/>
                        </a:solidFill>
                        <a:latin typeface="+mn-ea"/>
                        <a:ea typeface="+mn-ea"/>
                      </a:endParaRPr>
                    </a:p>
                  </a:txBody>
                  <a:tcPr marL="68580" marR="68580" marT="0" marB="0" anchor="ctr"/>
                </a:tc>
                <a:tc>
                  <a:txBody>
                    <a:bodyPr/>
                    <a:lstStyle/>
                    <a:p>
                      <a:pPr algn="ctr">
                        <a:buNone/>
                      </a:pPr>
                      <a:endParaRPr lang="zh-CN" sz="1600" dirty="0">
                        <a:effectLst/>
                        <a:latin typeface="+mn-ea"/>
                        <a:ea typeface="+mn-ea"/>
                      </a:endParaRPr>
                    </a:p>
                  </a:txBody>
                  <a:tcPr marL="17780" marR="17780" marT="0" marB="0" anchor="ctr"/>
                </a:tc>
                <a:tc>
                  <a:txBody>
                    <a:bodyPr/>
                    <a:lstStyle/>
                    <a:p>
                      <a:pPr algn="ctr">
                        <a:buNone/>
                      </a:pPr>
                      <a:endParaRPr lang="zh-CN" sz="1600" dirty="0">
                        <a:effectLst/>
                        <a:latin typeface="+mn-ea"/>
                        <a:ea typeface="+mn-ea"/>
                      </a:endParaRPr>
                    </a:p>
                  </a:txBody>
                  <a:tcPr marL="17780" marR="17780" marT="0" marB="0" anchor="ctr"/>
                </a:tc>
                <a:tc>
                  <a:txBody>
                    <a:bodyPr/>
                    <a:lstStyle/>
                    <a:p>
                      <a:pPr algn="ctr">
                        <a:buNone/>
                      </a:pPr>
                      <a:endParaRPr lang="zh-CN" sz="1600" dirty="0">
                        <a:effectLst/>
                        <a:latin typeface="+mn-ea"/>
                        <a:ea typeface="+mn-ea"/>
                      </a:endParaRPr>
                    </a:p>
                  </a:txBody>
                  <a:tcPr marL="17780" marR="17780" marT="0" marB="0" anchor="ctr"/>
                </a:tc>
                <a:extLst>
                  <a:ext uri="{0D108BD9-81ED-4DB2-BD59-A6C34878D82A}">
                    <a16:rowId xmlns:a16="http://schemas.microsoft.com/office/drawing/2014/main" val="788378565"/>
                  </a:ext>
                </a:extLst>
              </a:tr>
              <a:tr h="1129787">
                <a:tc>
                  <a:txBody>
                    <a:bodyPr/>
                    <a:lstStyle/>
                    <a:p>
                      <a:pPr algn="ctr">
                        <a:buNone/>
                      </a:pPr>
                      <a:r>
                        <a:rPr lang="zh-CN" altLang="en-US" sz="1600" kern="1200" dirty="0">
                          <a:solidFill>
                            <a:schemeClr val="tx1"/>
                          </a:solidFill>
                        </a:rPr>
                        <a:t>线性递减</a:t>
                      </a:r>
                      <a:endParaRPr lang="zh-CN" altLang="en-US" sz="1600" kern="1200" dirty="0">
                        <a:solidFill>
                          <a:schemeClr val="tx1"/>
                        </a:solidFill>
                        <a:latin typeface="+mn-ea"/>
                        <a:ea typeface="+mn-ea"/>
                      </a:endParaRPr>
                    </a:p>
                  </a:txBody>
                  <a:tcPr marL="68580" marR="68580" marT="0" marB="0" anchor="ctr"/>
                </a:tc>
                <a:tc>
                  <a:txBody>
                    <a:bodyPr/>
                    <a:lstStyle/>
                    <a:p>
                      <a:pPr algn="ctr">
                        <a:buNone/>
                      </a:pPr>
                      <a:endParaRPr lang="zh-CN" sz="1600" dirty="0">
                        <a:effectLst/>
                        <a:latin typeface="+mn-ea"/>
                        <a:ea typeface="+mn-ea"/>
                      </a:endParaRPr>
                    </a:p>
                  </a:txBody>
                  <a:tcPr marL="17780" marR="17780" marT="0" marB="0" anchor="ctr"/>
                </a:tc>
                <a:tc>
                  <a:txBody>
                    <a:bodyPr/>
                    <a:lstStyle/>
                    <a:p>
                      <a:pPr algn="ctr">
                        <a:buNone/>
                      </a:pPr>
                      <a:endParaRPr lang="zh-CN" sz="1600" dirty="0">
                        <a:effectLst/>
                        <a:latin typeface="+mn-ea"/>
                        <a:ea typeface="+mn-ea"/>
                      </a:endParaRPr>
                    </a:p>
                  </a:txBody>
                  <a:tcPr marL="17780" marR="17780" marT="0" marB="0" anchor="ctr"/>
                </a:tc>
                <a:tc>
                  <a:txBody>
                    <a:bodyPr/>
                    <a:lstStyle/>
                    <a:p>
                      <a:pPr algn="ctr">
                        <a:buNone/>
                      </a:pPr>
                      <a:endParaRPr lang="zh-CN" sz="1600" dirty="0">
                        <a:effectLst/>
                        <a:latin typeface="+mn-ea"/>
                        <a:ea typeface="+mn-ea"/>
                      </a:endParaRPr>
                    </a:p>
                  </a:txBody>
                  <a:tcPr marL="17780" marR="17780" marT="0" marB="0" anchor="ctr"/>
                </a:tc>
                <a:extLst>
                  <a:ext uri="{0D108BD9-81ED-4DB2-BD59-A6C34878D82A}">
                    <a16:rowId xmlns:a16="http://schemas.microsoft.com/office/drawing/2014/main" val="2207641826"/>
                  </a:ext>
                </a:extLst>
              </a:tr>
              <a:tr h="1143000">
                <a:tc>
                  <a:txBody>
                    <a:bodyPr/>
                    <a:lstStyle/>
                    <a:p>
                      <a:pPr algn="ctr">
                        <a:buNone/>
                      </a:pPr>
                      <a:r>
                        <a:rPr lang="zh-CN" altLang="en-US" sz="1600" kern="1200" dirty="0">
                          <a:solidFill>
                            <a:schemeClr val="tx1"/>
                          </a:solidFill>
                        </a:rPr>
                        <a:t>几何递减</a:t>
                      </a:r>
                      <a:endParaRPr lang="zh-CN" altLang="en-US" sz="1600" kern="1200" dirty="0">
                        <a:solidFill>
                          <a:schemeClr val="tx1"/>
                        </a:solidFill>
                        <a:latin typeface="+mn-ea"/>
                        <a:ea typeface="+mn-ea"/>
                      </a:endParaRPr>
                    </a:p>
                  </a:txBody>
                  <a:tcPr marL="68580" marR="68580" marT="0" marB="0" anchor="ctr"/>
                </a:tc>
                <a:tc>
                  <a:txBody>
                    <a:bodyPr/>
                    <a:lstStyle/>
                    <a:p>
                      <a:pPr algn="ctr">
                        <a:buNone/>
                      </a:pPr>
                      <a:endParaRPr lang="zh-CN" sz="1600" dirty="0">
                        <a:effectLst/>
                        <a:latin typeface="+mn-ea"/>
                        <a:ea typeface="+mn-ea"/>
                      </a:endParaRPr>
                    </a:p>
                  </a:txBody>
                  <a:tcPr marL="17780" marR="17780" marT="0" marB="0" anchor="ctr"/>
                </a:tc>
                <a:tc>
                  <a:txBody>
                    <a:bodyPr/>
                    <a:lstStyle/>
                    <a:p>
                      <a:pPr algn="ctr">
                        <a:buNone/>
                      </a:pPr>
                      <a:endParaRPr lang="zh-CN" sz="1600" dirty="0">
                        <a:effectLst/>
                        <a:latin typeface="+mn-ea"/>
                        <a:ea typeface="+mn-ea"/>
                      </a:endParaRPr>
                    </a:p>
                  </a:txBody>
                  <a:tcPr marL="17780" marR="17780" marT="0" marB="0" anchor="ctr"/>
                </a:tc>
                <a:tc>
                  <a:txBody>
                    <a:bodyPr/>
                    <a:lstStyle/>
                    <a:p>
                      <a:pPr algn="ctr">
                        <a:buNone/>
                      </a:pPr>
                      <a:endParaRPr lang="zh-CN" sz="1600" dirty="0">
                        <a:effectLst/>
                        <a:latin typeface="+mn-ea"/>
                        <a:ea typeface="+mn-ea"/>
                      </a:endParaRPr>
                    </a:p>
                  </a:txBody>
                  <a:tcPr marL="17780" marR="17780" marT="0" marB="0" anchor="ctr"/>
                </a:tc>
                <a:extLst>
                  <a:ext uri="{0D108BD9-81ED-4DB2-BD59-A6C34878D82A}">
                    <a16:rowId xmlns:a16="http://schemas.microsoft.com/office/drawing/2014/main" val="3632708834"/>
                  </a:ext>
                </a:extLst>
              </a:tr>
            </a:tbl>
          </a:graphicData>
        </a:graphic>
      </p:graphicFrame>
      <p:sp>
        <p:nvSpPr>
          <p:cNvPr id="62" name="Rectangle 62">
            <a:extLst>
              <a:ext uri="{FF2B5EF4-FFF2-40B4-BE49-F238E27FC236}">
                <a16:creationId xmlns:a16="http://schemas.microsoft.com/office/drawing/2014/main" id="{407604A8-CCAF-9B2E-8830-8D9022EC12C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3" name="对象 62">
            <a:extLst>
              <a:ext uri="{FF2B5EF4-FFF2-40B4-BE49-F238E27FC236}">
                <a16:creationId xmlns:a16="http://schemas.microsoft.com/office/drawing/2014/main" id="{0FA8FCB8-D45F-7998-891B-A134F5D80D51}"/>
              </a:ext>
            </a:extLst>
          </p:cNvPr>
          <p:cNvGraphicFramePr>
            <a:graphicFrameLocks noChangeAspect="1"/>
          </p:cNvGraphicFramePr>
          <p:nvPr>
            <p:extLst>
              <p:ext uri="{D42A27DB-BD31-4B8C-83A1-F6EECF244321}">
                <p14:modId xmlns:p14="http://schemas.microsoft.com/office/powerpoint/2010/main" val="1194445649"/>
              </p:ext>
            </p:extLst>
          </p:nvPr>
        </p:nvGraphicFramePr>
        <p:xfrm>
          <a:off x="8899036" y="3770215"/>
          <a:ext cx="1552412" cy="887092"/>
        </p:xfrm>
        <a:graphic>
          <a:graphicData uri="http://schemas.openxmlformats.org/presentationml/2006/ole">
            <mc:AlternateContent xmlns:mc="http://schemas.openxmlformats.org/markup-compatibility/2006">
              <mc:Choice xmlns:v="urn:schemas-microsoft-com:vml" Requires="v">
                <p:oleObj r:id="rId2" imgW="27495500" imgH="15798800" progId="Equation.DSMT4">
                  <p:embed/>
                </p:oleObj>
              </mc:Choice>
              <mc:Fallback>
                <p:oleObj r:id="rId2" imgW="27495500" imgH="15798800" progId="Equation.DSMT4">
                  <p:embed/>
                  <p:pic>
                    <p:nvPicPr>
                      <p:cNvPr id="0" name="Object 6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9036" y="3770215"/>
                        <a:ext cx="1552412" cy="887092"/>
                      </a:xfrm>
                      <a:prstGeom prst="rect">
                        <a:avLst/>
                      </a:prstGeom>
                      <a:noFill/>
                    </p:spPr>
                  </p:pic>
                </p:oleObj>
              </mc:Fallback>
            </mc:AlternateContent>
          </a:graphicData>
        </a:graphic>
      </p:graphicFrame>
      <p:sp>
        <p:nvSpPr>
          <p:cNvPr id="64" name="Rectangle 64">
            <a:extLst>
              <a:ext uri="{FF2B5EF4-FFF2-40B4-BE49-F238E27FC236}">
                <a16:creationId xmlns:a16="http://schemas.microsoft.com/office/drawing/2014/main" id="{907AA9FF-F955-C40D-0852-7905D6A66E1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5" name="对象 64">
            <a:extLst>
              <a:ext uri="{FF2B5EF4-FFF2-40B4-BE49-F238E27FC236}">
                <a16:creationId xmlns:a16="http://schemas.microsoft.com/office/drawing/2014/main" id="{65DD76D4-7F96-621A-6706-A38E1C1CC2D9}"/>
              </a:ext>
            </a:extLst>
          </p:cNvPr>
          <p:cNvGraphicFramePr>
            <a:graphicFrameLocks noChangeAspect="1"/>
          </p:cNvGraphicFramePr>
          <p:nvPr>
            <p:extLst>
              <p:ext uri="{D42A27DB-BD31-4B8C-83A1-F6EECF244321}">
                <p14:modId xmlns:p14="http://schemas.microsoft.com/office/powerpoint/2010/main" val="3034449158"/>
              </p:ext>
            </p:extLst>
          </p:nvPr>
        </p:nvGraphicFramePr>
        <p:xfrm>
          <a:off x="8435749" y="2743432"/>
          <a:ext cx="2333937" cy="632932"/>
        </p:xfrm>
        <a:graphic>
          <a:graphicData uri="http://schemas.openxmlformats.org/presentationml/2006/ole">
            <mc:AlternateContent xmlns:mc="http://schemas.openxmlformats.org/markup-compatibility/2006">
              <mc:Choice xmlns:v="urn:schemas-microsoft-com:vml" Requires="v">
                <p:oleObj r:id="rId4" imgW="38620700" imgH="10528300" progId="Equation.DSMT4">
                  <p:embed/>
                </p:oleObj>
              </mc:Choice>
              <mc:Fallback>
                <p:oleObj r:id="rId4" imgW="38620700" imgH="10528300" progId="Equation.DSMT4">
                  <p:embed/>
                  <p:pic>
                    <p:nvPicPr>
                      <p:cNvPr id="0" name="Object 6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35749" y="2743432"/>
                        <a:ext cx="2333937" cy="632932"/>
                      </a:xfrm>
                      <a:prstGeom prst="rect">
                        <a:avLst/>
                      </a:prstGeom>
                      <a:noFill/>
                    </p:spPr>
                  </p:pic>
                </p:oleObj>
              </mc:Fallback>
            </mc:AlternateContent>
          </a:graphicData>
        </a:graphic>
      </p:graphicFrame>
      <p:sp>
        <p:nvSpPr>
          <p:cNvPr id="66" name="Rectangle 66">
            <a:extLst>
              <a:ext uri="{FF2B5EF4-FFF2-40B4-BE49-F238E27FC236}">
                <a16:creationId xmlns:a16="http://schemas.microsoft.com/office/drawing/2014/main" id="{FF371CC3-7D6E-8E5B-E220-8F3E68EB1C3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7" name="对象 66">
            <a:extLst>
              <a:ext uri="{FF2B5EF4-FFF2-40B4-BE49-F238E27FC236}">
                <a16:creationId xmlns:a16="http://schemas.microsoft.com/office/drawing/2014/main" id="{641B0079-ADA8-3997-ECB7-32785F959020}"/>
              </a:ext>
            </a:extLst>
          </p:cNvPr>
          <p:cNvGraphicFramePr>
            <a:graphicFrameLocks noChangeAspect="1"/>
          </p:cNvGraphicFramePr>
          <p:nvPr>
            <p:extLst>
              <p:ext uri="{D42A27DB-BD31-4B8C-83A1-F6EECF244321}">
                <p14:modId xmlns:p14="http://schemas.microsoft.com/office/powerpoint/2010/main" val="693702179"/>
              </p:ext>
            </p:extLst>
          </p:nvPr>
        </p:nvGraphicFramePr>
        <p:xfrm>
          <a:off x="5798335" y="2798099"/>
          <a:ext cx="1716158" cy="603484"/>
        </p:xfrm>
        <a:graphic>
          <a:graphicData uri="http://schemas.openxmlformats.org/presentationml/2006/ole">
            <mc:AlternateContent xmlns:mc="http://schemas.openxmlformats.org/markup-compatibility/2006">
              <mc:Choice xmlns:v="urn:schemas-microsoft-com:vml" Requires="v">
                <p:oleObj r:id="rId6" imgW="29552900" imgH="10528300" progId="Equation.DSMT4">
                  <p:embed/>
                </p:oleObj>
              </mc:Choice>
              <mc:Fallback>
                <p:oleObj r:id="rId6" imgW="29552900" imgH="10528300" progId="Equation.DSMT4">
                  <p:embed/>
                  <p:pic>
                    <p:nvPicPr>
                      <p:cNvPr id="0" name="Object 6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8335" y="2798099"/>
                        <a:ext cx="1716158" cy="603484"/>
                      </a:xfrm>
                      <a:prstGeom prst="rect">
                        <a:avLst/>
                      </a:prstGeom>
                      <a:noFill/>
                    </p:spPr>
                  </p:pic>
                </p:oleObj>
              </mc:Fallback>
            </mc:AlternateContent>
          </a:graphicData>
        </a:graphic>
      </p:graphicFrame>
      <p:sp>
        <p:nvSpPr>
          <p:cNvPr id="68" name="Rectangle 68">
            <a:extLst>
              <a:ext uri="{FF2B5EF4-FFF2-40B4-BE49-F238E27FC236}">
                <a16:creationId xmlns:a16="http://schemas.microsoft.com/office/drawing/2014/main" id="{CB3EF22E-6E18-6B8C-54F6-3DEDBC1D70A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9" name="对象 68">
            <a:extLst>
              <a:ext uri="{FF2B5EF4-FFF2-40B4-BE49-F238E27FC236}">
                <a16:creationId xmlns:a16="http://schemas.microsoft.com/office/drawing/2014/main" id="{2115BA75-B636-7F05-0E0B-156A2A9B0038}"/>
              </a:ext>
            </a:extLst>
          </p:cNvPr>
          <p:cNvGraphicFramePr>
            <a:graphicFrameLocks noChangeAspect="1"/>
          </p:cNvGraphicFramePr>
          <p:nvPr>
            <p:extLst>
              <p:ext uri="{D42A27DB-BD31-4B8C-83A1-F6EECF244321}">
                <p14:modId xmlns:p14="http://schemas.microsoft.com/office/powerpoint/2010/main" val="518488463"/>
              </p:ext>
            </p:extLst>
          </p:nvPr>
        </p:nvGraphicFramePr>
        <p:xfrm>
          <a:off x="2479603" y="2792492"/>
          <a:ext cx="2470513" cy="603484"/>
        </p:xfrm>
        <a:graphic>
          <a:graphicData uri="http://schemas.openxmlformats.org/presentationml/2006/ole">
            <mc:AlternateContent xmlns:mc="http://schemas.openxmlformats.org/markup-compatibility/2006">
              <mc:Choice xmlns:v="urn:schemas-microsoft-com:vml" Requires="v">
                <p:oleObj r:id="rId8" imgW="42710100" imgH="10528300" progId="Equation.DSMT4">
                  <p:embed/>
                </p:oleObj>
              </mc:Choice>
              <mc:Fallback>
                <p:oleObj r:id="rId8" imgW="42710100" imgH="10528300" progId="Equation.DSMT4">
                  <p:embed/>
                  <p:pic>
                    <p:nvPicPr>
                      <p:cNvPr id="0" name="Object 6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79603" y="2792492"/>
                        <a:ext cx="2470513" cy="603484"/>
                      </a:xfrm>
                      <a:prstGeom prst="rect">
                        <a:avLst/>
                      </a:prstGeom>
                      <a:noFill/>
                    </p:spPr>
                  </p:pic>
                </p:oleObj>
              </mc:Fallback>
            </mc:AlternateContent>
          </a:graphicData>
        </a:graphic>
      </p:graphicFrame>
      <p:sp>
        <p:nvSpPr>
          <p:cNvPr id="70" name="Rectangle 70">
            <a:extLst>
              <a:ext uri="{FF2B5EF4-FFF2-40B4-BE49-F238E27FC236}">
                <a16:creationId xmlns:a16="http://schemas.microsoft.com/office/drawing/2014/main" id="{55FFB524-A8FD-1E5F-2002-89F4237444B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1" name="对象 70">
            <a:extLst>
              <a:ext uri="{FF2B5EF4-FFF2-40B4-BE49-F238E27FC236}">
                <a16:creationId xmlns:a16="http://schemas.microsoft.com/office/drawing/2014/main" id="{8723446F-631B-127F-EE45-F220DDAE6ADC}"/>
              </a:ext>
            </a:extLst>
          </p:cNvPr>
          <p:cNvGraphicFramePr>
            <a:graphicFrameLocks noChangeAspect="1"/>
          </p:cNvGraphicFramePr>
          <p:nvPr>
            <p:extLst>
              <p:ext uri="{D42A27DB-BD31-4B8C-83A1-F6EECF244321}">
                <p14:modId xmlns:p14="http://schemas.microsoft.com/office/powerpoint/2010/main" val="1473990229"/>
              </p:ext>
            </p:extLst>
          </p:nvPr>
        </p:nvGraphicFramePr>
        <p:xfrm>
          <a:off x="2479603" y="3772839"/>
          <a:ext cx="2585794" cy="801232"/>
        </p:xfrm>
        <a:graphic>
          <a:graphicData uri="http://schemas.openxmlformats.org/presentationml/2006/ole">
            <mc:AlternateContent xmlns:mc="http://schemas.openxmlformats.org/markup-compatibility/2006">
              <mc:Choice xmlns:v="urn:schemas-microsoft-com:vml" Requires="v">
                <p:oleObj r:id="rId10" imgW="46520100" imgH="14630400" progId="Equation.DSMT4">
                  <p:embed/>
                </p:oleObj>
              </mc:Choice>
              <mc:Fallback>
                <p:oleObj r:id="rId10" imgW="46520100" imgH="14630400" progId="Equation.DSMT4">
                  <p:embed/>
                  <p:pic>
                    <p:nvPicPr>
                      <p:cNvPr id="0" name="Object 6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79603" y="3772839"/>
                        <a:ext cx="2585794" cy="801232"/>
                      </a:xfrm>
                      <a:prstGeom prst="rect">
                        <a:avLst/>
                      </a:prstGeom>
                      <a:noFill/>
                    </p:spPr>
                  </p:pic>
                </p:oleObj>
              </mc:Fallback>
            </mc:AlternateContent>
          </a:graphicData>
        </a:graphic>
      </p:graphicFrame>
      <p:sp>
        <p:nvSpPr>
          <p:cNvPr id="72" name="Rectangle 72">
            <a:extLst>
              <a:ext uri="{FF2B5EF4-FFF2-40B4-BE49-F238E27FC236}">
                <a16:creationId xmlns:a16="http://schemas.microsoft.com/office/drawing/2014/main" id="{DA4A5F36-E9E5-740B-BD56-48BB5048C43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3" name="对象 72">
            <a:extLst>
              <a:ext uri="{FF2B5EF4-FFF2-40B4-BE49-F238E27FC236}">
                <a16:creationId xmlns:a16="http://schemas.microsoft.com/office/drawing/2014/main" id="{4759ADEE-FDE8-2145-FA35-4D96D48092AC}"/>
              </a:ext>
            </a:extLst>
          </p:cNvPr>
          <p:cNvGraphicFramePr>
            <a:graphicFrameLocks noChangeAspect="1"/>
          </p:cNvGraphicFramePr>
          <p:nvPr>
            <p:extLst>
              <p:ext uri="{D42A27DB-BD31-4B8C-83A1-F6EECF244321}">
                <p14:modId xmlns:p14="http://schemas.microsoft.com/office/powerpoint/2010/main" val="1159995266"/>
              </p:ext>
            </p:extLst>
          </p:nvPr>
        </p:nvGraphicFramePr>
        <p:xfrm>
          <a:off x="5410330" y="3897295"/>
          <a:ext cx="2492168" cy="632932"/>
        </p:xfrm>
        <a:graphic>
          <a:graphicData uri="http://schemas.openxmlformats.org/presentationml/2006/ole">
            <mc:AlternateContent xmlns:mc="http://schemas.openxmlformats.org/markup-compatibility/2006">
              <mc:Choice xmlns:v="urn:schemas-microsoft-com:vml" Requires="v">
                <p:oleObj r:id="rId12" imgW="41249600" imgH="10528300" progId="Equation.DSMT4">
                  <p:embed/>
                </p:oleObj>
              </mc:Choice>
              <mc:Fallback>
                <p:oleObj r:id="rId12" imgW="41249600" imgH="10528300" progId="Equation.DSMT4">
                  <p:embed/>
                  <p:pic>
                    <p:nvPicPr>
                      <p:cNvPr id="0" name="Object 7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0330" y="3897295"/>
                        <a:ext cx="2492168" cy="632932"/>
                      </a:xfrm>
                      <a:prstGeom prst="rect">
                        <a:avLst/>
                      </a:prstGeom>
                      <a:noFill/>
                    </p:spPr>
                  </p:pic>
                </p:oleObj>
              </mc:Fallback>
            </mc:AlternateContent>
          </a:graphicData>
        </a:graphic>
      </p:graphicFrame>
      <p:sp>
        <p:nvSpPr>
          <p:cNvPr id="74" name="Rectangle 74">
            <a:extLst>
              <a:ext uri="{FF2B5EF4-FFF2-40B4-BE49-F238E27FC236}">
                <a16:creationId xmlns:a16="http://schemas.microsoft.com/office/drawing/2014/main" id="{FD851FB9-0D43-295F-8143-A69EE666DC8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5" name="对象 74">
            <a:extLst>
              <a:ext uri="{FF2B5EF4-FFF2-40B4-BE49-F238E27FC236}">
                <a16:creationId xmlns:a16="http://schemas.microsoft.com/office/drawing/2014/main" id="{565E1030-84EF-76E4-E6AE-974B826ED55D}"/>
              </a:ext>
            </a:extLst>
          </p:cNvPr>
          <p:cNvGraphicFramePr>
            <a:graphicFrameLocks noChangeAspect="1"/>
          </p:cNvGraphicFramePr>
          <p:nvPr>
            <p:extLst>
              <p:ext uri="{D42A27DB-BD31-4B8C-83A1-F6EECF244321}">
                <p14:modId xmlns:p14="http://schemas.microsoft.com/office/powerpoint/2010/main" val="4267449075"/>
              </p:ext>
            </p:extLst>
          </p:nvPr>
        </p:nvGraphicFramePr>
        <p:xfrm>
          <a:off x="3089543" y="4950934"/>
          <a:ext cx="1250632" cy="312658"/>
        </p:xfrm>
        <a:graphic>
          <a:graphicData uri="http://schemas.openxmlformats.org/presentationml/2006/ole">
            <mc:AlternateContent xmlns:mc="http://schemas.openxmlformats.org/markup-compatibility/2006">
              <mc:Choice xmlns:v="urn:schemas-microsoft-com:vml" Requires="v">
                <p:oleObj r:id="rId14" imgW="20777200" imgH="5270500" progId="Equation.DSMT4">
                  <p:embed/>
                </p:oleObj>
              </mc:Choice>
              <mc:Fallback>
                <p:oleObj r:id="rId14" imgW="20777200" imgH="5270500" progId="Equation.DSMT4">
                  <p:embed/>
                  <p:pic>
                    <p:nvPicPr>
                      <p:cNvPr id="0" name="Object 7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89543" y="4950934"/>
                        <a:ext cx="1250632" cy="312658"/>
                      </a:xfrm>
                      <a:prstGeom prst="rect">
                        <a:avLst/>
                      </a:prstGeom>
                      <a:noFill/>
                    </p:spPr>
                  </p:pic>
                </p:oleObj>
              </mc:Fallback>
            </mc:AlternateContent>
          </a:graphicData>
        </a:graphic>
      </p:graphicFrame>
      <p:sp>
        <p:nvSpPr>
          <p:cNvPr id="76" name="Rectangle 76">
            <a:extLst>
              <a:ext uri="{FF2B5EF4-FFF2-40B4-BE49-F238E27FC236}">
                <a16:creationId xmlns:a16="http://schemas.microsoft.com/office/drawing/2014/main" id="{5121E808-67B1-958D-A801-1F935537C7F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7" name="对象 76">
            <a:extLst>
              <a:ext uri="{FF2B5EF4-FFF2-40B4-BE49-F238E27FC236}">
                <a16:creationId xmlns:a16="http://schemas.microsoft.com/office/drawing/2014/main" id="{55FAE601-A10F-32F0-C7F2-A1C8115FCC9A}"/>
              </a:ext>
            </a:extLst>
          </p:cNvPr>
          <p:cNvGraphicFramePr>
            <a:graphicFrameLocks noChangeAspect="1"/>
          </p:cNvGraphicFramePr>
          <p:nvPr>
            <p:extLst>
              <p:ext uri="{D42A27DB-BD31-4B8C-83A1-F6EECF244321}">
                <p14:modId xmlns:p14="http://schemas.microsoft.com/office/powerpoint/2010/main" val="1593458009"/>
              </p:ext>
            </p:extLst>
          </p:nvPr>
        </p:nvGraphicFramePr>
        <p:xfrm>
          <a:off x="3187480" y="5317757"/>
          <a:ext cx="1054758" cy="273456"/>
        </p:xfrm>
        <a:graphic>
          <a:graphicData uri="http://schemas.openxmlformats.org/presentationml/2006/ole">
            <mc:AlternateContent xmlns:mc="http://schemas.openxmlformats.org/markup-compatibility/2006">
              <mc:Choice xmlns:v="urn:schemas-microsoft-com:vml" Requires="v">
                <p:oleObj r:id="rId16" imgW="17551400" imgH="4686300" progId="Equation.DSMT4">
                  <p:embed/>
                </p:oleObj>
              </mc:Choice>
              <mc:Fallback>
                <p:oleObj r:id="rId16" imgW="17551400" imgH="4686300" progId="Equation.DSMT4">
                  <p:embed/>
                  <p:pic>
                    <p:nvPicPr>
                      <p:cNvPr id="0" name="Object 7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187480" y="5317757"/>
                        <a:ext cx="1054758" cy="273456"/>
                      </a:xfrm>
                      <a:prstGeom prst="rect">
                        <a:avLst/>
                      </a:prstGeom>
                      <a:noFill/>
                    </p:spPr>
                  </p:pic>
                </p:oleObj>
              </mc:Fallback>
            </mc:AlternateContent>
          </a:graphicData>
        </a:graphic>
      </p:graphicFrame>
      <p:sp>
        <p:nvSpPr>
          <p:cNvPr id="78" name="Rectangle 78">
            <a:extLst>
              <a:ext uri="{FF2B5EF4-FFF2-40B4-BE49-F238E27FC236}">
                <a16:creationId xmlns:a16="http://schemas.microsoft.com/office/drawing/2014/main" id="{5AC8725C-B2C5-9812-64DD-5467556F49D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9" name="对象 78">
            <a:extLst>
              <a:ext uri="{FF2B5EF4-FFF2-40B4-BE49-F238E27FC236}">
                <a16:creationId xmlns:a16="http://schemas.microsoft.com/office/drawing/2014/main" id="{245E96A8-011B-E99E-3549-1CF3FDB56D71}"/>
              </a:ext>
            </a:extLst>
          </p:cNvPr>
          <p:cNvGraphicFramePr>
            <a:graphicFrameLocks noChangeAspect="1"/>
          </p:cNvGraphicFramePr>
          <p:nvPr>
            <p:extLst>
              <p:ext uri="{D42A27DB-BD31-4B8C-83A1-F6EECF244321}">
                <p14:modId xmlns:p14="http://schemas.microsoft.com/office/powerpoint/2010/main" val="2424596245"/>
              </p:ext>
            </p:extLst>
          </p:nvPr>
        </p:nvGraphicFramePr>
        <p:xfrm>
          <a:off x="5994127" y="4944508"/>
          <a:ext cx="1535593" cy="319084"/>
        </p:xfrm>
        <a:graphic>
          <a:graphicData uri="http://schemas.openxmlformats.org/presentationml/2006/ole">
            <mc:AlternateContent xmlns:mc="http://schemas.openxmlformats.org/markup-compatibility/2006">
              <mc:Choice xmlns:v="urn:schemas-microsoft-com:vml" Requires="v">
                <p:oleObj r:id="rId18" imgW="25158700" imgH="5270500" progId="Equation.DSMT4">
                  <p:embed/>
                </p:oleObj>
              </mc:Choice>
              <mc:Fallback>
                <p:oleObj r:id="rId18" imgW="25158700" imgH="5270500" progId="Equation.DSMT4">
                  <p:embed/>
                  <p:pic>
                    <p:nvPicPr>
                      <p:cNvPr id="0" name="Object 7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994127" y="4944508"/>
                        <a:ext cx="1535593" cy="319084"/>
                      </a:xfrm>
                      <a:prstGeom prst="rect">
                        <a:avLst/>
                      </a:prstGeom>
                      <a:noFill/>
                    </p:spPr>
                  </p:pic>
                </p:oleObj>
              </mc:Fallback>
            </mc:AlternateContent>
          </a:graphicData>
        </a:graphic>
      </p:graphicFrame>
      <p:sp>
        <p:nvSpPr>
          <p:cNvPr id="80" name="Rectangle 80">
            <a:extLst>
              <a:ext uri="{FF2B5EF4-FFF2-40B4-BE49-F238E27FC236}">
                <a16:creationId xmlns:a16="http://schemas.microsoft.com/office/drawing/2014/main" id="{AD709B3A-D0D4-C849-EC3F-4D4BD96BA88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1" name="对象 80">
            <a:extLst>
              <a:ext uri="{FF2B5EF4-FFF2-40B4-BE49-F238E27FC236}">
                <a16:creationId xmlns:a16="http://schemas.microsoft.com/office/drawing/2014/main" id="{89B67554-069A-802F-5C6C-0FC0FDBC520E}"/>
              </a:ext>
            </a:extLst>
          </p:cNvPr>
          <p:cNvGraphicFramePr>
            <a:graphicFrameLocks noChangeAspect="1"/>
          </p:cNvGraphicFramePr>
          <p:nvPr>
            <p:extLst>
              <p:ext uri="{D42A27DB-BD31-4B8C-83A1-F6EECF244321}">
                <p14:modId xmlns:p14="http://schemas.microsoft.com/office/powerpoint/2010/main" val="2605430177"/>
              </p:ext>
            </p:extLst>
          </p:nvPr>
        </p:nvGraphicFramePr>
        <p:xfrm>
          <a:off x="6321415" y="5310890"/>
          <a:ext cx="881015" cy="280323"/>
        </p:xfrm>
        <a:graphic>
          <a:graphicData uri="http://schemas.openxmlformats.org/presentationml/2006/ole">
            <mc:AlternateContent xmlns:mc="http://schemas.openxmlformats.org/markup-compatibility/2006">
              <mc:Choice xmlns:v="urn:schemas-microsoft-com:vml" Requires="v">
                <p:oleObj r:id="rId20" imgW="14630400" imgH="4686300" progId="Equation.DSMT4">
                  <p:embed/>
                </p:oleObj>
              </mc:Choice>
              <mc:Fallback>
                <p:oleObj r:id="rId20" imgW="14630400" imgH="4686300" progId="Equation.DSMT4">
                  <p:embed/>
                  <p:pic>
                    <p:nvPicPr>
                      <p:cNvPr id="0" name="Object 79"/>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321415" y="5310890"/>
                        <a:ext cx="881015" cy="280323"/>
                      </a:xfrm>
                      <a:prstGeom prst="rect">
                        <a:avLst/>
                      </a:prstGeom>
                      <a:noFill/>
                    </p:spPr>
                  </p:pic>
                </p:oleObj>
              </mc:Fallback>
            </mc:AlternateContent>
          </a:graphicData>
        </a:graphic>
      </p:graphicFrame>
      <p:sp>
        <p:nvSpPr>
          <p:cNvPr id="82" name="Rectangle 82">
            <a:extLst>
              <a:ext uri="{FF2B5EF4-FFF2-40B4-BE49-F238E27FC236}">
                <a16:creationId xmlns:a16="http://schemas.microsoft.com/office/drawing/2014/main" id="{14CF1A74-A5BB-97F1-7885-D247CBD4212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3" name="对象 82">
            <a:extLst>
              <a:ext uri="{FF2B5EF4-FFF2-40B4-BE49-F238E27FC236}">
                <a16:creationId xmlns:a16="http://schemas.microsoft.com/office/drawing/2014/main" id="{E7A0A486-D457-E3D2-40E4-86948B7B8C55}"/>
              </a:ext>
            </a:extLst>
          </p:cNvPr>
          <p:cNvGraphicFramePr>
            <a:graphicFrameLocks noChangeAspect="1"/>
          </p:cNvGraphicFramePr>
          <p:nvPr>
            <p:extLst>
              <p:ext uri="{D42A27DB-BD31-4B8C-83A1-F6EECF244321}">
                <p14:modId xmlns:p14="http://schemas.microsoft.com/office/powerpoint/2010/main" val="2286292573"/>
              </p:ext>
            </p:extLst>
          </p:nvPr>
        </p:nvGraphicFramePr>
        <p:xfrm>
          <a:off x="9304858" y="4968358"/>
          <a:ext cx="740767" cy="271383"/>
        </p:xfrm>
        <a:graphic>
          <a:graphicData uri="http://schemas.openxmlformats.org/presentationml/2006/ole">
            <mc:AlternateContent xmlns:mc="http://schemas.openxmlformats.org/markup-compatibility/2006">
              <mc:Choice xmlns:v="urn:schemas-microsoft-com:vml" Requires="v">
                <p:oleObj r:id="rId22" imgW="12877800" imgH="4686300" progId="Equation.DSMT4">
                  <p:embed/>
                </p:oleObj>
              </mc:Choice>
              <mc:Fallback>
                <p:oleObj r:id="rId22" imgW="12877800" imgH="4686300" progId="Equation.DSMT4">
                  <p:embed/>
                  <p:pic>
                    <p:nvPicPr>
                      <p:cNvPr id="0" name="Object 81"/>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304858" y="4968358"/>
                        <a:ext cx="740767" cy="271383"/>
                      </a:xfrm>
                      <a:prstGeom prst="rect">
                        <a:avLst/>
                      </a:prstGeom>
                      <a:noFill/>
                    </p:spPr>
                  </p:pic>
                </p:oleObj>
              </mc:Fallback>
            </mc:AlternateContent>
          </a:graphicData>
        </a:graphic>
      </p:graphicFrame>
      <p:graphicFrame>
        <p:nvGraphicFramePr>
          <p:cNvPr id="84" name="对象 83">
            <a:extLst>
              <a:ext uri="{FF2B5EF4-FFF2-40B4-BE49-F238E27FC236}">
                <a16:creationId xmlns:a16="http://schemas.microsoft.com/office/drawing/2014/main" id="{D2F47970-E4A8-D275-3380-35558C2CF5D8}"/>
              </a:ext>
            </a:extLst>
          </p:cNvPr>
          <p:cNvGraphicFramePr>
            <a:graphicFrameLocks noChangeAspect="1"/>
          </p:cNvGraphicFramePr>
          <p:nvPr>
            <p:extLst>
              <p:ext uri="{D42A27DB-BD31-4B8C-83A1-F6EECF244321}">
                <p14:modId xmlns:p14="http://schemas.microsoft.com/office/powerpoint/2010/main" val="3893983835"/>
              </p:ext>
            </p:extLst>
          </p:nvPr>
        </p:nvGraphicFramePr>
        <p:xfrm>
          <a:off x="9234733" y="5309385"/>
          <a:ext cx="881015" cy="280323"/>
        </p:xfrm>
        <a:graphic>
          <a:graphicData uri="http://schemas.openxmlformats.org/presentationml/2006/ole">
            <mc:AlternateContent xmlns:mc="http://schemas.openxmlformats.org/markup-compatibility/2006">
              <mc:Choice xmlns:v="urn:schemas-microsoft-com:vml" Requires="v">
                <p:oleObj r:id="rId20" imgW="14630400" imgH="4686300" progId="Equation.DSMT4">
                  <p:embed/>
                </p:oleObj>
              </mc:Choice>
              <mc:Fallback>
                <p:oleObj r:id="rId20" imgW="14630400" imgH="4686300" progId="Equation.DSMT4">
                  <p:embed/>
                  <p:pic>
                    <p:nvPicPr>
                      <p:cNvPr id="81" name="对象 80">
                        <a:extLst>
                          <a:ext uri="{FF2B5EF4-FFF2-40B4-BE49-F238E27FC236}">
                            <a16:creationId xmlns:a16="http://schemas.microsoft.com/office/drawing/2014/main" id="{89B67554-069A-802F-5C6C-0FC0FDBC520E}"/>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9234733" y="5309385"/>
                        <a:ext cx="881015" cy="280323"/>
                      </a:xfrm>
                      <a:prstGeom prst="rect">
                        <a:avLst/>
                      </a:prstGeom>
                      <a:noFill/>
                    </p:spPr>
                  </p:pic>
                </p:oleObj>
              </mc:Fallback>
            </mc:AlternateContent>
          </a:graphicData>
        </a:graphic>
      </p:graphicFrame>
      <p:sp>
        <p:nvSpPr>
          <p:cNvPr id="85" name="文本框 84">
            <a:extLst>
              <a:ext uri="{FF2B5EF4-FFF2-40B4-BE49-F238E27FC236}">
                <a16:creationId xmlns:a16="http://schemas.microsoft.com/office/drawing/2014/main" id="{187018F8-091B-3FCF-8D9E-BA515FB1015F}"/>
              </a:ext>
            </a:extLst>
          </p:cNvPr>
          <p:cNvSpPr txBox="1"/>
          <p:nvPr/>
        </p:nvSpPr>
        <p:spPr>
          <a:xfrm>
            <a:off x="3819036" y="1499944"/>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2-1  </a:t>
            </a:r>
            <a:r>
              <a:rPr lang="zh-CN" altLang="en-US" sz="1600" b="1" dirty="0">
                <a:latin typeface="Times New Roman" panose="02020603050405020304"/>
                <a:ea typeface="宋体" panose="02010600030101010101" pitchFamily="2" charset="-122"/>
              </a:rPr>
              <a:t>三种相对效率模式参数特征</a:t>
            </a:r>
          </a:p>
        </p:txBody>
      </p:sp>
    </p:spTree>
    <p:extLst>
      <p:ext uri="{BB962C8B-B14F-4D97-AF65-F5344CB8AC3E}">
        <p14:creationId xmlns:p14="http://schemas.microsoft.com/office/powerpoint/2010/main" val="32111527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0CDAC-AEB7-C1BC-B823-BA871FD6A1F8}"/>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5112F877-11CE-5DEC-2506-4AA642E7C9A6}"/>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a:t>
            </a:r>
            <a:r>
              <a:rPr lang="en-US" altLang="zh-CN"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PIM</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原理</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研究中，资本相对效率序列常采用三种模式，其主要特征见表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单驾马车”型（</a:t>
            </a:r>
            <a:r>
              <a:rPr lang="en" altLang="zh-CN" sz="2400" dirty="0">
                <a:latin typeface="Times New Roman" panose="02020603050405020304" pitchFamily="18" charset="0"/>
                <a:ea typeface="华文楷体" panose="02010600040101010101" charset="-122"/>
                <a:cs typeface="Times New Roman" panose="02020603050405020304" pitchFamily="18" charset="0"/>
              </a:rPr>
              <a:t>one-hoss-shay</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资本品相对效率在寿命期</a:t>
            </a:r>
            <a:r>
              <a:rPr lang="en" altLang="zh-CN" sz="24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内保持不变；</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线性递减型，资本品相对效率直线衰减；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几何递减型，资本品相对效率按固定比例</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i="1" dirty="0">
                <a:latin typeface="Times New Roman" panose="02020603050405020304" pitchFamily="18" charset="0"/>
                <a:ea typeface="华文楷体" panose="02010600040101010101" charset="-122"/>
                <a:cs typeface="Times New Roman" panose="02020603050405020304" pitchFamily="18" charset="0"/>
              </a:rPr>
              <a:t>－</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δ</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a:t>
            </a:r>
            <a:r>
              <a:rPr lang="el-GR"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l-GR" sz="2400" dirty="0">
                <a:latin typeface="Times New Roman" panose="02020603050405020304" pitchFamily="18" charset="0"/>
                <a:ea typeface="华文楷体" panose="02010600040101010101" charset="-122"/>
                <a:cs typeface="Times New Roman" panose="02020603050405020304" pitchFamily="18" charset="0"/>
              </a:rPr>
              <a:t>几何</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衰退。</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a:lnSpc>
                <a:spcPts val="4200"/>
              </a:lnSpc>
              <a:spcBef>
                <a:spcPts val="0"/>
              </a:spcBef>
              <a:buNone/>
            </a:pPr>
            <a:r>
              <a:rPr lang="el-GR" altLang="zh-CN" sz="2400" dirty="0">
                <a:latin typeface="华文楷体" panose="02010600040101010101" charset="-122"/>
                <a:ea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可以证明：几何递减模式下，平均重置率等于常数</a:t>
            </a:r>
            <a:r>
              <a:rPr lang="el-GR"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    ；进而，重置需求为</a:t>
            </a:r>
            <a:r>
              <a:rPr lang="el-GR"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    将其代入式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整理得到：</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a:lnSpc>
                <a:spcPts val="4200"/>
              </a:lnSpc>
              <a:spcBef>
                <a:spcPts val="600"/>
              </a:spcBef>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(2.4)</a:t>
            </a:r>
          </a:p>
          <a:p>
            <a:pPr>
              <a:lnSpc>
                <a:spcPts val="4200"/>
              </a:lnSpc>
              <a:spcBef>
                <a:spcPts val="600"/>
              </a:spcBef>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只要给定重置率，即可由式（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）估算反映投入要素生产能力的资本存量，其适用于经济增长和生产率研究。</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endParaRPr lang="el-GR" altLang="zh-CN" sz="2400" i="1"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69186753-A2B4-125F-28CD-BDE6342B9E7B}"/>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D95AA97C-BF62-C6EF-72E5-A6411E42BEC0}"/>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3" name="Rectangle 2">
            <a:extLst>
              <a:ext uri="{FF2B5EF4-FFF2-40B4-BE49-F238E27FC236}">
                <a16:creationId xmlns:a16="http://schemas.microsoft.com/office/drawing/2014/main" id="{96912F83-6E88-402B-2A36-D6703503A98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FE90556D-A0A3-48E7-E882-242F1AB1E15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6">
            <a:extLst>
              <a:ext uri="{FF2B5EF4-FFF2-40B4-BE49-F238E27FC236}">
                <a16:creationId xmlns:a16="http://schemas.microsoft.com/office/drawing/2014/main" id="{B2EC7438-5E9B-8CAC-01A3-6FC2601AE8A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8">
            <a:extLst>
              <a:ext uri="{FF2B5EF4-FFF2-40B4-BE49-F238E27FC236}">
                <a16:creationId xmlns:a16="http://schemas.microsoft.com/office/drawing/2014/main" id="{377077F9-909B-15B3-6814-1F4900937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5D923599-723D-D72F-5883-9EECE6E6606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2">
            <a:extLst>
              <a:ext uri="{FF2B5EF4-FFF2-40B4-BE49-F238E27FC236}">
                <a16:creationId xmlns:a16="http://schemas.microsoft.com/office/drawing/2014/main" id="{7F9B81C9-21FC-1303-0185-CC439AC52A1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FD7D4799-977B-2FFF-63C8-E30D201F6C9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4">
            <a:extLst>
              <a:ext uri="{FF2B5EF4-FFF2-40B4-BE49-F238E27FC236}">
                <a16:creationId xmlns:a16="http://schemas.microsoft.com/office/drawing/2014/main" id="{370E7BBC-9423-6150-993F-E206FE85F0E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a:extLst>
              <a:ext uri="{FF2B5EF4-FFF2-40B4-BE49-F238E27FC236}">
                <a16:creationId xmlns:a16="http://schemas.microsoft.com/office/drawing/2014/main" id="{F0838305-52A5-671A-D2EB-89A2F14AAD5E}"/>
              </a:ext>
            </a:extLst>
          </p:cNvPr>
          <p:cNvGraphicFramePr>
            <a:graphicFrameLocks noChangeAspect="1"/>
          </p:cNvGraphicFramePr>
          <p:nvPr>
            <p:extLst>
              <p:ext uri="{D42A27DB-BD31-4B8C-83A1-F6EECF244321}">
                <p14:modId xmlns:p14="http://schemas.microsoft.com/office/powerpoint/2010/main" val="639003471"/>
              </p:ext>
            </p:extLst>
          </p:nvPr>
        </p:nvGraphicFramePr>
        <p:xfrm>
          <a:off x="8080102" y="3747516"/>
          <a:ext cx="2089259" cy="444523"/>
        </p:xfrm>
        <a:graphic>
          <a:graphicData uri="http://schemas.openxmlformats.org/presentationml/2006/ole">
            <mc:AlternateContent xmlns:mc="http://schemas.openxmlformats.org/markup-compatibility/2006">
              <mc:Choice xmlns:v="urn:schemas-microsoft-com:vml" Requires="v">
                <p:oleObj r:id="rId2" imgW="27495500" imgH="5854700" progId="Equation.DSMT4">
                  <p:embed/>
                </p:oleObj>
              </mc:Choice>
              <mc:Fallback>
                <p:oleObj r:id="rId2" imgW="27495500" imgH="5854700" progId="Equation.DSMT4">
                  <p:embed/>
                  <p:pic>
                    <p:nvPicPr>
                      <p:cNvPr id="0"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102" y="3747516"/>
                        <a:ext cx="2089259" cy="444523"/>
                      </a:xfrm>
                      <a:prstGeom prst="rect">
                        <a:avLst/>
                      </a:prstGeom>
                      <a:noFill/>
                    </p:spPr>
                  </p:pic>
                </p:oleObj>
              </mc:Fallback>
            </mc:AlternateContent>
          </a:graphicData>
        </a:graphic>
      </p:graphicFrame>
      <p:sp>
        <p:nvSpPr>
          <p:cNvPr id="16" name="Rectangle 6">
            <a:extLst>
              <a:ext uri="{FF2B5EF4-FFF2-40B4-BE49-F238E27FC236}">
                <a16:creationId xmlns:a16="http://schemas.microsoft.com/office/drawing/2014/main" id="{19B09C97-DC5F-F9EA-2A5C-5461A594759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a:extLst>
              <a:ext uri="{FF2B5EF4-FFF2-40B4-BE49-F238E27FC236}">
                <a16:creationId xmlns:a16="http://schemas.microsoft.com/office/drawing/2014/main" id="{34B8076B-D9BE-D20B-7733-8E1998C4E987}"/>
              </a:ext>
            </a:extLst>
          </p:cNvPr>
          <p:cNvGraphicFramePr>
            <a:graphicFrameLocks noChangeAspect="1"/>
          </p:cNvGraphicFramePr>
          <p:nvPr>
            <p:extLst>
              <p:ext uri="{D42A27DB-BD31-4B8C-83A1-F6EECF244321}">
                <p14:modId xmlns:p14="http://schemas.microsoft.com/office/powerpoint/2010/main" val="4011028865"/>
              </p:ext>
            </p:extLst>
          </p:nvPr>
        </p:nvGraphicFramePr>
        <p:xfrm>
          <a:off x="1874579" y="4284641"/>
          <a:ext cx="1284176" cy="444523"/>
        </p:xfrm>
        <a:graphic>
          <a:graphicData uri="http://schemas.openxmlformats.org/presentationml/2006/ole">
            <mc:AlternateContent xmlns:mc="http://schemas.openxmlformats.org/markup-compatibility/2006">
              <mc:Choice xmlns:v="urn:schemas-microsoft-com:vml" Requires="v">
                <p:oleObj r:id="rId4" imgW="15214600" imgH="5270500" progId="Equation.DSMT4">
                  <p:embed/>
                </p:oleObj>
              </mc:Choice>
              <mc:Fallback>
                <p:oleObj r:id="rId4" imgW="15214600" imgH="52705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74579" y="4284641"/>
                        <a:ext cx="1284176" cy="444523"/>
                      </a:xfrm>
                      <a:prstGeom prst="rect">
                        <a:avLst/>
                      </a:prstGeom>
                      <a:noFill/>
                    </p:spPr>
                  </p:pic>
                </p:oleObj>
              </mc:Fallback>
            </mc:AlternateContent>
          </a:graphicData>
        </a:graphic>
      </p:graphicFrame>
      <p:sp>
        <p:nvSpPr>
          <p:cNvPr id="19" name="Rectangle 8">
            <a:extLst>
              <a:ext uri="{FF2B5EF4-FFF2-40B4-BE49-F238E27FC236}">
                <a16:creationId xmlns:a16="http://schemas.microsoft.com/office/drawing/2014/main" id="{FFDB13B3-1B4C-E057-3313-C04D238FEA1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 name="对象 21">
            <a:extLst>
              <a:ext uri="{FF2B5EF4-FFF2-40B4-BE49-F238E27FC236}">
                <a16:creationId xmlns:a16="http://schemas.microsoft.com/office/drawing/2014/main" id="{65A6DE45-349E-29C4-7483-70414BC3C9A5}"/>
              </a:ext>
            </a:extLst>
          </p:cNvPr>
          <p:cNvGraphicFramePr>
            <a:graphicFrameLocks noChangeAspect="1"/>
          </p:cNvGraphicFramePr>
          <p:nvPr>
            <p:extLst>
              <p:ext uri="{D42A27DB-BD31-4B8C-83A1-F6EECF244321}">
                <p14:modId xmlns:p14="http://schemas.microsoft.com/office/powerpoint/2010/main" val="732623017"/>
              </p:ext>
            </p:extLst>
          </p:nvPr>
        </p:nvGraphicFramePr>
        <p:xfrm>
          <a:off x="4863325" y="4875469"/>
          <a:ext cx="2465349" cy="467118"/>
        </p:xfrm>
        <a:graphic>
          <a:graphicData uri="http://schemas.openxmlformats.org/presentationml/2006/ole">
            <mc:AlternateContent xmlns:mc="http://schemas.openxmlformats.org/markup-compatibility/2006">
              <mc:Choice xmlns:v="urn:schemas-microsoft-com:vml" Requires="v">
                <p:oleObj r:id="rId6" imgW="27800300" imgH="5270500" progId="Equation.DSMT4">
                  <p:embed/>
                </p:oleObj>
              </mc:Choice>
              <mc:Fallback>
                <p:oleObj r:id="rId6" imgW="27800300" imgH="52705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63325" y="4875469"/>
                        <a:ext cx="2465349" cy="467118"/>
                      </a:xfrm>
                      <a:prstGeom prst="rect">
                        <a:avLst/>
                      </a:prstGeom>
                      <a:noFill/>
                    </p:spPr>
                  </p:pic>
                </p:oleObj>
              </mc:Fallback>
            </mc:AlternateContent>
          </a:graphicData>
        </a:graphic>
      </p:graphicFrame>
    </p:spTree>
    <p:extLst>
      <p:ext uri="{BB962C8B-B14F-4D97-AF65-F5344CB8AC3E}">
        <p14:creationId xmlns:p14="http://schemas.microsoft.com/office/powerpoint/2010/main" val="1299063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9BA8C6-76B8-BC95-F5D2-357475BBEB19}"/>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E765A934-D148-54BA-C97F-80B6B7859FE6}"/>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a:t>
            </a:r>
            <a:r>
              <a:rPr lang="en"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PIM</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原理</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国民财富测度视角下主要关注资本价值，为此应考察折旧模式。折旧是时刻</a:t>
            </a:r>
            <a:r>
              <a:rPr lang="en" altLang="zh-CN" sz="24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为保持资本品效率所需补偿的价值。可以证明，当资产重置需求服从几何递减模式时，平均折旧率与平均重置率都等于相对效率损失率 。此时，式（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）测度的资本存量也可用于价值测度与国民财富研究。凭借良好的简洁性和兼容性，几何递减模式获得广泛使用。</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zh-CN" altLang="en-US" sz="2400" dirty="0">
              <a:latin typeface="华文楷体" panose="02010600040101010101" charset="-122"/>
              <a:ea typeface="华文楷体" panose="02010600040101010101" charset="-122"/>
            </a:endParaRPr>
          </a:p>
        </p:txBody>
      </p:sp>
      <p:sp>
        <p:nvSpPr>
          <p:cNvPr id="11" name="Rectangle 4" descr="浅色上对角线">
            <a:extLst>
              <a:ext uri="{FF2B5EF4-FFF2-40B4-BE49-F238E27FC236}">
                <a16:creationId xmlns:a16="http://schemas.microsoft.com/office/drawing/2014/main" id="{F86546E0-6BF7-FED9-0BAA-FE48DEAAC7D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灯片编号占位符 6">
            <a:extLst>
              <a:ext uri="{FF2B5EF4-FFF2-40B4-BE49-F238E27FC236}">
                <a16:creationId xmlns:a16="http://schemas.microsoft.com/office/drawing/2014/main" id="{19911A76-64C7-7239-6715-1E27A2E9AE87}"/>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13</a:t>
            </a:fld>
            <a:endParaRPr lang="zh-CN" altLang="en-US" sz="2000" dirty="0">
              <a:solidFill>
                <a:schemeClr val="tx1"/>
              </a:solidFill>
            </a:endParaRPr>
          </a:p>
        </p:txBody>
      </p:sp>
    </p:spTree>
    <p:extLst>
      <p:ext uri="{BB962C8B-B14F-4D97-AF65-F5344CB8AC3E}">
        <p14:creationId xmlns:p14="http://schemas.microsoft.com/office/powerpoint/2010/main" val="2085936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9D4536-EA5E-ED85-C9D9-8DD234DBCAE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157EE0F4-CF05-8B1F-118E-727A3A830EC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FB136B6-3DBF-7F27-ACE0-0B03D619B453}"/>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1845677-66DC-3B81-6B01-22DB544B0DC4}"/>
              </a:ext>
            </a:extLst>
          </p:cNvPr>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（二）关键环节</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投资流量取舍</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投资流量取舍对资本存量估算的影响很大。国内文献常用的投资指标有两类。（</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）全社会固定资产投资（</a:t>
            </a:r>
            <a:r>
              <a:rPr lang="en" altLang="zh-CN" sz="2400" dirty="0">
                <a:latin typeface="Times New Roman" panose="02020603050405020304" pitchFamily="18" charset="0"/>
                <a:ea typeface="华文楷体" panose="02010600040101010101" charset="-122"/>
                <a:cs typeface="Times New Roman" panose="02020603050405020304" pitchFamily="18" charset="0"/>
              </a:rPr>
              <a:t>total social fixed asset investment</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是以货币表现的建造和购置固定资产活动的工作量，按照管理渠道分为基本建设、更新改造、房地产开发投资、其他固定资产投资；按照工作内容和实现方式分为建筑安装工程，设备、工具、器具购置，其他费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）固定资本形成总额（</a:t>
            </a:r>
            <a:r>
              <a:rPr lang="en" altLang="zh-CN" sz="2400" dirty="0">
                <a:latin typeface="Times New Roman" panose="02020603050405020304" pitchFamily="18" charset="0"/>
                <a:ea typeface="华文楷体" panose="02010600040101010101" charset="-122"/>
                <a:cs typeface="Times New Roman" panose="02020603050405020304" pitchFamily="18" charset="0"/>
              </a:rPr>
              <a:t>gross fixed capital formation</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GFCF</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指常住单位购置、转入和自产自用的固定资产，扣除固定资产销售和转出后的价值。</a:t>
            </a: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30530E2E-982D-0BEA-16B6-C3D66581A229}"/>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98DA18DC-A579-8D14-C1E5-11B3C75EDD2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14</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AA5A4D54-5655-2A9D-5BCB-0CE5B665CEF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1980553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B1BBA-44B8-0333-67A6-46F9B1AE51D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E69FEFF-BFFE-63AC-8515-92A6289C0680}"/>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8C1309A7-7532-B567-5D2B-15EC51B9021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6E70FDA-45D5-9F3B-95A4-36FB9686BB4A}"/>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投资流量取舍</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全社会固定资产投资是我国特有的投资指标，主要根据全面统计报表获得。其优点为：具有长期数据，较全面可信；在资产类型、行业分布、资金来源等方面，有详细分类信息。因此，在行业资本存量估算研究中，几乎全部采用固定资产投资数据。但固定资产投资不属于</a:t>
            </a:r>
            <a:r>
              <a:rPr lang="en" altLang="zh-CN" sz="2400" dirty="0">
                <a:latin typeface="Times New Roman" panose="02020603050405020304" pitchFamily="18" charset="0"/>
                <a:ea typeface="华文楷体" panose="02010600040101010101" charset="-122"/>
                <a:cs typeface="Times New Roman" panose="02020603050405020304" pitchFamily="18" charset="0"/>
              </a:rPr>
              <a:t>SNA</a:t>
            </a:r>
            <a:r>
              <a:rPr lang="zh-CN" altLang="en-US" sz="2400" dirty="0">
                <a:latin typeface="Times New Roman" panose="02020603050405020304" pitchFamily="18" charset="0"/>
                <a:ea typeface="华文楷体" panose="02010600040101010101" charset="-122"/>
                <a:cs typeface="Times New Roman" panose="02020603050405020304" pitchFamily="18" charset="0"/>
              </a:rPr>
              <a:t>核算体系，与国际上资本存量估算的通用指标不一致。为此，多数学者倾向于使用固定资本形成数据，尤其是在国民经济层面估算全国或省级资本存量时更是如此。从数量上看，中国</a:t>
            </a:r>
            <a:r>
              <a:rPr lang="en" altLang="zh-CN" sz="2400" dirty="0">
                <a:latin typeface="Times New Roman" panose="02020603050405020304" pitchFamily="18" charset="0"/>
                <a:ea typeface="华文楷体" panose="02010600040101010101" charset="-122"/>
                <a:cs typeface="Times New Roman" panose="02020603050405020304" pitchFamily="18" charset="0"/>
              </a:rPr>
              <a:t>GFCF</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的主要构成部分是固定资产投资额，二者在多数年份差异不大。较近时期的</a:t>
            </a:r>
            <a:r>
              <a:rPr lang="en" altLang="zh-CN" sz="2400" dirty="0">
                <a:latin typeface="Times New Roman" panose="02020603050405020304" pitchFamily="18" charset="0"/>
                <a:ea typeface="华文楷体" panose="02010600040101010101" charset="-122"/>
                <a:cs typeface="Times New Roman" panose="02020603050405020304" pitchFamily="18" charset="0"/>
              </a:rPr>
              <a:t>GFCF</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数据可查询各类统计年鉴中的支出法</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早期数据则需查阅有关的统计资料汇编。</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351683E5-0E54-292C-DB8C-F6A6048D1A49}"/>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BFE5F038-C271-75A8-3E32-96D1C02ABBF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15</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3E9205ED-A3E2-65DB-DC9E-31605FE2272A}"/>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1094582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9DEBC-4E51-230E-5368-0FEAF407A922}"/>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2F5ACE6-CC3F-E440-DBFB-422E5CC312B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BF31D2A-066C-193F-3818-54B996262190}"/>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3E88C65-E375-D4D1-2F39-E7BA295E358F}"/>
              </a:ext>
            </a:extLst>
          </p:cNvPr>
          <p:cNvSpPr txBox="1"/>
          <p:nvPr/>
        </p:nvSpPr>
        <p:spPr>
          <a:xfrm>
            <a:off x="877782" y="77056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价格调整方法</a:t>
            </a:r>
          </a:p>
          <a:p>
            <a:pPr indent="252095" algn="just" defTabSz="266700">
              <a:lnSpc>
                <a:spcPct val="1500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以</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估算资本存量，式（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）要求使用可比价表示的投资序列。将现价投资调整为可比价，有实质等价的两类方法。</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Aft>
                <a:spcPct val="0"/>
              </a:spcAft>
            </a:pPr>
            <a:r>
              <a:rPr lang="zh-CN" altLang="en-US"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b="1" dirty="0">
                <a:latin typeface="Times New Roman" panose="02020603050405020304" pitchFamily="18" charset="0"/>
                <a:ea typeface="华文楷体" panose="02010600040101010101" charset="-122"/>
                <a:cs typeface="Times New Roman" panose="02020603050405020304" pitchFamily="18" charset="0"/>
              </a:rPr>
              <a:t>(1)</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物量指数法。</a:t>
            </a:r>
            <a:r>
              <a:rPr lang="zh-CN" altLang="en-US" sz="2000" dirty="0">
                <a:latin typeface="Times New Roman" panose="02020603050405020304" pitchFamily="18" charset="0"/>
                <a:ea typeface="华文楷体" panose="02010600040101010101" charset="-122"/>
                <a:cs typeface="Times New Roman" panose="02020603050405020304" pitchFamily="18" charset="0"/>
              </a:rPr>
              <a:t>价值量</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可分解为物量</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dirty="0">
                <a:latin typeface="Times New Roman" panose="02020603050405020304" pitchFamily="18" charset="0"/>
                <a:ea typeface="华文楷体" panose="02010600040101010101" charset="-122"/>
                <a:cs typeface="Times New Roman" panose="02020603050405020304" pitchFamily="18" charset="0"/>
              </a:rPr>
              <a:t>与价格</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dirty="0">
                <a:latin typeface="Times New Roman" panose="02020603050405020304" pitchFamily="18" charset="0"/>
                <a:ea typeface="华文楷体" panose="02010600040101010101" charset="-122"/>
                <a:cs typeface="Times New Roman" panose="02020603050405020304" pitchFamily="18" charset="0"/>
              </a:rPr>
              <a:t>两个因素，</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 </a:t>
            </a:r>
            <a:r>
              <a:rPr lang="zh-CN" altLang="en-US" sz="2000" i="1" baseline="-25000"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官方统计资料可提供历年</a:t>
            </a:r>
            <a:r>
              <a:rPr lang="en" altLang="zh-CN" sz="2000" dirty="0">
                <a:latin typeface="Times New Roman" panose="02020603050405020304" pitchFamily="18" charset="0"/>
                <a:ea typeface="华文楷体" panose="02010600040101010101" charset="-122"/>
                <a:cs typeface="Times New Roman" panose="02020603050405020304" pitchFamily="18" charset="0"/>
              </a:rPr>
              <a:t>GFCF</a:t>
            </a:r>
            <a:r>
              <a:rPr lang="zh-CN" altLang="en-US" sz="2000" dirty="0">
                <a:latin typeface="Times New Roman" panose="02020603050405020304" pitchFamily="18" charset="0"/>
                <a:ea typeface="华文楷体" panose="02010600040101010101" charset="-122"/>
                <a:cs typeface="Times New Roman" panose="02020603050405020304" pitchFamily="18" charset="0"/>
              </a:rPr>
              <a:t>现价数据</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和可比价环比指数序列</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baseline="-25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t-1</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。根据链式法则，可将环比指数序列连乘，转换为基年</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b</a:t>
            </a:r>
            <a:r>
              <a:rPr lang="zh-CN" altLang="en-US" sz="2000" dirty="0">
                <a:latin typeface="Times New Roman" panose="02020603050405020304" pitchFamily="18" charset="0"/>
                <a:ea typeface="华文楷体" panose="02010600040101010101" charset="-122"/>
                <a:cs typeface="Times New Roman" panose="02020603050405020304" pitchFamily="18" charset="0"/>
              </a:rPr>
              <a:t>的定基指数序列</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baseline="-25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。将基年价格</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zh-CN" altLang="en-US" sz="2000" dirty="0">
                <a:latin typeface="Times New Roman" panose="02020603050405020304" pitchFamily="18" charset="0"/>
                <a:ea typeface="华文楷体" panose="02010600040101010101" charset="-122"/>
                <a:cs typeface="Times New Roman" panose="02020603050405020304" pitchFamily="18" charset="0"/>
              </a:rPr>
              <a:t>标准化为</a:t>
            </a:r>
            <a:r>
              <a:rPr lang="en-US" altLang="zh-CN" sz="2000" dirty="0">
                <a:latin typeface="Times New Roman" panose="02020603050405020304" pitchFamily="18" charset="0"/>
                <a:ea typeface="华文楷体" panose="02010600040101010101" charset="-122"/>
                <a:cs typeface="Times New Roman" panose="02020603050405020304" pitchFamily="18" charset="0"/>
              </a:rPr>
              <a:t>1</a:t>
            </a:r>
            <a:r>
              <a:rPr lang="zh-CN" altLang="en-US" sz="2000" dirty="0">
                <a:latin typeface="Times New Roman" panose="02020603050405020304" pitchFamily="18" charset="0"/>
                <a:ea typeface="华文楷体" panose="02010600040101010101" charset="-122"/>
                <a:cs typeface="Times New Roman" panose="02020603050405020304" pitchFamily="18" charset="0"/>
              </a:rPr>
              <a:t>，则有</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zh-CN" altLang="en-US" sz="2000" dirty="0">
                <a:latin typeface="Times New Roman" panose="02020603050405020304" pitchFamily="18" charset="0"/>
                <a:ea typeface="华文楷体" panose="02010600040101010101" charset="-122"/>
                <a:cs typeface="Times New Roman" panose="02020603050405020304" pitchFamily="18" charset="0"/>
              </a:rPr>
              <a:t>。进而，以基年可比价表示的</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年投资为：</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baseline="-25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baseline="-25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zh-CN" altLang="en-US" sz="2000" dirty="0">
                <a:latin typeface="Times New Roman" panose="02020603050405020304" pitchFamily="18" charset="0"/>
                <a:ea typeface="华文楷体" panose="02010600040101010101" charset="-122"/>
                <a:cs typeface="Times New Roman" panose="02020603050405020304" pitchFamily="18" charset="0"/>
              </a:rPr>
              <a:t>，最终得到可比价物量序列</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000" baseline="-25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p>
          <a:p>
            <a:pPr indent="252095" algn="just" defTabSz="266700">
              <a:lnSpc>
                <a:spcPct val="150000"/>
              </a:lnSpc>
              <a:spcAft>
                <a:spcPct val="0"/>
              </a:spcAft>
            </a:pPr>
            <a:r>
              <a:rPr lang="zh-CN" altLang="en-US" sz="20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b="1" dirty="0">
                <a:latin typeface="Times New Roman" panose="02020603050405020304" pitchFamily="18" charset="0"/>
                <a:ea typeface="华文楷体" panose="02010600040101010101" charset="-122"/>
                <a:cs typeface="Times New Roman" panose="02020603050405020304" pitchFamily="18" charset="0"/>
              </a:rPr>
              <a:t>(2)</a:t>
            </a:r>
            <a:r>
              <a:rPr lang="zh-CN" altLang="en-US" sz="2000" b="1" dirty="0">
                <a:latin typeface="Times New Roman" panose="02020603050405020304" pitchFamily="18" charset="0"/>
                <a:ea typeface="华文楷体" panose="02010600040101010101" charset="-122"/>
                <a:cs typeface="Times New Roman" panose="02020603050405020304" pitchFamily="18" charset="0"/>
              </a:rPr>
              <a:t>价格缩减法。</a:t>
            </a:r>
            <a:r>
              <a:rPr lang="zh-CN" altLang="en-US" sz="2000" dirty="0">
                <a:latin typeface="Times New Roman" panose="02020603050405020304" pitchFamily="18" charset="0"/>
                <a:ea typeface="华文楷体" panose="02010600040101010101" charset="-122"/>
                <a:cs typeface="Times New Roman" panose="02020603050405020304" pitchFamily="18" charset="0"/>
              </a:rPr>
              <a:t>价值量指数为</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zh-CN" altLang="en-US" sz="2000" dirty="0">
                <a:latin typeface="Times New Roman" panose="02020603050405020304" pitchFamily="18" charset="0"/>
                <a:ea typeface="华文楷体" panose="02010600040101010101" charset="-122"/>
                <a:cs typeface="Times New Roman" panose="02020603050405020304" pitchFamily="18" charset="0"/>
              </a:rPr>
              <a:t>可分解为物量指数</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zh-CN" altLang="en-US" sz="2000" dirty="0">
                <a:latin typeface="Times New Roman" panose="02020603050405020304" pitchFamily="18" charset="0"/>
                <a:ea typeface="华文楷体" panose="02010600040101010101" charset="-122"/>
                <a:cs typeface="Times New Roman" panose="02020603050405020304" pitchFamily="18" charset="0"/>
              </a:rPr>
              <a:t>与价格</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zh-CN" altLang="en-US" sz="2000" dirty="0">
                <a:latin typeface="Times New Roman" panose="02020603050405020304" pitchFamily="18" charset="0"/>
                <a:ea typeface="华文楷体" panose="02010600040101010101" charset="-122"/>
                <a:cs typeface="Times New Roman" panose="02020603050405020304" pitchFamily="18" charset="0"/>
              </a:rPr>
              <a:t>指数的乘积。因此，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，又因</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zh-CN" altLang="en-US" sz="2000" dirty="0">
                <a:latin typeface="Times New Roman" panose="02020603050405020304" pitchFamily="18" charset="0"/>
                <a:ea typeface="华文楷体" panose="02010600040101010101" charset="-122"/>
                <a:cs typeface="Times New Roman" panose="02020603050405020304" pitchFamily="18" charset="0"/>
              </a:rPr>
              <a:t>，可知</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V</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 </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。因此，只要具有价格指数序列</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000" i="1" dirty="0">
                <a:latin typeface="Times New Roman" panose="02020603050405020304" pitchFamily="18" charset="0"/>
                <a:ea typeface="华文楷体" panose="02010600040101010101" charset="-122"/>
                <a:cs typeface="Times New Roman" panose="02020603050405020304" pitchFamily="18" charset="0"/>
              </a:rPr>
              <a:t> / P</a:t>
            </a:r>
            <a:r>
              <a:rPr lang="en-US" altLang="zh-CN" sz="2000" i="1" baseline="-25000" dirty="0">
                <a:latin typeface="Times New Roman" panose="02020603050405020304" pitchFamily="18" charset="0"/>
                <a:ea typeface="华文楷体" panose="02010600040101010101" charset="-122"/>
                <a:cs typeface="Times New Roman" panose="02020603050405020304" pitchFamily="18" charset="0"/>
              </a:rPr>
              <a:t>b</a:t>
            </a:r>
            <a:r>
              <a:rPr lang="en-US" altLang="zh-CN" sz="2000" dirty="0">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latin typeface="Times New Roman" panose="02020603050405020304" pitchFamily="18" charset="0"/>
                <a:ea typeface="华文楷体" panose="02010600040101010101" charset="-122"/>
                <a:cs typeface="Times New Roman" panose="02020603050405020304" pitchFamily="18" charset="0"/>
              </a:rPr>
              <a:t>，就可用其将现价数据缩减为可比价数据。价格指数主要有两种选择，一是直接选用官方发布的固定资产投资价格指数（</a:t>
            </a:r>
            <a:r>
              <a:rPr lang="en-US" altLang="zh-CN" sz="2000" dirty="0">
                <a:latin typeface="Times New Roman" panose="02020603050405020304" pitchFamily="18" charset="0"/>
                <a:ea typeface="华文楷体" panose="02010600040101010101" charset="-122"/>
                <a:cs typeface="Times New Roman" panose="02020603050405020304" pitchFamily="18" charset="0"/>
              </a:rPr>
              <a:t>1992</a:t>
            </a:r>
            <a:r>
              <a:rPr lang="zh-CN" altLang="en-US" sz="2000" dirty="0">
                <a:latin typeface="Times New Roman" panose="02020603050405020304" pitchFamily="18" charset="0"/>
                <a:ea typeface="华文楷体" panose="02010600040101010101" charset="-122"/>
                <a:cs typeface="Times New Roman" panose="02020603050405020304" pitchFamily="18" charset="0"/>
              </a:rPr>
              <a:t>年后可得），二是利用现价数据与可比价指数推算隐含的</a:t>
            </a:r>
            <a:r>
              <a:rPr lang="en-US" altLang="zh-CN" sz="2000" dirty="0">
                <a:latin typeface="Times New Roman" panose="02020603050405020304" pitchFamily="18" charset="0"/>
                <a:ea typeface="华文楷体" panose="02010600040101010101" charset="-122"/>
                <a:cs typeface="Times New Roman" panose="02020603050405020304" pitchFamily="18" charset="0"/>
              </a:rPr>
              <a:t>GFCF</a:t>
            </a:r>
            <a:r>
              <a:rPr lang="zh-CN" altLang="en-US" sz="2000" dirty="0">
                <a:latin typeface="Times New Roman" panose="02020603050405020304" pitchFamily="18" charset="0"/>
                <a:ea typeface="华文楷体" panose="02010600040101010101" charset="-122"/>
                <a:cs typeface="Times New Roman" panose="02020603050405020304" pitchFamily="18" charset="0"/>
              </a:rPr>
              <a:t>缩减指数。进行长期估算时，往往需要将二者编接。</a:t>
            </a:r>
          </a:p>
          <a:p>
            <a:pPr indent="252095" algn="just" defTabSz="266700">
              <a:lnSpc>
                <a:spcPct val="150000"/>
              </a:lnSpc>
              <a:spcBef>
                <a:spcPts val="700"/>
              </a:spcBef>
              <a:spcAft>
                <a:spcPct val="0"/>
              </a:spcAft>
            </a:pPr>
            <a:endParaRPr lang="zh-CN" altLang="en-US" sz="20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234D2AE8-89CD-3ACD-6714-6D2312D99041}"/>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2BCBA609-D570-43D6-E0F8-368D09D6191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16</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77EE33DC-68FC-5DA5-25B9-BF05BB51FEE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2212158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4BD7F-AEE1-62F9-B23C-0192E4C733D4}"/>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E47DE3C-090D-860E-D9D2-17472449E799}"/>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ABD29D38-E2A4-7131-3337-4969125AD8A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2350B2E-B5C7-DABB-3385-419CE5DF9898}"/>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折旧模式设定</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折旧模式选择和折旧率确定是</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资本存量估算的关键环节。选择几何效率模式时，折旧率简化为待定常数，只需设法确定具体取值。一些学者直接根据经验或其他文献设定折旧率，取值范围基本在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3%-12%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之间变动，且多数位于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5%-10%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。此外，还有学者针对不同时期、不同地区和不同行业分别设定折旧率。</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zh-CN" altLang="zh-CN" sz="2400" dirty="0">
                <a:latin typeface="Times New Roman" panose="02020603050405020304" pitchFamily="18" charset="0"/>
                <a:ea typeface="华文楷体" panose="02010600040101010101" charset="-122"/>
                <a:cs typeface="Times New Roman" panose="02020603050405020304" pitchFamily="18" charset="0"/>
              </a:rPr>
              <a:t>也有学者结合我国实际数据，借助特定方法推算折旧率。例如，在“机器设备平均寿命</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zh-CN" sz="2400" dirty="0">
                <a:latin typeface="Times New Roman" panose="02020603050405020304" pitchFamily="18" charset="0"/>
                <a:ea typeface="华文楷体" panose="02010600040101010101" charset="-122"/>
                <a:cs typeface="Times New Roman" panose="02020603050405020304" pitchFamily="18" charset="0"/>
              </a:rPr>
              <a:t>年，建筑设施平均寿命</a:t>
            </a:r>
            <a:r>
              <a:rPr lang="en-US" altLang="zh-CN" sz="2400" dirty="0">
                <a:latin typeface="Times New Roman" panose="02020603050405020304" pitchFamily="18" charset="0"/>
                <a:ea typeface="华文楷体" panose="02010600040101010101" charset="-122"/>
                <a:cs typeface="Times New Roman" panose="02020603050405020304" pitchFamily="18" charset="0"/>
              </a:rPr>
              <a:t>40</a:t>
            </a:r>
            <a:r>
              <a:rPr lang="zh-CN" altLang="zh-CN" sz="2400" dirty="0">
                <a:latin typeface="Times New Roman" panose="02020603050405020304" pitchFamily="18" charset="0"/>
                <a:ea typeface="华文楷体" panose="02010600040101010101" charset="-122"/>
                <a:cs typeface="Times New Roman" panose="02020603050405020304" pitchFamily="18" charset="0"/>
              </a:rPr>
              <a:t>年”的假定下，可采用两种方法计算几何折旧率</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zh-CN" altLang="en-US" sz="1600" dirty="0">
              <a:latin typeface="Times New Roman" panose="02020603050405020304" pitchFamily="18" charset="0"/>
              <a:ea typeface="微软雅黑" panose="020B0503020204020204" pitchFamily="34"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731ACEB2-28DC-B363-2B6B-3A6226DF7F32}"/>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2540EBF1-5558-29E5-9571-E942F78CAF7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17</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B8994C97-62A7-8B3A-205D-D33C2D7C59F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1799270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6BAF0A-3DE2-03EE-4117-1EF72FC6A869}"/>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B34F6891-CECD-2B9B-0138-0B6E2B6B61E8}"/>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DEA81942-21C1-8699-15D2-B71087C20B0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97B5309-EB56-4BBF-F73D-45EF038C85D6}"/>
              </a:ext>
            </a:extLst>
          </p:cNvPr>
          <p:cNvSpPr txBox="1"/>
          <p:nvPr/>
        </p:nvSpPr>
        <p:spPr>
          <a:xfrm>
            <a:off x="892070" y="794951"/>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折旧模式设定</a:t>
            </a:r>
          </a:p>
          <a:p>
            <a:pPr indent="252095" algn="just" defTabSz="266700">
              <a:lnSpc>
                <a:spcPct val="150000"/>
              </a:lnSpc>
              <a:spcBef>
                <a:spcPts val="1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kumimoji="0" lang="en-US" altLang="zh-CN" sz="2000" b="1"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(1)</a:t>
            </a:r>
            <a:r>
              <a:rPr kumimoji="0" lang="zh-CN"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根据美国</a:t>
            </a:r>
            <a:r>
              <a:rPr kumimoji="0" lang="en" altLang="zh-CN" sz="2000" b="1"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BEA</a:t>
            </a:r>
            <a:r>
              <a:rPr kumimoji="0" lang="zh-CN"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的余额递减法估算资产折旧率。</a:t>
            </a:r>
            <a:r>
              <a:rPr kumimoji="0" lang="zh-CN" altLang="en-US" sz="200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公式为</a:t>
            </a:r>
            <a:r>
              <a:rPr kumimoji="0" lang="el-GR" altLang="zh-CN" sz="2000" i="1"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δ</a:t>
            </a:r>
            <a:r>
              <a:rPr lang="zh-CN" altLang="en-US"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zh-CN" altLang="en-US"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R</a:t>
            </a:r>
            <a:r>
              <a:rPr lang="zh-CN" altLang="en-US"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zh-CN" altLang="en-US"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T</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zh-CN"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其中</a:t>
            </a:r>
            <a:r>
              <a:rPr lang="en-US"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T</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是资产寿命，</a:t>
            </a:r>
            <a:r>
              <a:rPr lang="en"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R</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是余额递减率（加速折旧时大于</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）。美国各类资产</a:t>
            </a:r>
            <a:r>
              <a:rPr lang="en"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R</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值，根据二手资产价格经验数据估算：大多数工业机器设备</a:t>
            </a:r>
            <a:r>
              <a:rPr lang="en"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R</a:t>
            </a:r>
            <a:r>
              <a:rPr lang="en"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=1.65</a:t>
            </a:r>
            <a:r>
              <a:rPr lang="zh-CN" altLang="e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建筑设施</a:t>
            </a:r>
            <a:r>
              <a:rPr lang="en"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R</a:t>
            </a:r>
            <a:r>
              <a:rPr lang="en"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=0.91</a:t>
            </a:r>
            <a:r>
              <a:rPr lang="zh-CN" altLang="e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借用上述</a:t>
            </a:r>
            <a:r>
              <a:rPr lang="en"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R</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值，代入我国两类资产寿命，得到我国两类资产的折旧率分别为</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0.0825</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和</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0.023</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。根据我国历年两类资产投资平均比重（分别约为</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30</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％与</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70</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％）对分类资产折旧率加权平均，得到我国综合折旧率为</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0.041</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endPar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100"/>
              </a:spcBef>
              <a:spcAft>
                <a:spcPct val="0"/>
              </a:spcAft>
            </a:pPr>
            <a:r>
              <a:rPr lang="zh-CN" altLang="en-US" sz="2000" b="1"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000" b="1" dirty="0">
                <a:solidFill>
                  <a:prstClr val="black"/>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000" b="1" dirty="0">
                <a:solidFill>
                  <a:prstClr val="black"/>
                </a:solidFill>
                <a:latin typeface="Times New Roman" panose="02020603050405020304" pitchFamily="18" charset="0"/>
                <a:ea typeface="华文楷体" panose="02010600040101010101" charset="-122"/>
                <a:cs typeface="Times New Roman" panose="02020603050405020304" pitchFamily="18" charset="0"/>
              </a:rPr>
              <a:t>根据</a:t>
            </a:r>
            <a:r>
              <a:rPr lang="en-US" altLang="zh-CN" sz="2000" b="1" dirty="0">
                <a:solidFill>
                  <a:prstClr val="black"/>
                </a:solidFill>
                <a:latin typeface="Times New Roman" panose="02020603050405020304" pitchFamily="18" charset="0"/>
                <a:ea typeface="华文楷体" panose="02010600040101010101" charset="-122"/>
                <a:cs typeface="Times New Roman" panose="02020603050405020304" pitchFamily="18" charset="0"/>
              </a:rPr>
              <a:t>OECD</a:t>
            </a:r>
            <a:r>
              <a:rPr lang="zh-CN" altLang="en-US" sz="2000" b="1"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en-US" altLang="zh-CN" sz="2000" b="1" dirty="0">
                <a:solidFill>
                  <a:prstClr val="black"/>
                </a:solidFill>
                <a:latin typeface="Times New Roman" panose="02020603050405020304" pitchFamily="18" charset="0"/>
                <a:ea typeface="华文楷体" panose="02010600040101010101" charset="-122"/>
                <a:cs typeface="Times New Roman" panose="02020603050405020304" pitchFamily="18" charset="0"/>
              </a:rPr>
              <a:t>2001</a:t>
            </a:r>
            <a:r>
              <a:rPr lang="zh-CN" altLang="en-US" sz="2000" b="1" dirty="0">
                <a:solidFill>
                  <a:prstClr val="black"/>
                </a:solidFill>
                <a:latin typeface="Times New Roman" panose="02020603050405020304" pitchFamily="18" charset="0"/>
                <a:ea typeface="华文楷体" panose="02010600040101010101" charset="-122"/>
                <a:cs typeface="Times New Roman" panose="02020603050405020304" pitchFamily="18" charset="0"/>
              </a:rPr>
              <a:t>）的残值折算法确定几何折旧率。</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公式为</a:t>
            </a:r>
            <a:r>
              <a:rPr lang="el-GR"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δ=(</a:t>
            </a:r>
            <a:r>
              <a:rPr lang="en-US"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en-US"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g</a:t>
            </a:r>
            <a:r>
              <a:rPr lang="en-US" altLang="zh-CN" sz="2000" i="1" baseline="30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1/T</a:t>
            </a:r>
            <a:r>
              <a:rPr lang="el-GR"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其中</a:t>
            </a:r>
            <a:r>
              <a:rPr lang="en" altLang="zh-CN" sz="2000" i="1" dirty="0">
                <a:solidFill>
                  <a:prstClr val="black"/>
                </a:solidFill>
                <a:latin typeface="Times New Roman" panose="02020603050405020304" pitchFamily="18" charset="0"/>
                <a:ea typeface="华文楷体" panose="02010600040101010101" charset="-122"/>
                <a:cs typeface="Times New Roman" panose="02020603050405020304" pitchFamily="18" charset="0"/>
              </a:rPr>
              <a:t>g</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为资产退役时的残值。我国法定残值率为</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3-5</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％，将中间值</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％与资产寿命代入，得到两类资产折旧率分别为</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0.149</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和</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0.077</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。利用投资比重加权平均，得到我国综合折旧率为</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0.099</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endPar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100"/>
              </a:spcBef>
              <a:spcAft>
                <a:spcPct val="0"/>
              </a:spcAft>
            </a:pP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鉴于两种方法各有合理性，有理由认为我国折旧率介于二者之间。郝枫等（</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2009</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）对二者进行加权平均得到我国综合折旧率为</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0.061</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，并参考</a:t>
            </a:r>
            <a:r>
              <a:rPr lang="en"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Hall &amp; Jones(1999)</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及</a:t>
            </a:r>
            <a:r>
              <a:rPr lang="en"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Young(2000)</a:t>
            </a:r>
            <a:r>
              <a:rPr lang="zh-CN" altLang="e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将国民经济层面折旧率设定为</a:t>
            </a:r>
            <a:r>
              <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0.06</a:t>
            </a:r>
            <a:r>
              <a:rPr lang="zh-CN" altLang="en-US" sz="2000" dirty="0">
                <a:solidFill>
                  <a:prstClr val="black"/>
                </a:solidFill>
                <a:latin typeface="Times New Roman" panose="02020603050405020304" pitchFamily="18" charset="0"/>
                <a:ea typeface="华文楷体" panose="02010600040101010101" charset="-122"/>
                <a:cs typeface="Times New Roman" panose="02020603050405020304" pitchFamily="18" charset="0"/>
              </a:rPr>
              <a:t>。</a:t>
            </a:r>
            <a:endPar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en-US" altLang="zh-CN" sz="2000" dirty="0">
              <a:solidFill>
                <a:prstClr val="black"/>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C4FEBE69-85BC-3EDE-82BA-B9CE8A5D99BC}"/>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83DCA096-DED1-8CF9-A638-A511FC0EF33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18</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1F707E9B-3100-2E70-CAFC-2B075796CCF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26127855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物质资本理论与估算方法</a:t>
            </a: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自然资本理论与估算方法</a:t>
            </a: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国民财富理论与测度范式</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人力资本理论与估算方法</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
        <p:nvSpPr>
          <p:cNvPr id="2" name="圆角矩形 1">
            <a:extLst>
              <a:ext uri="{FF2B5EF4-FFF2-40B4-BE49-F238E27FC236}">
                <a16:creationId xmlns:a16="http://schemas.microsoft.com/office/drawing/2014/main" id="{35FEF2C1-BE59-BAD4-5323-748EFAD7D8EA}"/>
              </a:ext>
            </a:extLst>
          </p:cNvPr>
          <p:cNvSpPr/>
          <p:nvPr/>
        </p:nvSpPr>
        <p:spPr>
          <a:xfrm>
            <a:off x="2647392" y="5416803"/>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第五节 国民财富结构与演进模式</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17AFB-4290-AD5A-B429-9C48EA7327F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FFF24942-6688-7663-D65E-5BEB7B7885B2}"/>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802A53DB-799F-CDD2-1B5B-FEE04EABCAB9}"/>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FF77EE6-AA24-A2C7-53E7-641F39055C5C}"/>
              </a:ext>
            </a:extLst>
          </p:cNvPr>
          <p:cNvSpPr txBox="1"/>
          <p:nvPr/>
        </p:nvSpPr>
        <p:spPr>
          <a:xfrm>
            <a:off x="892070" y="756279"/>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基准存量估算</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具有迭代结构，据其估算</a:t>
            </a:r>
            <a:r>
              <a:rPr lang="en" altLang="zh-CN" sz="2400"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的序列必须确定一个起点，即基准资本存量。基准年份可任意选择，但国内研究常选择</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1952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年或</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1978</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年。其估算方法，主要有三类。</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第一类方法，利用统计调查或行政记录估计基准资本存量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王益煊等，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，其应用面窄。第二类方法，严格按照</a:t>
            </a:r>
            <a:r>
              <a:rPr lang="en-US"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要求，取得足够长的投资流量数据，利用相对效率加权累加得到基期存量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黄勇峰等，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，但受我国数据约束，这类方法应用较少。第三类方法，根据经济变量之间的关系间接推算，在我国数据约束下这类方法实用性最强。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B727E2AF-BFD1-4138-2B1E-77D0D1CBF25F}"/>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33E71377-6D48-19BE-C519-22B347267A9C}"/>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19</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029490D3-F650-55E7-58DB-05D9EE850EA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24686519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43EB1F-9410-E975-9FCC-4CDFCC4650A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A68D94FF-2144-9F9D-0554-B2736FEA2B96}"/>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D684A95-CEC5-BCD0-0D6F-FEB4D52528A8}"/>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0ABAD132-03EA-0198-A7D4-DD91949A035C}"/>
              </a:ext>
            </a:extLst>
          </p:cNvPr>
          <p:cNvSpPr txBox="1"/>
          <p:nvPr/>
        </p:nvSpPr>
        <p:spPr>
          <a:xfrm>
            <a:off x="892070" y="842007"/>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基准存量估算</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间接推算法的具体方式很多。</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zh-CN" altLang="en-US"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资本产出比法：</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张军扩（</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1991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）援引</a:t>
            </a:r>
            <a:r>
              <a:rPr lang="en" altLang="zh-CN" sz="2400" dirty="0">
                <a:latin typeface="Times New Roman" panose="02020603050405020304" pitchFamily="18" charset="0"/>
                <a:ea typeface="华文楷体" panose="02010600040101010101" charset="-122"/>
                <a:cs typeface="Times New Roman" panose="02020603050405020304" pitchFamily="18" charset="0"/>
              </a:rPr>
              <a:t>Perkins</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1989</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中国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1953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年资本产出比为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的假设，估计我国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1952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年资本存量。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zh-CN" altLang="en-US"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资本增长率法：</a:t>
            </a:r>
            <a:r>
              <a:rPr lang="zh-CN" altLang="en-US" sz="2400" dirty="0">
                <a:latin typeface="Times New Roman" panose="02020603050405020304" pitchFamily="18" charset="0"/>
                <a:ea typeface="华文楷体" panose="02010600040101010101" charset="-122"/>
                <a:cs typeface="Times New Roman" panose="02020603050405020304" pitchFamily="18" charset="0"/>
              </a:rPr>
              <a:t>贺菊煌（</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1992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）假设</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1964-1971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1971-1978</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年两个时期我国生产性资本平均增长率相等，然后利用迭代方法推算</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1964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年生产性资本存量。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zh-CN" altLang="en-US"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solidFill>
                  <a:prstClr val="black"/>
                </a:solidFill>
                <a:latin typeface="Times New Roman" panose="02020603050405020304" pitchFamily="18" charset="0"/>
                <a:ea typeface="华文楷体" panose="02010600040101010101" charset="-122"/>
                <a:cs typeface="Times New Roman" panose="02020603050405020304" pitchFamily="18" charset="0"/>
              </a:rPr>
              <a:t>净投资增长率法：</a:t>
            </a:r>
            <a:r>
              <a:rPr lang="en" altLang="zh-CN" sz="2400" dirty="0">
                <a:latin typeface="Times New Roman" panose="02020603050405020304" pitchFamily="18" charset="0"/>
                <a:ea typeface="华文楷体" panose="02010600040101010101" charset="-122"/>
                <a:cs typeface="Times New Roman" panose="02020603050405020304" pitchFamily="18" charset="0"/>
              </a:rPr>
              <a:t>Hall &amp;Jones</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1999</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）由基准年份投资额除以“平均投资增长率与折旧率之和”估算基准资本存量。</a:t>
            </a:r>
            <a:endParaRPr lang="en-US" altLang="zh-CN" sz="2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0" name="矩形 9">
            <a:extLst>
              <a:ext uri="{FF2B5EF4-FFF2-40B4-BE49-F238E27FC236}">
                <a16:creationId xmlns:a16="http://schemas.microsoft.com/office/drawing/2014/main" id="{42C65DC2-4F63-E542-FE9A-3646236B0920}"/>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AC7E58B4-84A8-AC87-815D-667542BA02F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20</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A17EEA5F-6F58-0CA4-5DF9-9B0143DC4F5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341382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C661A1-ABFE-0C7E-27D2-9C609DCE30C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F1D465E-B364-28F1-B3FD-EA369BDE33E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48A6791-BE37-5724-743E-034BAE1A87F8}"/>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C81E159-59D1-013F-BF8A-90B18BF775E5}"/>
              </a:ext>
            </a:extLst>
          </p:cNvPr>
          <p:cNvSpPr txBox="1"/>
          <p:nvPr/>
        </p:nvSpPr>
        <p:spPr>
          <a:xfrm>
            <a:off x="892070" y="768979"/>
            <a:ext cx="1103799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基准存量估算</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marL="0" marR="0" lvl="0" indent="252095" algn="just" defTabSz="266700" rtl="0" eaLnBrk="1" fontAlgn="auto" latinLnBrk="0" hangingPunct="1">
              <a:lnSpc>
                <a:spcPct val="150000"/>
              </a:lnSpc>
              <a:spcBef>
                <a:spcPts val="700"/>
              </a:spcBef>
              <a:spcAft>
                <a:spcPct val="0"/>
              </a:spcAft>
              <a:buClrTx/>
              <a:buSzTx/>
              <a:buFontTx/>
              <a:buNone/>
              <a:tabLst/>
              <a:defRPr/>
            </a:pPr>
            <a:r>
              <a:rPr lang="zh-CN" altLang="en-US" sz="2000" b="1" dirty="0">
                <a:solidFill>
                  <a:prstClr val="black"/>
                </a:solidFill>
                <a:latin typeface="Times New Roman" panose="02020603050405020304" pitchFamily="18" charset="0"/>
                <a:ea typeface="华文楷体" panose="02010600040101010101" charset="-122"/>
                <a:cs typeface="Times New Roman" panose="02020603050405020304" pitchFamily="18" charset="0"/>
              </a:rPr>
              <a:t>  </a:t>
            </a: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(4)</a:t>
            </a: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折旧率推算法：徐杰等（</a:t>
            </a: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2010</a:t>
            </a: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）利用投入产出表提供的折旧数据，基于自身计算的折旧率推算基准资本存量。</a:t>
            </a:r>
            <a:endPar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marL="0" marR="0" lvl="0" indent="252095" algn="just" defTabSz="266700" rtl="0" eaLnBrk="1" fontAlgn="auto" latinLnBrk="0" hangingPunct="1">
              <a:lnSpc>
                <a:spcPct val="150000"/>
              </a:lnSpc>
              <a:spcBef>
                <a:spcPts val="70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  </a:t>
            </a: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(5)</a:t>
            </a: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郝枫等（</a:t>
            </a: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2009</a:t>
            </a: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）利用</a:t>
            </a:r>
            <a:r>
              <a:rPr kumimoji="0" lang="en"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Albala-Bertrand</a:t>
            </a: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a:t>
            </a:r>
            <a:r>
              <a:rPr kumimoji="0" lang="en"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2003</a:t>
            </a: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）提出的</a:t>
            </a:r>
            <a:r>
              <a:rPr kumimoji="0" lang="en"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OCM</a:t>
            </a: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方法，估算我国全国和各省区</a:t>
            </a:r>
            <a:r>
              <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1952</a:t>
            </a: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年基准资本存量。</a:t>
            </a:r>
            <a:endPar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endParaRPr>
          </a:p>
          <a:p>
            <a:pPr marL="0" marR="0" lvl="0" indent="252095" algn="just" defTabSz="266700" rtl="0" eaLnBrk="1" fontAlgn="auto" latinLnBrk="0" hangingPunct="1">
              <a:lnSpc>
                <a:spcPct val="150000"/>
              </a:lnSpc>
              <a:spcBef>
                <a:spcPts val="70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rPr>
              <a:t>  即使对同一年份，不同方法得到的基准资本存量也有明显差异。幸而这种差异对后续估算结果的影响会随时间减弱。为此，应尽量将基准年份选在更早时期。</a:t>
            </a:r>
            <a:endParaRPr kumimoji="0" lang="en-US" altLang="zh-CN" sz="2400" b="0" i="0" u="none" strike="noStrike" kern="1200" cap="none" spc="0" normalizeH="0" baseline="0" noProof="0" dirty="0">
              <a:ln>
                <a:noFill/>
              </a:ln>
              <a:solidFill>
                <a:prstClr val="black"/>
              </a:solidFill>
              <a:effectLst/>
              <a:uLnTx/>
              <a:uFillTx/>
              <a:latin typeface="Times New Roman" panose="02020603050405020304" pitchFamily="18" charset="0"/>
              <a:ea typeface="华文楷体" panose="02010600040101010101" charset="-122"/>
              <a:cs typeface="Times New Roman" panose="02020603050405020304" pitchFamily="18" charset="0"/>
            </a:endParaRPr>
          </a:p>
        </p:txBody>
      </p:sp>
      <p:sp>
        <p:nvSpPr>
          <p:cNvPr id="10" name="矩形 9">
            <a:extLst>
              <a:ext uri="{FF2B5EF4-FFF2-40B4-BE49-F238E27FC236}">
                <a16:creationId xmlns:a16="http://schemas.microsoft.com/office/drawing/2014/main" id="{8E88ABD5-6DC7-809F-9030-0A80F4A2356D}"/>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531FD994-65E2-A46D-CB16-3E83C9031685}"/>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21</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469231FD-0547-A564-AD1B-7056B9740EBA}"/>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182616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04EAB2-C23D-80DD-FECD-906EB977482C}"/>
            </a:ext>
          </a:extLst>
        </p:cNvPr>
        <p:cNvGrpSpPr/>
        <p:nvPr/>
      </p:nvGrpSpPr>
      <p:grpSpPr>
        <a:xfrm>
          <a:off x="0" y="0"/>
          <a:ext cx="0" cy="0"/>
          <a:chOff x="0" y="0"/>
          <a:chExt cx="0" cy="0"/>
        </a:xfrm>
      </p:grpSpPr>
      <p:sp>
        <p:nvSpPr>
          <p:cNvPr id="52" name="圆角矩形 51">
            <a:extLst>
              <a:ext uri="{FF2B5EF4-FFF2-40B4-BE49-F238E27FC236}">
                <a16:creationId xmlns:a16="http://schemas.microsoft.com/office/drawing/2014/main" id="{E4CBECF4-0149-1572-8709-D6BF989101D6}"/>
              </a:ext>
            </a:extLst>
          </p:cNvPr>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a:extLst>
              <a:ext uri="{FF2B5EF4-FFF2-40B4-BE49-F238E27FC236}">
                <a16:creationId xmlns:a16="http://schemas.microsoft.com/office/drawing/2014/main" id="{454C705E-BDC1-462D-6074-B2A9F7C519B9}"/>
              </a:ext>
            </a:extLst>
          </p:cNvPr>
          <p:cNvSpPr>
            <a:spLocks noGrp="1"/>
          </p:cNvSpPr>
          <p:nvPr>
            <p:ph type="ctrTitle"/>
          </p:nvPr>
        </p:nvSpPr>
        <p:spPr/>
        <p:txBody>
          <a:bodyPr/>
          <a:lstStyle/>
          <a:p>
            <a:endParaRPr lang="zh-CN" altLang="en-US"/>
          </a:p>
        </p:txBody>
      </p:sp>
      <p:pic>
        <p:nvPicPr>
          <p:cNvPr id="55" name="图片 54" descr="微信图片_2025-08-21_135334_841">
            <a:extLst>
              <a:ext uri="{FF2B5EF4-FFF2-40B4-BE49-F238E27FC236}">
                <a16:creationId xmlns:a16="http://schemas.microsoft.com/office/drawing/2014/main" id="{969E8513-DEA3-1966-F001-C469D3197D3A}"/>
              </a:ext>
            </a:extLst>
          </p:cNvPr>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a:extLst>
              <a:ext uri="{FF2B5EF4-FFF2-40B4-BE49-F238E27FC236}">
                <a16:creationId xmlns:a16="http://schemas.microsoft.com/office/drawing/2014/main" id="{9F14004B-75C4-8470-179E-3D320C1E0029}"/>
              </a:ext>
            </a:extLst>
          </p:cNvPr>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第二节 人力资本理论与估算方法</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a:extLst>
              <a:ext uri="{FF2B5EF4-FFF2-40B4-BE49-F238E27FC236}">
                <a16:creationId xmlns:a16="http://schemas.microsoft.com/office/drawing/2014/main" id="{90017B27-431C-EC9A-44BA-F76489EA230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22</a:t>
            </a:fld>
            <a:endParaRPr lang="zh-CN" altLang="en-US" sz="2000" dirty="0">
              <a:solidFill>
                <a:schemeClr val="tx1"/>
              </a:solidFill>
            </a:endParaRPr>
          </a:p>
        </p:txBody>
      </p:sp>
      <p:sp>
        <p:nvSpPr>
          <p:cNvPr id="5" name="Rectangle 9">
            <a:extLst>
              <a:ext uri="{FF2B5EF4-FFF2-40B4-BE49-F238E27FC236}">
                <a16:creationId xmlns:a16="http://schemas.microsoft.com/office/drawing/2014/main" id="{F760F750-77E6-72EE-3BAA-6D683DE92DB6}"/>
              </a:ext>
            </a:extLst>
          </p:cNvPr>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一、理论回顾</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二、估算方法</a:t>
            </a:r>
            <a:endParaRPr lang="en-US" altLang="zh-CN" sz="3600" b="1" dirty="0">
              <a:solidFill>
                <a:srgbClr val="0070C0"/>
              </a:solidFill>
              <a:latin typeface="楷体" panose="02010609060101010101" charset="-122"/>
              <a:ea typeface="楷体" panose="02010609060101010101" charset="-122"/>
              <a:sym typeface="+mn-ea"/>
            </a:endParaRPr>
          </a:p>
        </p:txBody>
      </p:sp>
    </p:spTree>
    <p:extLst>
      <p:ext uri="{BB962C8B-B14F-4D97-AF65-F5344CB8AC3E}">
        <p14:creationId xmlns:p14="http://schemas.microsoft.com/office/powerpoint/2010/main" val="37848683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A5999E-47DF-A373-6144-9B74E7EF7A72}"/>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143DC594-6414-E032-1B13-D8FF4A09353A}"/>
              </a:ext>
            </a:extLst>
          </p:cNvPr>
          <p:cNvSpPr txBox="1">
            <a:spLocks noChangeArrowheads="1"/>
          </p:cNvSpPr>
          <p:nvPr/>
        </p:nvSpPr>
        <p:spPr bwMode="auto">
          <a:xfrm>
            <a:off x="719673" y="775335"/>
            <a:ext cx="11110382"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人力资本的相关概念，最早可追溯至威廉</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配第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研究工作。其认为劳动的价值是体现在人身上具有创造力的价值，这种创造力需要花费时间、精力、金钱来培养，也可以给其所有者带来预期收益。该论断暗示人力资本包含能力、成本、收益等方面，构成人力资本理论发展的基石，并为从成本和收入两个角度定义人力资本开辟了道路。</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6C57DA1A-0FC7-B2BA-EC10-20E28D206C2D}"/>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3</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BD60D915-2BC4-780B-8849-3DFCCEF7ED9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一、理论回顾</a:t>
            </a:r>
          </a:p>
        </p:txBody>
      </p:sp>
    </p:spTree>
    <p:extLst>
      <p:ext uri="{BB962C8B-B14F-4D97-AF65-F5344CB8AC3E}">
        <p14:creationId xmlns:p14="http://schemas.microsoft.com/office/powerpoint/2010/main" val="1653524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A2B640-E5AF-BA4E-8FCF-66E9AADD71D4}"/>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031168B3-E63A-A836-FD08-2D8CF6E194DE}"/>
              </a:ext>
            </a:extLst>
          </p:cNvPr>
          <p:cNvSpPr txBox="1">
            <a:spLocks noChangeArrowheads="1"/>
          </p:cNvSpPr>
          <p:nvPr/>
        </p:nvSpPr>
        <p:spPr bwMode="auto">
          <a:xfrm>
            <a:off x="719673" y="818199"/>
            <a:ext cx="11110382"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人力资本理论体系建立过程中，舒尔茨、贝克尔和明瑟做出重大贡献。</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1960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年美国经济学年会上，舒尔茨</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err="1">
                <a:latin typeface="Times New Roman" panose="02020603050405020304" pitchFamily="18" charset="0"/>
                <a:ea typeface="华文楷体" panose="02010600040101010101" charset="-122"/>
                <a:cs typeface="Times New Roman" panose="02020603050405020304" pitchFamily="18" charset="0"/>
              </a:rPr>
              <a:t>T.W.Schultz</a:t>
            </a:r>
            <a:r>
              <a:rPr lang="en"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题为“论人力资本投资”的主旨报告，标志着人力资本理论正式形成。舒尔茨认为人力资本测度与物质资本有相通之处，可以借鉴</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法，用累计投资总额确定人力资本。舒尔茨的工作，为采用成本法测度人力资本提供了理论基础。贝克尔（</a:t>
            </a:r>
            <a:r>
              <a:rPr lang="en" altLang="zh-CN" sz="2400" dirty="0">
                <a:latin typeface="Times New Roman" panose="02020603050405020304" pitchFamily="18" charset="0"/>
                <a:ea typeface="华文楷体" panose="02010600040101010101" charset="-122"/>
                <a:cs typeface="Times New Roman" panose="02020603050405020304" pitchFamily="18" charset="0"/>
              </a:rPr>
              <a:t>Becker,1987</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侧重从微观视角研究人力资本投资对劳动收入的影响，其理论将人力资本与收入分配更紧密结合起来，为测算人力资本投资的收入效应提供了依据。明瑟（</a:t>
            </a:r>
            <a:r>
              <a:rPr lang="en" altLang="zh-CN" sz="2400" dirty="0">
                <a:latin typeface="Times New Roman" panose="02020603050405020304" pitchFamily="18" charset="0"/>
                <a:ea typeface="华文楷体" panose="02010600040101010101" charset="-122"/>
                <a:cs typeface="Times New Roman" panose="02020603050405020304" pitchFamily="18" charset="0"/>
              </a:rPr>
              <a:t>Mincer,1958</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在其博士论文</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人力资本投资与个人收入分配</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中率先建立了个人收入和其接受培训量之间的计量模型，此后还从微观角度研究人力资本对经济增长的贡献，并发明了测算教育回报率的明瑟方程。</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6D57EEE1-E566-AEFA-3B4F-3532F3460334}"/>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3</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259865A9-AE71-1E91-96BA-1338CB03F38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一、理论回顾</a:t>
            </a:r>
          </a:p>
        </p:txBody>
      </p:sp>
    </p:spTree>
    <p:extLst>
      <p:ext uri="{BB962C8B-B14F-4D97-AF65-F5344CB8AC3E}">
        <p14:creationId xmlns:p14="http://schemas.microsoft.com/office/powerpoint/2010/main" val="2846765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4D5C2-0FEB-4D0F-193A-E7DE0A92CE3F}"/>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F42CAAC8-2F76-7C0A-2BC9-396DB6F2B570}"/>
              </a:ext>
            </a:extLst>
          </p:cNvPr>
          <p:cNvSpPr txBox="1">
            <a:spLocks noChangeArrowheads="1"/>
          </p:cNvSpPr>
          <p:nvPr/>
        </p:nvSpPr>
        <p:spPr bwMode="auto">
          <a:xfrm>
            <a:off x="719673" y="575303"/>
            <a:ext cx="1121039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随着人力资本理论演进，其定义也不断发展。人力资本的定义往往因研究目的与用途的不同而变化。主流定义通常基于能力、成本、收入等三大视角。例如，</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Penguin</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经济学词典</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将人力资本定义为个人拥有的可以使其获取收入的技能、智力和能力，这种能力包括天生能力和后天获得的能力。舒尔茨（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1960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）从投资角度定义人力资本，尤其强调通过教育获得的技能和知识：“很大程度上，技能和知识是由投资形成的资本形态，这种资本形态的增长速度远高于传统资本</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我们称之为消费的大部分内容构成了人力资本投资”。</a:t>
            </a:r>
            <a:r>
              <a:rPr lang="en" altLang="zh-CN" sz="2400" dirty="0">
                <a:latin typeface="Times New Roman" panose="02020603050405020304" pitchFamily="18" charset="0"/>
                <a:ea typeface="华文楷体" panose="02010600040101010101" charset="-122"/>
                <a:cs typeface="Times New Roman" panose="02020603050405020304" pitchFamily="18" charset="0"/>
              </a:rPr>
              <a:t>Jorgenson and Fraumeni(1989)</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从劳动收益角度，把人力资本定义为所有人口终生劳动收入的折现值。综上，本书将人力资本界定为：人力资本是体现在个人身上的知识、技巧、能力和素质，它主要通过人力资本投资形成，有助于其所有者未来持续获得收入。</a:t>
            </a:r>
          </a:p>
        </p:txBody>
      </p:sp>
      <p:sp>
        <p:nvSpPr>
          <p:cNvPr id="5" name="灯片编号占位符 6">
            <a:extLst>
              <a:ext uri="{FF2B5EF4-FFF2-40B4-BE49-F238E27FC236}">
                <a16:creationId xmlns:a16="http://schemas.microsoft.com/office/drawing/2014/main" id="{DF6D7A01-AA10-6804-F245-3ACCD337B97C}"/>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3</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A39E5D31-3189-C004-ABC8-9177554EFCCA}"/>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一、理论回顾</a:t>
            </a:r>
          </a:p>
        </p:txBody>
      </p:sp>
    </p:spTree>
    <p:extLst>
      <p:ext uri="{BB962C8B-B14F-4D97-AF65-F5344CB8AC3E}">
        <p14:creationId xmlns:p14="http://schemas.microsoft.com/office/powerpoint/2010/main" val="3876833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2BD9C-E8C4-B520-BA88-CF430DCE09B9}"/>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F6E1A247-4989-63F1-0EE1-F1785B6FD333}"/>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fontAlgn="auto" hangingPunct="1">
              <a:lnSpc>
                <a:spcPct val="150000"/>
              </a:lnSpc>
              <a:spcBef>
                <a:spcPct val="50000"/>
              </a:spcBef>
            </a:pPr>
            <a:r>
              <a:rPr lang="en-US" altLang="zh-CN" sz="2200" dirty="0">
                <a:latin typeface="+mn-ea"/>
                <a:ea typeface="+mn-ea"/>
                <a:cs typeface="Meiryo UI" panose="020B0604030504040204" pitchFamily="34" charset="-128"/>
              </a:rPr>
              <a:t>  </a:t>
            </a: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人力资本是经济研究中的重要变量，在实证研究对数据需求的强烈刺激下，人力资本测度研究取得快速发展。人力资本估算方法主要包括代理指标法、成本法、收入法三大类，下面依次简要讨论。</a:t>
            </a:r>
          </a:p>
          <a:p>
            <a:pPr eaLnBrk="1" fontAlgn="auto" hangingPunct="1">
              <a:lnSpc>
                <a:spcPct val="150000"/>
              </a:lnSpc>
              <a:spcBef>
                <a:spcPct val="50000"/>
              </a:spcBef>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2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2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（一）代理指标法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代理指标法，通常针对能力维度，选取单一指标或综合指标对人力资本进行粗略刻画。其中应用最广泛的是基于受教育年限，入学率、升学率、成人识字率等教育指标，间接测度人力资本。基本思想为：教育是形成人力资本的核心因素，一个人受教育程度越高则能力越强，进而其人力资本越高。</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961CFEEE-E78C-1E2E-A6A8-A6DDAC6A682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1C13B61F-E0F8-1586-FD99-FCE6772354A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309685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7A9134-E879-047C-2C40-E55B7D6C77F1}"/>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D434CC82-FC6D-CF2A-B7A7-4E19AF26F622}"/>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（一）代理指标法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en" altLang="zh-CN" sz="2400" dirty="0">
                <a:latin typeface="Times New Roman" panose="02020603050405020304" pitchFamily="18" charset="0"/>
                <a:ea typeface="华文楷体" panose="02010600040101010101" charset="-122"/>
                <a:cs typeface="Times New Roman" panose="02020603050405020304" pitchFamily="18" charset="0"/>
              </a:rPr>
              <a:t>Barro(1991)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最初使用入学率和识字率估算人力资本。但入学率受人口流动影响较大，难以形成与人力资本之间的稳定关系，且人力资本的形成远远滞后于入学。随后，</a:t>
            </a:r>
            <a:r>
              <a:rPr lang="en" altLang="zh-CN" sz="2400" dirty="0">
                <a:latin typeface="Times New Roman" panose="02020603050405020304" pitchFamily="18" charset="0"/>
                <a:ea typeface="华文楷体" panose="02010600040101010101" charset="-122"/>
                <a:cs typeface="Times New Roman" panose="02020603050405020304" pitchFamily="18" charset="0"/>
              </a:rPr>
              <a:t>Barro</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改用平均受教育年限估计人力资本，但这种方法只计算受教育年数，忽视了教育质量的差异。为此，</a:t>
            </a:r>
            <a:r>
              <a:rPr lang="en" altLang="zh-CN" sz="2400" dirty="0">
                <a:latin typeface="Times New Roman" panose="02020603050405020304" pitchFamily="18" charset="0"/>
                <a:ea typeface="华文楷体" panose="02010600040101010101" charset="-122"/>
                <a:cs typeface="Times New Roman" panose="02020603050405020304" pitchFamily="18" charset="0"/>
              </a:rPr>
              <a:t>Barro and Lee</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1996</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引入生师比、教师薪水等反映教育质量的影响。</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ts val="4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此外，还有借助教育指标构建计量模型测度人力资本的方法。</a:t>
            </a:r>
            <a:r>
              <a:rPr lang="en-US" altLang="zh-CN" sz="2400" dirty="0">
                <a:latin typeface="Times New Roman" panose="02020603050405020304" pitchFamily="18" charset="0"/>
                <a:ea typeface="华文楷体" panose="02010600040101010101" charset="-122"/>
                <a:cs typeface="Times New Roman" panose="02020603050405020304" pitchFamily="18" charset="0"/>
              </a:rPr>
              <a:t>Bile and Klenow</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）提出如下公式：                         。其中，</a:t>
            </a:r>
            <a:r>
              <a:rPr lang="en" altLang="zh-CN" sz="2400" i="1" dirty="0">
                <a:latin typeface="Times New Roman" panose="02020603050405020304" pitchFamily="18" charset="0"/>
                <a:ea typeface="华文楷体" panose="02010600040101010101" charset="-122"/>
                <a:cs typeface="Times New Roman" panose="02020603050405020304" pitchFamily="18" charset="0"/>
              </a:rPr>
              <a:t>L</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为劳动力数量，</a:t>
            </a:r>
            <a:r>
              <a:rPr lang="en" altLang="zh-CN" sz="2400" i="1"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为平均受教育年限，     为受教育者的相对效率，</a:t>
            </a:r>
            <a:r>
              <a:rPr lang="en" altLang="zh-CN" sz="2400" i="1" dirty="0">
                <a:latin typeface="Times New Roman" panose="02020603050405020304" pitchFamily="18" charset="0"/>
                <a:ea typeface="华文楷体" panose="02010600040101010101" charset="-122"/>
                <a:cs typeface="Times New Roman" panose="02020603050405020304" pitchFamily="18" charset="0"/>
              </a:rPr>
              <a:t>r</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可借助</a:t>
            </a:r>
            <a:r>
              <a:rPr lang="en" altLang="zh-CN" sz="2400" dirty="0">
                <a:latin typeface="Times New Roman" panose="02020603050405020304" pitchFamily="18" charset="0"/>
                <a:ea typeface="华文楷体" panose="02010600040101010101" charset="-122"/>
                <a:cs typeface="Times New Roman" panose="02020603050405020304" pitchFamily="18" charset="0"/>
              </a:rPr>
              <a:t>Mincer</a:t>
            </a:r>
            <a:r>
              <a:rPr lang="zh-CN" altLang="en-US" sz="2400" dirty="0">
                <a:latin typeface="Times New Roman" panose="02020603050405020304" pitchFamily="18" charset="0"/>
                <a:ea typeface="华文楷体" panose="02010600040101010101" charset="-122"/>
                <a:cs typeface="Times New Roman" panose="02020603050405020304" pitchFamily="18" charset="0"/>
              </a:rPr>
              <a:t>方程的教育收益率估计。如果掌握不同受教育程度劳动者数量</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L</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和教育收益率</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r</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信息，还可采用更精细的分组求和公式：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BD665B4A-2A8E-6BEA-5E70-160E380E2F06}"/>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0CD89DCB-824D-B91E-7D54-4143727EA93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2" name="Rectangle 2">
            <a:extLst>
              <a:ext uri="{FF2B5EF4-FFF2-40B4-BE49-F238E27FC236}">
                <a16:creationId xmlns:a16="http://schemas.microsoft.com/office/drawing/2014/main" id="{4B8F2F12-79DB-9231-4988-541A1D4AD88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a:extLst>
              <a:ext uri="{FF2B5EF4-FFF2-40B4-BE49-F238E27FC236}">
                <a16:creationId xmlns:a16="http://schemas.microsoft.com/office/drawing/2014/main" id="{F55BF77A-E3CE-2AE7-A0C8-C507C679E3F4}"/>
              </a:ext>
            </a:extLst>
          </p:cNvPr>
          <p:cNvGraphicFramePr>
            <a:graphicFrameLocks noChangeAspect="1"/>
          </p:cNvGraphicFramePr>
          <p:nvPr>
            <p:extLst>
              <p:ext uri="{D42A27DB-BD31-4B8C-83A1-F6EECF244321}">
                <p14:modId xmlns:p14="http://schemas.microsoft.com/office/powerpoint/2010/main" val="4190910588"/>
              </p:ext>
            </p:extLst>
          </p:nvPr>
        </p:nvGraphicFramePr>
        <p:xfrm>
          <a:off x="4099942" y="4663439"/>
          <a:ext cx="2099770" cy="400051"/>
        </p:xfrm>
        <a:graphic>
          <a:graphicData uri="http://schemas.openxmlformats.org/presentationml/2006/ole">
            <mc:AlternateContent xmlns:mc="http://schemas.openxmlformats.org/markup-compatibility/2006">
              <mc:Choice xmlns:v="urn:schemas-microsoft-com:vml" Requires="v">
                <p:oleObj r:id="rId2" imgW="24574500" imgH="4686300" progId="Equation.DSMT4">
                  <p:embed/>
                </p:oleObj>
              </mc:Choice>
              <mc:Fallback>
                <p:oleObj r:id="rId2" imgW="24574500" imgH="46863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9942" y="4663439"/>
                        <a:ext cx="2099770" cy="400051"/>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2CD8D3C0-74D9-53F4-30EF-06D9A4CCAFD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a:extLst>
              <a:ext uri="{FF2B5EF4-FFF2-40B4-BE49-F238E27FC236}">
                <a16:creationId xmlns:a16="http://schemas.microsoft.com/office/drawing/2014/main" id="{4E8625A5-2992-929C-DC60-7F526B54008B}"/>
              </a:ext>
            </a:extLst>
          </p:cNvPr>
          <p:cNvGraphicFramePr>
            <a:graphicFrameLocks noChangeAspect="1"/>
          </p:cNvGraphicFramePr>
          <p:nvPr>
            <p:extLst>
              <p:ext uri="{D42A27DB-BD31-4B8C-83A1-F6EECF244321}">
                <p14:modId xmlns:p14="http://schemas.microsoft.com/office/powerpoint/2010/main" val="671069148"/>
              </p:ext>
            </p:extLst>
          </p:nvPr>
        </p:nvGraphicFramePr>
        <p:xfrm>
          <a:off x="1603316" y="6199358"/>
          <a:ext cx="1571624" cy="478321"/>
        </p:xfrm>
        <a:graphic>
          <a:graphicData uri="http://schemas.openxmlformats.org/presentationml/2006/ole">
            <mc:AlternateContent xmlns:mc="http://schemas.openxmlformats.org/markup-compatibility/2006">
              <mc:Choice xmlns:v="urn:schemas-microsoft-com:vml" Requires="v">
                <p:oleObj r:id="rId4" imgW="20193000" imgH="6146800" progId="Equation.DSMT4">
                  <p:embed/>
                </p:oleObj>
              </mc:Choice>
              <mc:Fallback>
                <p:oleObj r:id="rId4" imgW="20193000" imgH="61468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3316" y="6199358"/>
                        <a:ext cx="1571624" cy="478321"/>
                      </a:xfrm>
                      <a:prstGeom prst="rect">
                        <a:avLst/>
                      </a:prstGeom>
                      <a:noFill/>
                    </p:spPr>
                  </p:pic>
                </p:oleObj>
              </mc:Fallback>
            </mc:AlternateContent>
          </a:graphicData>
        </a:graphic>
      </p:graphicFrame>
      <p:sp>
        <p:nvSpPr>
          <p:cNvPr id="10" name="Rectangle 6">
            <a:extLst>
              <a:ext uri="{FF2B5EF4-FFF2-40B4-BE49-F238E27FC236}">
                <a16:creationId xmlns:a16="http://schemas.microsoft.com/office/drawing/2014/main" id="{49DF41B8-9C54-14A8-033B-B6CDC4F83A4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a:extLst>
              <a:ext uri="{FF2B5EF4-FFF2-40B4-BE49-F238E27FC236}">
                <a16:creationId xmlns:a16="http://schemas.microsoft.com/office/drawing/2014/main" id="{F4B9BF66-B736-122B-3450-C8C87048AAAE}"/>
              </a:ext>
            </a:extLst>
          </p:cNvPr>
          <p:cNvGraphicFramePr>
            <a:graphicFrameLocks noChangeAspect="1"/>
          </p:cNvGraphicFramePr>
          <p:nvPr>
            <p:extLst>
              <p:ext uri="{D42A27DB-BD31-4B8C-83A1-F6EECF244321}">
                <p14:modId xmlns:p14="http://schemas.microsoft.com/office/powerpoint/2010/main" val="4082816132"/>
              </p:ext>
            </p:extLst>
          </p:nvPr>
        </p:nvGraphicFramePr>
        <p:xfrm>
          <a:off x="1603316" y="5172279"/>
          <a:ext cx="625080" cy="400051"/>
        </p:xfrm>
        <a:graphic>
          <a:graphicData uri="http://schemas.openxmlformats.org/presentationml/2006/ole">
            <mc:AlternateContent xmlns:mc="http://schemas.openxmlformats.org/markup-compatibility/2006">
              <mc:Choice xmlns:v="urn:schemas-microsoft-com:vml" Requires="v">
                <p:oleObj r:id="rId6" imgW="7315200" imgH="4686300" progId="Equation.DSMT4">
                  <p:embed/>
                </p:oleObj>
              </mc:Choice>
              <mc:Fallback>
                <p:oleObj r:id="rId6" imgW="7315200" imgH="46863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3316" y="5172279"/>
                        <a:ext cx="625080" cy="400051"/>
                      </a:xfrm>
                      <a:prstGeom prst="rect">
                        <a:avLst/>
                      </a:prstGeom>
                      <a:noFill/>
                    </p:spPr>
                  </p:pic>
                </p:oleObj>
              </mc:Fallback>
            </mc:AlternateContent>
          </a:graphicData>
        </a:graphic>
      </p:graphicFrame>
    </p:spTree>
    <p:extLst>
      <p:ext uri="{BB962C8B-B14F-4D97-AF65-F5344CB8AC3E}">
        <p14:creationId xmlns:p14="http://schemas.microsoft.com/office/powerpoint/2010/main" val="3195407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B41CBC-861E-5BEB-F2B2-6BB14E6D5D9D}"/>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F3B71A57-1BF0-72A6-4E06-6D297F8DD435}"/>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（一）代理指标法</a:t>
            </a: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代理指标法在我国人力资本测度研究中广泛应用。蔡昉（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16</a:t>
            </a:r>
            <a:r>
              <a:rPr lang="zh-CN" altLang="en-US" sz="2400" dirty="0">
                <a:latin typeface="Times New Roman" panose="02020603050405020304" pitchFamily="18" charset="0"/>
                <a:ea typeface="华文楷体" panose="02010600040101010101" charset="-122"/>
                <a:cs typeface="Times New Roman" panose="02020603050405020304" pitchFamily="18" charset="0"/>
              </a:rPr>
              <a:t>岁以上的成人识字率度量人力资本。胡鞍钢（</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2002</a:t>
            </a:r>
            <a:r>
              <a:rPr lang="zh-CN" altLang="en-US" sz="2400" dirty="0">
                <a:latin typeface="Times New Roman" panose="02020603050405020304" pitchFamily="18" charset="0"/>
                <a:ea typeface="华文楷体" panose="02010600040101010101" charset="-122"/>
                <a:cs typeface="Times New Roman" panose="02020603050405020304" pitchFamily="18" charset="0"/>
              </a:rPr>
              <a:t>）、胡永远（</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2003</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15-64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岁劳动力受教育年限总数估算人力资本。赖明勇（</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2005</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）用就业人员的平均受教育年限表示人力资本。周国富（</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2016</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）改进</a:t>
            </a:r>
            <a:r>
              <a:rPr lang="en" altLang="zh-CN" sz="2400" dirty="0">
                <a:latin typeface="Times New Roman" panose="02020603050405020304" pitchFamily="18" charset="0"/>
                <a:ea typeface="华文楷体" panose="02010600040101010101" charset="-122"/>
                <a:cs typeface="Times New Roman" panose="02020603050405020304" pitchFamily="18" charset="0"/>
              </a:rPr>
              <a:t>Bile and Klenow</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方法，以反映教育质量和人口流动对人力资本的影响。</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eaLnBrk="1" hangingPunct="1">
              <a:lnSpc>
                <a:spcPct val="150000"/>
              </a:lnSpc>
              <a:extLst>
                <a:ext uri="{35155182-B16C-46BC-9424-99874614C6A1}">
                  <wpsdc:indentchars xmlns:wpsdc="http://www.wps.cn/officeDocument/2017/drawingmlCustomData" xmlns="" val="200" checksum="1956455923"/>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（二）成本法</a:t>
            </a:r>
            <a:endParaRPr lang="en-US"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558800" algn="just" eaLnBrk="1"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成本法基于人力资本投资支出测度人力资本存量。基本思想为：人力资本价值等于投资在人身上的各种相关支出的总和。</a:t>
            </a:r>
            <a:endPar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444146A1-1E1C-6B04-7049-F625957D008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15E9C3A-4536-2C8C-C1EC-2B7DE8C0F16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2" name="Rectangle 2">
            <a:extLst>
              <a:ext uri="{FF2B5EF4-FFF2-40B4-BE49-F238E27FC236}">
                <a16:creationId xmlns:a16="http://schemas.microsoft.com/office/drawing/2014/main" id="{062AE33A-C288-FF07-ADC0-E0FA5168D57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39200B22-4C3B-1258-E97E-378C8A21B0B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a:extLst>
              <a:ext uri="{FF2B5EF4-FFF2-40B4-BE49-F238E27FC236}">
                <a16:creationId xmlns:a16="http://schemas.microsoft.com/office/drawing/2014/main" id="{0018C9D2-0C4B-8BE5-52DC-9AADCED38CC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080524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物质资本理论与估算方法</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
        <p:nvSpPr>
          <p:cNvPr id="5"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一、理论回顾</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二、估算方法</a:t>
            </a:r>
            <a:endParaRPr lang="en-US" altLang="zh-CN"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A6ADF-065B-7A61-51B9-4655DB2ED67B}"/>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EB74B248-44AC-A46C-D878-5142C2F266C3}"/>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（二）成本法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en" altLang="zh-CN" sz="2400" dirty="0">
                <a:latin typeface="Times New Roman" panose="02020603050405020304" pitchFamily="18" charset="0"/>
                <a:ea typeface="华文楷体" panose="02010600040101010101" charset="-122"/>
                <a:cs typeface="Times New Roman" panose="02020603050405020304" pitchFamily="18" charset="0"/>
              </a:rPr>
              <a:t>Engel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1883</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首开成本法的先河，但其并未区分教育、健康、卫生设施等成本的差异，也未区分消费和投资的差异。舒尔茨（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1960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）区分了人力资本投资类型，给出成本法人力资本测度的早期范例。</a:t>
            </a:r>
            <a:r>
              <a:rPr lang="en" altLang="zh-CN" sz="2400" dirty="0">
                <a:latin typeface="Times New Roman" panose="02020603050405020304" pitchFamily="18" charset="0"/>
                <a:ea typeface="华文楷体" panose="02010600040101010101" charset="-122"/>
                <a:cs typeface="Times New Roman" panose="02020603050405020304" pitchFamily="18" charset="0"/>
              </a:rPr>
              <a:t>Kendrick</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1976</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明确了人力资本的有形和无形投资，并考虑人力资本折旧，成为基于</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的基本范式。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hangingPunct="1">
              <a:lnSpc>
                <a:spcPct val="150000"/>
              </a:lnSpc>
              <a:extLst>
                <a:ext uri="{35155182-B16C-46BC-9424-99874614C6A1}">
                  <wpsdc:indentchars xmlns:wpsdc="http://www.wps.cn/officeDocument/2017/drawingmlCustomData" xmlns="" val="200" checksum="1956455923"/>
                </a:ext>
              </a:extLst>
            </a:pPr>
            <a:r>
              <a:rPr lang="zh-CN" altLang="zh-CN" sz="2400" dirty="0">
                <a:latin typeface="Times New Roman" panose="02020603050405020304" pitchFamily="18" charset="0"/>
                <a:ea typeface="华文楷体" panose="02010600040101010101" charset="-122"/>
                <a:cs typeface="Times New Roman" panose="02020603050405020304" pitchFamily="18" charset="0"/>
              </a:rPr>
              <a:t>利用成本法估算人力资本的基本公式为：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r" eaLnBrk="1"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2.5</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其与式（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）高度一致，也有四个关键环节。通常而言，影响程度由小到大依次为</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H</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0</a:t>
            </a:r>
            <a:r>
              <a:rPr lang="en-US" altLang="zh-CN" sz="2400" dirty="0">
                <a:latin typeface="Times New Roman" panose="02020603050405020304" pitchFamily="18" charset="0"/>
                <a:ea typeface="华文楷体" panose="02010600040101010101" charset="-122"/>
                <a:cs typeface="Times New Roman" panose="02020603050405020304" pitchFamily="18" charset="0"/>
              </a:rPr>
              <a:t>&lt;{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P</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400" dirty="0">
                <a:latin typeface="Times New Roman" panose="02020603050405020304" pitchFamily="18" charset="0"/>
                <a:ea typeface="华文楷体" panose="02010600040101010101" charset="-122"/>
                <a:cs typeface="Times New Roman" panose="02020603050405020304" pitchFamily="18" charset="0"/>
              </a:rPr>
              <a:t>}&lt;</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δ</a:t>
            </a:r>
            <a:r>
              <a:rPr lang="en-US" altLang="zh-CN" sz="2400" dirty="0">
                <a:latin typeface="Times New Roman" panose="02020603050405020304" pitchFamily="18" charset="0"/>
                <a:ea typeface="华文楷体" panose="02010600040101010101" charset="-122"/>
                <a:cs typeface="Times New Roman" panose="02020603050405020304" pitchFamily="18" charset="0"/>
              </a:rPr>
              <a:t>&lt;{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I</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，即基准资本存量影响最小，投资流量取舍影响最大。</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hangingPunct="1">
              <a:lnSpc>
                <a:spcPct val="150000"/>
              </a:lnSpc>
              <a:extLst>
                <a:ext uri="{35155182-B16C-46BC-9424-99874614C6A1}">
                  <wpsdc:indentchars xmlns:wpsdc="http://www.wps.cn/officeDocument/2017/drawingmlCustomData" xmlns="" val="200" checksum="1956455923"/>
                </a:ext>
              </a:extLst>
            </a:pPr>
            <a:endParaRPr lang="zh-CN"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6888123D-CE3C-DD28-8275-6361B721A1B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A4BE4856-6F10-4C3E-2E40-C1CE851EDDB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2" name="Rectangle 2">
            <a:extLst>
              <a:ext uri="{FF2B5EF4-FFF2-40B4-BE49-F238E27FC236}">
                <a16:creationId xmlns:a16="http://schemas.microsoft.com/office/drawing/2014/main" id="{BE896882-3F88-CADA-C6B9-7B223A9810A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872BCF9C-7B1F-D044-AC42-BC20C07AA4F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a:extLst>
              <a:ext uri="{FF2B5EF4-FFF2-40B4-BE49-F238E27FC236}">
                <a16:creationId xmlns:a16="http://schemas.microsoft.com/office/drawing/2014/main" id="{910FB070-D9D8-5A28-AF78-E07089F3B99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DDDDC025-800B-455A-B1B2-1E0002EE2CA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a:extLst>
              <a:ext uri="{FF2B5EF4-FFF2-40B4-BE49-F238E27FC236}">
                <a16:creationId xmlns:a16="http://schemas.microsoft.com/office/drawing/2014/main" id="{BF51E1B0-A322-77D3-9949-521365E87C5C}"/>
              </a:ext>
            </a:extLst>
          </p:cNvPr>
          <p:cNvGraphicFramePr>
            <a:graphicFrameLocks noChangeAspect="1"/>
          </p:cNvGraphicFramePr>
          <p:nvPr>
            <p:extLst>
              <p:ext uri="{D42A27DB-BD31-4B8C-83A1-F6EECF244321}">
                <p14:modId xmlns:p14="http://schemas.microsoft.com/office/powerpoint/2010/main" val="1726001911"/>
              </p:ext>
            </p:extLst>
          </p:nvPr>
        </p:nvGraphicFramePr>
        <p:xfrm>
          <a:off x="4941717" y="4375021"/>
          <a:ext cx="2544933" cy="472256"/>
        </p:xfrm>
        <a:graphic>
          <a:graphicData uri="http://schemas.openxmlformats.org/presentationml/2006/ole">
            <mc:AlternateContent xmlns:mc="http://schemas.openxmlformats.org/markup-compatibility/2006">
              <mc:Choice xmlns:v="urn:schemas-microsoft-com:vml" Requires="v">
                <p:oleObj r:id="rId2" imgW="28384500" imgH="5270500" progId="Equation.DSMT4">
                  <p:embed/>
                </p:oleObj>
              </mc:Choice>
              <mc:Fallback>
                <p:oleObj r:id="rId2" imgW="28384500" imgH="52705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1717" y="4375021"/>
                        <a:ext cx="2544933" cy="472256"/>
                      </a:xfrm>
                      <a:prstGeom prst="rect">
                        <a:avLst/>
                      </a:prstGeom>
                      <a:noFill/>
                    </p:spPr>
                  </p:pic>
                </p:oleObj>
              </mc:Fallback>
            </mc:AlternateContent>
          </a:graphicData>
        </a:graphic>
      </p:graphicFrame>
    </p:spTree>
    <p:extLst>
      <p:ext uri="{BB962C8B-B14F-4D97-AF65-F5344CB8AC3E}">
        <p14:creationId xmlns:p14="http://schemas.microsoft.com/office/powerpoint/2010/main" val="2992514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91703F-49D9-119D-63AC-CE36DC554196}"/>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88C5C2F6-CA78-4734-E22A-B41418B4B22C}"/>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（二）成本法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与物质资本估算相比，有两点差异值得注意。一是学术界对人力资本是否需要折旧及其强度高低争议极大，已有文献主要关注死亡率和预期寿命等因素，对知识陈旧和技能失效的影响以及经验技能的溢价问题鲜有涉及。二是投资流量涵盖众多方面（</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i</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1,2,L</a:t>
            </a:r>
            <a:r>
              <a:rPr lang="zh-CN" altLang="en-US" sz="2400" i="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m</a:t>
            </a:r>
            <a:r>
              <a:rPr lang="zh-CN" altLang="en-US" sz="2400" dirty="0">
                <a:latin typeface="Times New Roman" panose="02020603050405020304" pitchFamily="18" charset="0"/>
                <a:ea typeface="华文楷体" panose="02010600040101010101" charset="-122"/>
                <a:cs typeface="Times New Roman" panose="02020603050405020304" pitchFamily="18" charset="0"/>
              </a:rPr>
              <a:t>），需要分别计算各类人力资本，然后进行加总：</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hangingPunct="1">
              <a:lnSpc>
                <a:spcPct val="150000"/>
              </a:lnSpc>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成本法在我国人力资本测度研究中占据主导。已有研究之间的差异，主要源于对人力资本投资的取舍不同。例如，侯风云等（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2005</a:t>
            </a:r>
            <a:r>
              <a:rPr lang="zh-CN" altLang="en-US" sz="2400" dirty="0">
                <a:latin typeface="Times New Roman" panose="02020603050405020304" pitchFamily="18" charset="0"/>
                <a:ea typeface="华文楷体" panose="02010600040101010101" charset="-122"/>
                <a:cs typeface="Times New Roman" panose="02020603050405020304" pitchFamily="18" charset="0"/>
              </a:rPr>
              <a:t>）把人力资本投入分为教育、文化、科研、健康、“干中学”和就业迁移投入；钱雪亚（</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2008</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）将教育和医疗保健计入人力资本投资；焦斌龙（</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）的人力资本投资涵盖教育、科研、卫生、在职培训和迁移。</a:t>
            </a:r>
            <a:endParaRPr lang="zh-CN"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C684173D-A935-EA2B-7D43-57F2F3BB2FD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EF1CC693-35AD-A7A5-8815-C44928A127A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2" name="Rectangle 2">
            <a:extLst>
              <a:ext uri="{FF2B5EF4-FFF2-40B4-BE49-F238E27FC236}">
                <a16:creationId xmlns:a16="http://schemas.microsoft.com/office/drawing/2014/main" id="{2119BD19-497E-1B8E-912B-6439152F3F8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F74C6787-B397-0E08-4B50-CD688C94BA6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a:extLst>
              <a:ext uri="{FF2B5EF4-FFF2-40B4-BE49-F238E27FC236}">
                <a16:creationId xmlns:a16="http://schemas.microsoft.com/office/drawing/2014/main" id="{278C7F1A-171D-103D-3F6B-5FA8066ECEB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545EFD22-ACB9-333A-7CCC-8C5DB0103BB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3C10F6ED-F935-C4CD-0A64-6C42D70772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AutoShape 4">
            <a:extLst>
              <a:ext uri="{FF2B5EF4-FFF2-40B4-BE49-F238E27FC236}">
                <a16:creationId xmlns:a16="http://schemas.microsoft.com/office/drawing/2014/main" id="{853A573E-10E3-249C-6ECE-B20CF28918DC}"/>
              </a:ext>
            </a:extLst>
          </p:cNvPr>
          <p:cNvSpPr>
            <a:spLocks noChangeAspect="1" noChangeArrowheads="1"/>
          </p:cNvSpPr>
          <p:nvPr/>
        </p:nvSpPr>
        <p:spPr bwMode="auto">
          <a:xfrm>
            <a:off x="5219700" y="3124200"/>
            <a:ext cx="1752600" cy="609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6">
            <a:extLst>
              <a:ext uri="{FF2B5EF4-FFF2-40B4-BE49-F238E27FC236}">
                <a16:creationId xmlns:a16="http://schemas.microsoft.com/office/drawing/2014/main" id="{8D01DE2D-D81D-3597-E36A-BD652FCB840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a:extLst>
              <a:ext uri="{FF2B5EF4-FFF2-40B4-BE49-F238E27FC236}">
                <a16:creationId xmlns:a16="http://schemas.microsoft.com/office/drawing/2014/main" id="{4691EE4E-F0BF-31DD-7C10-6D5450EA3C32}"/>
              </a:ext>
            </a:extLst>
          </p:cNvPr>
          <p:cNvGraphicFramePr>
            <a:graphicFrameLocks noChangeAspect="1"/>
          </p:cNvGraphicFramePr>
          <p:nvPr>
            <p:extLst>
              <p:ext uri="{D42A27DB-BD31-4B8C-83A1-F6EECF244321}">
                <p14:modId xmlns:p14="http://schemas.microsoft.com/office/powerpoint/2010/main" val="2693752561"/>
              </p:ext>
            </p:extLst>
          </p:nvPr>
        </p:nvGraphicFramePr>
        <p:xfrm>
          <a:off x="10410312" y="3262884"/>
          <a:ext cx="1485901" cy="495300"/>
        </p:xfrm>
        <a:graphic>
          <a:graphicData uri="http://schemas.openxmlformats.org/presentationml/2006/ole">
            <mc:AlternateContent xmlns:mc="http://schemas.openxmlformats.org/markup-compatibility/2006">
              <mc:Choice xmlns:v="urn:schemas-microsoft-com:vml" Requires="v">
                <p:oleObj r:id="rId2" imgW="20193000" imgH="6731000" progId="Equation.DSMT4">
                  <p:embed/>
                </p:oleObj>
              </mc:Choice>
              <mc:Fallback>
                <p:oleObj r:id="rId2" imgW="20193000" imgH="6731000" progId="Equation.DSMT4">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10312" y="3262884"/>
                        <a:ext cx="1485901" cy="495300"/>
                      </a:xfrm>
                      <a:prstGeom prst="rect">
                        <a:avLst/>
                      </a:prstGeom>
                      <a:noFill/>
                    </p:spPr>
                  </p:pic>
                </p:oleObj>
              </mc:Fallback>
            </mc:AlternateContent>
          </a:graphicData>
        </a:graphic>
      </p:graphicFrame>
    </p:spTree>
    <p:extLst>
      <p:ext uri="{BB962C8B-B14F-4D97-AF65-F5344CB8AC3E}">
        <p14:creationId xmlns:p14="http://schemas.microsoft.com/office/powerpoint/2010/main" val="412681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34A53-F693-33B1-6A4A-65057EE5F37F}"/>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5C35D053-7207-1B44-7F41-83A91244C7AD}"/>
              </a:ext>
            </a:extLst>
          </p:cNvPr>
          <p:cNvSpPr txBox="1">
            <a:spLocks noChangeArrowheads="1"/>
          </p:cNvSpPr>
          <p:nvPr/>
        </p:nvSpPr>
        <p:spPr bwMode="auto">
          <a:xfrm>
            <a:off x="756816" y="67373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（三）收入法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ts val="38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收入法着眼于未来收益，借助人力资本能为其所有者带来的收入估算人力资本存量。其本质为净现值法（</a:t>
            </a:r>
            <a:r>
              <a:rPr lang="en" altLang="zh-CN" sz="2400" dirty="0">
                <a:latin typeface="Times New Roman" panose="02020603050405020304" pitchFamily="18" charset="0"/>
                <a:ea typeface="华文楷体" panose="02010600040101010101" charset="-122"/>
                <a:cs typeface="Times New Roman" panose="02020603050405020304" pitchFamily="18" charset="0"/>
              </a:rPr>
              <a:t>NPV</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将人力资本价值视为预期收益的贴现值之和。</a:t>
            </a:r>
          </a:p>
          <a:p>
            <a:pPr indent="558800" algn="just" eaLnBrk="1" fontAlgn="auto" hangingPunct="1">
              <a:lnSpc>
                <a:spcPts val="3800"/>
              </a:lnSpc>
              <a:spcBef>
                <a:spcPts val="0"/>
              </a:spcBef>
              <a:extLst>
                <a:ext uri="{35155182-B16C-46BC-9424-99874614C6A1}">
                  <wpsdc:indentchars xmlns:wpsdc="http://www.wps.cn/officeDocument/2017/drawingmlCustomData" xmlns="" val="200" checksum="1956455923"/>
                </a:ext>
              </a:extLst>
            </a:pPr>
            <a:r>
              <a:rPr lang="en" altLang="zh-CN" sz="2400" dirty="0">
                <a:latin typeface="Times New Roman" panose="02020603050405020304" pitchFamily="18" charset="0"/>
                <a:ea typeface="华文楷体" panose="02010600040101010101" charset="-122"/>
                <a:cs typeface="Times New Roman" panose="02020603050405020304" pitchFamily="18" charset="0"/>
              </a:rPr>
              <a:t>Petty(1690)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最先基于收入法估算人力资本，其将英国的国民收入剔除财产收入（土地租金、利润）得到个人劳动收入，将其贴现累加以估算英国的人力资本。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Farr(1853)</a:t>
            </a:r>
            <a:r>
              <a:rPr lang="zh-CN" altLang="en-US" sz="2400" dirty="0">
                <a:latin typeface="Times New Roman" panose="02020603050405020304" pitchFamily="18" charset="0"/>
                <a:ea typeface="华文楷体" panose="02010600040101010101" charset="-122"/>
                <a:cs typeface="Times New Roman" panose="02020603050405020304" pitchFamily="18" charset="0"/>
              </a:rPr>
              <a:t>沿袭上述思路，但在收入中剔除生活费用，并依据生命表调整死亡率。</a:t>
            </a:r>
            <a:r>
              <a:rPr lang="en" altLang="zh-CN" sz="2400" dirty="0">
                <a:latin typeface="Times New Roman" panose="02020603050405020304" pitchFamily="18" charset="0"/>
                <a:ea typeface="华文楷体" panose="02010600040101010101" charset="-122"/>
                <a:cs typeface="Times New Roman" panose="02020603050405020304" pitchFamily="18" charset="0"/>
              </a:rPr>
              <a:t>Dublin</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 altLang="zh-CN" sz="2400" dirty="0">
                <a:latin typeface="Times New Roman" panose="02020603050405020304" pitchFamily="18" charset="0"/>
                <a:ea typeface="华文楷体" panose="02010600040101010101" charset="-122"/>
                <a:cs typeface="Times New Roman" panose="02020603050405020304" pitchFamily="18" charset="0"/>
              </a:rPr>
              <a:t>Lotka(1930)</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最早考虑就业率对劳动收入的影响，</a:t>
            </a:r>
            <a:r>
              <a:rPr lang="en" altLang="zh-CN" sz="2400" dirty="0">
                <a:latin typeface="Times New Roman" panose="02020603050405020304" pitchFamily="18" charset="0"/>
                <a:ea typeface="华文楷体" panose="02010600040101010101" charset="-122"/>
                <a:cs typeface="Times New Roman" panose="02020603050405020304" pitchFamily="18" charset="0"/>
              </a:rPr>
              <a:t>Weisbrod(1961)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则对其做出修正。</a:t>
            </a:r>
            <a:r>
              <a:rPr lang="en" altLang="zh-CN" sz="2400" dirty="0">
                <a:latin typeface="Times New Roman" panose="02020603050405020304" pitchFamily="18" charset="0"/>
                <a:ea typeface="华文楷体" panose="02010600040101010101" charset="-122"/>
                <a:cs typeface="Times New Roman" panose="02020603050405020304" pitchFamily="18" charset="0"/>
              </a:rPr>
              <a:t>Graham</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 altLang="zh-CN" sz="2400" dirty="0">
                <a:latin typeface="Times New Roman" panose="02020603050405020304" pitchFamily="18" charset="0"/>
                <a:ea typeface="华文楷体" panose="02010600040101010101" charset="-122"/>
                <a:cs typeface="Times New Roman" panose="02020603050405020304" pitchFamily="18" charset="0"/>
              </a:rPr>
              <a:t>Webb</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1979</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进一步考虑经济增长率和其他影响收入的原因，</a:t>
            </a:r>
            <a:r>
              <a:rPr lang="en" altLang="zh-CN" sz="2400" dirty="0">
                <a:latin typeface="Times New Roman" panose="02020603050405020304" pitchFamily="18" charset="0"/>
                <a:ea typeface="华文楷体" panose="02010600040101010101" charset="-122"/>
                <a:cs typeface="Times New Roman" panose="02020603050405020304" pitchFamily="18" charset="0"/>
              </a:rPr>
              <a:t>Jorgenson</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 altLang="zh-CN" sz="2400" dirty="0">
                <a:latin typeface="Times New Roman" panose="02020603050405020304" pitchFamily="18" charset="0"/>
                <a:ea typeface="华文楷体" panose="02010600040101010101" charset="-122"/>
                <a:cs typeface="Times New Roman" panose="02020603050405020304" pitchFamily="18" charset="0"/>
              </a:rPr>
              <a:t>Fraumeni(1992)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对这一方法进行扩展，形成迄今最完备的收入法人力资本测度方法。</a:t>
            </a:r>
            <a:r>
              <a:rPr lang="en" altLang="zh-CN" sz="2400" dirty="0">
                <a:latin typeface="Times New Roman" panose="02020603050405020304" pitchFamily="18" charset="0"/>
                <a:ea typeface="华文楷体" panose="02010600040101010101" charset="-122"/>
                <a:cs typeface="Times New Roman" panose="02020603050405020304" pitchFamily="18" charset="0"/>
              </a:rPr>
              <a:t>J-F</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收入法是</a:t>
            </a:r>
            <a:r>
              <a:rPr lang="en" altLang="zh-CN" sz="2400" dirty="0">
                <a:latin typeface="Times New Roman" panose="02020603050405020304" pitchFamily="18" charset="0"/>
                <a:ea typeface="华文楷体" panose="02010600040101010101" charset="-122"/>
                <a:cs typeface="Times New Roman" panose="02020603050405020304" pitchFamily="18" charset="0"/>
              </a:rPr>
              <a:t>OECD</a:t>
            </a:r>
            <a:r>
              <a:rPr lang="zh-CN" altLang="en-US" sz="2400" dirty="0">
                <a:latin typeface="Times New Roman" panose="02020603050405020304" pitchFamily="18" charset="0"/>
                <a:ea typeface="华文楷体" panose="02010600040101010101" charset="-122"/>
                <a:cs typeface="Times New Roman" panose="02020603050405020304" pitchFamily="18" charset="0"/>
              </a:rPr>
              <a:t>测算人力资本的主要方法，但其计算过程十分复杂，且对基础数据要求很高。</a:t>
            </a: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1ECDF922-AA54-545C-CA31-FB79989B70F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E428D0FE-66F3-7695-1732-8750E7766CB7}"/>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2" name="Rectangle 2">
            <a:extLst>
              <a:ext uri="{FF2B5EF4-FFF2-40B4-BE49-F238E27FC236}">
                <a16:creationId xmlns:a16="http://schemas.microsoft.com/office/drawing/2014/main" id="{1BB4E668-34B5-B13E-9FA1-61638379831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69D45732-8B0B-7B32-8037-F49C4C931C8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a:extLst>
              <a:ext uri="{FF2B5EF4-FFF2-40B4-BE49-F238E27FC236}">
                <a16:creationId xmlns:a16="http://schemas.microsoft.com/office/drawing/2014/main" id="{D2F68349-320E-0A60-072E-F08E953F63A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39276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EEC323-BD64-6B3C-B42A-699E6BD95EEE}"/>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229BCD7D-1094-28A7-5DEB-FD8EC8037844}"/>
              </a:ext>
            </a:extLst>
          </p:cNvPr>
          <p:cNvSpPr txBox="1">
            <a:spLocks noChangeArrowheads="1"/>
          </p:cNvSpPr>
          <p:nvPr/>
        </p:nvSpPr>
        <p:spPr bwMode="auto">
          <a:xfrm>
            <a:off x="756816" y="856615"/>
            <a:ext cx="11064592"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ct val="50000"/>
              </a:spcBef>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（三）收入法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受基础数据限制，收入法在我国难以严格应用。除李海峥（</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2013</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）的做法较为正规外，多数学者使用收入法时均结合实际进行简化。王德劲（</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2006</a:t>
            </a:r>
            <a:r>
              <a:rPr lang="zh-CN" altLang="en-US" sz="2400" dirty="0">
                <a:latin typeface="Times New Roman" panose="02020603050405020304" pitchFamily="18" charset="0"/>
                <a:ea typeface="华文楷体" panose="02010600040101010101" charset="-122"/>
                <a:cs typeface="Times New Roman" panose="02020603050405020304" pitchFamily="18" charset="0"/>
              </a:rPr>
              <a:t>）基于</a:t>
            </a:r>
            <a:r>
              <a:rPr lang="en" altLang="zh-CN" sz="2400" dirty="0">
                <a:latin typeface="Times New Roman" panose="02020603050405020304" pitchFamily="18" charset="0"/>
                <a:ea typeface="华文楷体" panose="02010600040101010101" charset="-122"/>
                <a:cs typeface="Times New Roman" panose="02020603050405020304" pitchFamily="18" charset="0"/>
              </a:rPr>
              <a:t>J-F</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收入法思想，给出一种较易操作的人力资本存量估算程序。其核心公式为：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algn="r"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2.6</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r"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PV</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年人力资本存量 ，  为第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年的劳动者平均年龄，</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Y</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为可比价表示的第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年的人口整体的劳动收入，       表示第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         岁人口的死亡率，  为退出劳动力市场前的未来实际收入的平均增长率，</a:t>
            </a:r>
            <a:r>
              <a:rPr lang="en" altLang="zh-CN" sz="2400" i="1" dirty="0">
                <a:latin typeface="Times New Roman" panose="02020603050405020304" pitchFamily="18" charset="0"/>
                <a:ea typeface="华文楷体" panose="02010600040101010101" charset="-122"/>
                <a:cs typeface="Times New Roman" panose="02020603050405020304" pitchFamily="18" charset="0"/>
              </a:rPr>
              <a:t>r</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为有效贴现率</a:t>
            </a:r>
            <a:r>
              <a:rPr lang="zh-CN" altLang="en-US" sz="2200" dirty="0">
                <a:latin typeface="Times New Roman" panose="02020603050405020304" pitchFamily="18" charset="0"/>
                <a:ea typeface="华文楷体" panose="02010600040101010101" charset="-122"/>
                <a:cs typeface="Times New Roman" panose="02020603050405020304" pitchFamily="18" charset="0"/>
              </a:rPr>
              <a:t>。</a:t>
            </a:r>
            <a:endParaRPr lang="zh-CN" altLang="zh-CN" sz="22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1BAF5FEB-C9D4-E6D3-749E-F44F5E5B4BC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924DE521-81B7-F895-20CA-5A6A729EB45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2" name="Rectangle 2">
            <a:extLst>
              <a:ext uri="{FF2B5EF4-FFF2-40B4-BE49-F238E27FC236}">
                <a16:creationId xmlns:a16="http://schemas.microsoft.com/office/drawing/2014/main" id="{AF866EAD-4429-04A0-280A-C1578D2AB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A8D64454-B321-A8A3-57B2-D26C064924E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a:extLst>
              <a:ext uri="{FF2B5EF4-FFF2-40B4-BE49-F238E27FC236}">
                <a16:creationId xmlns:a16="http://schemas.microsoft.com/office/drawing/2014/main" id="{9AFAA125-2076-EE3D-E45A-99B0CBFF635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BE5DB0EF-14F0-CC64-5766-35CA741AE57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E9B474C3-C6AF-F210-D906-B7DB2DB223C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a16="http://schemas.microsoft.com/office/drawing/2014/main" id="{7B1B8A1E-A33B-51B7-846C-18EA9CFEC363}"/>
              </a:ext>
            </a:extLst>
          </p:cNvPr>
          <p:cNvGraphicFramePr>
            <a:graphicFrameLocks noChangeAspect="1"/>
          </p:cNvGraphicFramePr>
          <p:nvPr>
            <p:extLst>
              <p:ext uri="{D42A27DB-BD31-4B8C-83A1-F6EECF244321}">
                <p14:modId xmlns:p14="http://schemas.microsoft.com/office/powerpoint/2010/main" val="1331774626"/>
              </p:ext>
            </p:extLst>
          </p:nvPr>
        </p:nvGraphicFramePr>
        <p:xfrm>
          <a:off x="3920921" y="3556760"/>
          <a:ext cx="4350158" cy="921210"/>
        </p:xfrm>
        <a:graphic>
          <a:graphicData uri="http://schemas.openxmlformats.org/presentationml/2006/ole">
            <mc:AlternateContent xmlns:mc="http://schemas.openxmlformats.org/markup-compatibility/2006">
              <mc:Choice xmlns:v="urn:schemas-microsoft-com:vml" Requires="v">
                <p:oleObj r:id="rId2" imgW="49733200" imgH="10528300" progId="Equation.DSMT4">
                  <p:embed/>
                </p:oleObj>
              </mc:Choice>
              <mc:Fallback>
                <p:oleObj r:id="rId2" imgW="49733200" imgH="105283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0921" y="3556760"/>
                        <a:ext cx="4350158" cy="921210"/>
                      </a:xfrm>
                      <a:prstGeom prst="rect">
                        <a:avLst/>
                      </a:prstGeom>
                      <a:noFill/>
                    </p:spPr>
                  </p:pic>
                </p:oleObj>
              </mc:Fallback>
            </mc:AlternateContent>
          </a:graphicData>
        </a:graphic>
      </p:graphicFrame>
      <p:sp>
        <p:nvSpPr>
          <p:cNvPr id="9" name="Rectangle 4">
            <a:extLst>
              <a:ext uri="{FF2B5EF4-FFF2-40B4-BE49-F238E27FC236}">
                <a16:creationId xmlns:a16="http://schemas.microsoft.com/office/drawing/2014/main" id="{2D470EE9-6BAD-E687-540A-1A674E6A419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6">
            <a:extLst>
              <a:ext uri="{FF2B5EF4-FFF2-40B4-BE49-F238E27FC236}">
                <a16:creationId xmlns:a16="http://schemas.microsoft.com/office/drawing/2014/main" id="{1BEA1C81-09D6-83B8-EFD6-BA4412A58C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a:extLst>
              <a:ext uri="{FF2B5EF4-FFF2-40B4-BE49-F238E27FC236}">
                <a16:creationId xmlns:a16="http://schemas.microsoft.com/office/drawing/2014/main" id="{FC6BAC01-4B40-2229-EBAE-2EC08F39C9F8}"/>
              </a:ext>
            </a:extLst>
          </p:cNvPr>
          <p:cNvGraphicFramePr>
            <a:graphicFrameLocks noChangeAspect="1"/>
          </p:cNvGraphicFramePr>
          <p:nvPr>
            <p:extLst>
              <p:ext uri="{D42A27DB-BD31-4B8C-83A1-F6EECF244321}">
                <p14:modId xmlns:p14="http://schemas.microsoft.com/office/powerpoint/2010/main" val="676088768"/>
              </p:ext>
            </p:extLst>
          </p:nvPr>
        </p:nvGraphicFramePr>
        <p:xfrm>
          <a:off x="5813402" y="4903106"/>
          <a:ext cx="328682" cy="305205"/>
        </p:xfrm>
        <a:graphic>
          <a:graphicData uri="http://schemas.openxmlformats.org/presentationml/2006/ole">
            <mc:AlternateContent xmlns:mc="http://schemas.openxmlformats.org/markup-compatibility/2006">
              <mc:Choice xmlns:v="urn:schemas-microsoft-com:vml" Requires="v">
                <p:oleObj r:id="rId4" imgW="4102100" imgH="3797300" progId="Equation.DSMT4">
                  <p:embed/>
                </p:oleObj>
              </mc:Choice>
              <mc:Fallback>
                <p:oleObj r:id="rId4" imgW="4102100" imgH="37973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3402" y="4903106"/>
                        <a:ext cx="328682" cy="305205"/>
                      </a:xfrm>
                      <a:prstGeom prst="rect">
                        <a:avLst/>
                      </a:prstGeom>
                      <a:noFill/>
                    </p:spPr>
                  </p:pic>
                </p:oleObj>
              </mc:Fallback>
            </mc:AlternateContent>
          </a:graphicData>
        </a:graphic>
      </p:graphicFrame>
      <p:sp>
        <p:nvSpPr>
          <p:cNvPr id="16" name="Rectangle 8">
            <a:extLst>
              <a:ext uri="{FF2B5EF4-FFF2-40B4-BE49-F238E27FC236}">
                <a16:creationId xmlns:a16="http://schemas.microsoft.com/office/drawing/2014/main" id="{CB199125-4745-A716-57B6-42F7BD0F959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a:extLst>
              <a:ext uri="{FF2B5EF4-FFF2-40B4-BE49-F238E27FC236}">
                <a16:creationId xmlns:a16="http://schemas.microsoft.com/office/drawing/2014/main" id="{5C9FF202-81F3-9B5D-71EC-0BE12F3E3BCC}"/>
              </a:ext>
            </a:extLst>
          </p:cNvPr>
          <p:cNvGraphicFramePr>
            <a:graphicFrameLocks noChangeAspect="1"/>
          </p:cNvGraphicFramePr>
          <p:nvPr>
            <p:extLst>
              <p:ext uri="{D42A27DB-BD31-4B8C-83A1-F6EECF244321}">
                <p14:modId xmlns:p14="http://schemas.microsoft.com/office/powerpoint/2010/main" val="1739177314"/>
              </p:ext>
            </p:extLst>
          </p:nvPr>
        </p:nvGraphicFramePr>
        <p:xfrm>
          <a:off x="5351798" y="5366882"/>
          <a:ext cx="686905" cy="483377"/>
        </p:xfrm>
        <a:graphic>
          <a:graphicData uri="http://schemas.openxmlformats.org/presentationml/2006/ole">
            <mc:AlternateContent xmlns:mc="http://schemas.openxmlformats.org/markup-compatibility/2006">
              <mc:Choice xmlns:v="urn:schemas-microsoft-com:vml" Requires="v">
                <p:oleObj r:id="rId6" imgW="7899400" imgH="5562600" progId="Equation.DSMT4">
                  <p:embed/>
                </p:oleObj>
              </mc:Choice>
              <mc:Fallback>
                <p:oleObj r:id="rId6" imgW="7899400" imgH="55626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51798" y="5366882"/>
                        <a:ext cx="686905" cy="483377"/>
                      </a:xfrm>
                      <a:prstGeom prst="rect">
                        <a:avLst/>
                      </a:prstGeom>
                      <a:noFill/>
                    </p:spPr>
                  </p:pic>
                </p:oleObj>
              </mc:Fallback>
            </mc:AlternateContent>
          </a:graphicData>
        </a:graphic>
      </p:graphicFrame>
      <p:sp>
        <p:nvSpPr>
          <p:cNvPr id="18" name="Rectangle 10">
            <a:extLst>
              <a:ext uri="{FF2B5EF4-FFF2-40B4-BE49-F238E27FC236}">
                <a16:creationId xmlns:a16="http://schemas.microsoft.com/office/drawing/2014/main" id="{627CE303-EC37-F41A-DD37-5F79FCEA091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a:extLst>
              <a:ext uri="{FF2B5EF4-FFF2-40B4-BE49-F238E27FC236}">
                <a16:creationId xmlns:a16="http://schemas.microsoft.com/office/drawing/2014/main" id="{2DDE10DB-B4DD-EF3C-7EC7-A053EB4D847D}"/>
              </a:ext>
            </a:extLst>
          </p:cNvPr>
          <p:cNvGraphicFramePr>
            <a:graphicFrameLocks noChangeAspect="1"/>
          </p:cNvGraphicFramePr>
          <p:nvPr>
            <p:extLst>
              <p:ext uri="{D42A27DB-BD31-4B8C-83A1-F6EECF244321}">
                <p14:modId xmlns:p14="http://schemas.microsoft.com/office/powerpoint/2010/main" val="3409650602"/>
              </p:ext>
            </p:extLst>
          </p:nvPr>
        </p:nvGraphicFramePr>
        <p:xfrm>
          <a:off x="7347699" y="5436158"/>
          <a:ext cx="715196" cy="332055"/>
        </p:xfrm>
        <a:graphic>
          <a:graphicData uri="http://schemas.openxmlformats.org/presentationml/2006/ole">
            <mc:AlternateContent xmlns:mc="http://schemas.openxmlformats.org/markup-compatibility/2006">
              <mc:Choice xmlns:v="urn:schemas-microsoft-com:vml" Requires="v">
                <p:oleObj r:id="rId8" imgW="8191500" imgH="3797300" progId="Equation.DSMT4">
                  <p:embed/>
                </p:oleObj>
              </mc:Choice>
              <mc:Fallback>
                <p:oleObj r:id="rId8" imgW="8191500" imgH="37973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47699" y="5436158"/>
                        <a:ext cx="715196" cy="332055"/>
                      </a:xfrm>
                      <a:prstGeom prst="rect">
                        <a:avLst/>
                      </a:prstGeom>
                      <a:noFill/>
                    </p:spPr>
                  </p:pic>
                </p:oleObj>
              </mc:Fallback>
            </mc:AlternateContent>
          </a:graphicData>
        </a:graphic>
      </p:graphicFrame>
      <p:sp>
        <p:nvSpPr>
          <p:cNvPr id="20" name="Rectangle 12">
            <a:extLst>
              <a:ext uri="{FF2B5EF4-FFF2-40B4-BE49-F238E27FC236}">
                <a16:creationId xmlns:a16="http://schemas.microsoft.com/office/drawing/2014/main" id="{670E7775-F9EE-603C-2B77-0A99DA5BB71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a:extLst>
              <a:ext uri="{FF2B5EF4-FFF2-40B4-BE49-F238E27FC236}">
                <a16:creationId xmlns:a16="http://schemas.microsoft.com/office/drawing/2014/main" id="{B8CAFEA1-A45E-DBE9-6597-852100A5C0B3}"/>
              </a:ext>
            </a:extLst>
          </p:cNvPr>
          <p:cNvGraphicFramePr>
            <a:graphicFrameLocks noChangeAspect="1"/>
          </p:cNvGraphicFramePr>
          <p:nvPr>
            <p:extLst>
              <p:ext uri="{D42A27DB-BD31-4B8C-83A1-F6EECF244321}">
                <p14:modId xmlns:p14="http://schemas.microsoft.com/office/powerpoint/2010/main" val="2083656500"/>
              </p:ext>
            </p:extLst>
          </p:nvPr>
        </p:nvGraphicFramePr>
        <p:xfrm>
          <a:off x="10361866" y="5403458"/>
          <a:ext cx="271819" cy="339774"/>
        </p:xfrm>
        <a:graphic>
          <a:graphicData uri="http://schemas.openxmlformats.org/presentationml/2006/ole">
            <mc:AlternateContent xmlns:mc="http://schemas.openxmlformats.org/markup-compatibility/2006">
              <mc:Choice xmlns:v="urn:schemas-microsoft-com:vml" Requires="v">
                <p:oleObj r:id="rId10" imgW="3505200" imgH="4394200" progId="Equation.DSMT4">
                  <p:embed/>
                </p:oleObj>
              </mc:Choice>
              <mc:Fallback>
                <p:oleObj r:id="rId10" imgW="3505200" imgH="43942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361866" y="5403458"/>
                        <a:ext cx="271819" cy="339774"/>
                      </a:xfrm>
                      <a:prstGeom prst="rect">
                        <a:avLst/>
                      </a:prstGeom>
                      <a:noFill/>
                    </p:spPr>
                  </p:pic>
                </p:oleObj>
              </mc:Fallback>
            </mc:AlternateContent>
          </a:graphicData>
        </a:graphic>
      </p:graphicFrame>
    </p:spTree>
    <p:extLst>
      <p:ext uri="{BB962C8B-B14F-4D97-AF65-F5344CB8AC3E}">
        <p14:creationId xmlns:p14="http://schemas.microsoft.com/office/powerpoint/2010/main" val="3572375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9C6B4C-B37B-5A57-50E4-FBCC0EF9747E}"/>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9B47311-75DA-439C-DFBE-0E7DC80ACFC6}"/>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ABE4E7D4-598E-0742-586D-9FBDB63DA95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8E0ABBF-5708-4850-2030-9F2564CCB5DC}"/>
              </a:ext>
            </a:extLst>
          </p:cNvPr>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（四）优劣比较</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基础数据可得性</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相比成本法和收入法，代理指标法简便易行。即使在发展中国家，受教育年限、入学率、识字率等代理指标也易于获取，故可据此开展大规模跨国比较。成本法基于分类人力资本投资数据，但相比公共教育支出，家庭与个人投资数据难以获取，导致成本法的考察范围存在明显遗漏。收入法所需的基础数据复杂、变量繁多，尤其是分年龄人口死亡率、失业率、受教育程度等详细分类数据难以获取，严重限制了收入法的实际应用。</a:t>
            </a: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10477CE9-0F4E-BCAF-7928-237CDD94D1EF}"/>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CE1854C3-D31C-25D5-B627-B087168F7C6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33</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7FBC31B3-7B27-6F06-9132-91067C3E40B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353158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91DA5-4F72-120E-1F12-F1E418DFF956}"/>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326E41C-B7C2-BA60-8738-C05C87131183}"/>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4D80681C-EB99-6434-586D-8ED769CD774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702495C-D804-F135-E18F-6D9131CFC418}"/>
              </a:ext>
            </a:extLst>
          </p:cNvPr>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估算方法准确性</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代理指标法计算范围狭窄，指标选择主观性较强，难以全面揭示人力资本及其变化特征。成本法可以涵盖教育、健康、科技、人口迁移等各类人力资本投资，但投资多少和能力高低之间并无严格线性关系，将各类支出有效划分为投资或消费也非易事，且折旧率模式设定对测度结果有重要影响，该方法往往由于投资涵盖不全而存在明显低估。收入法将全部影响未来收入的因素都归于人力资本，导致其倾向于高估人力资本。</a:t>
            </a: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92D8A863-3AED-7CDC-E8E5-51BEF6237892}"/>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D957EAC7-8943-6DD3-B00F-4B85ADC1DB9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34</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3176B2C9-B549-4219-ACFD-E25B75880F3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42510352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0E039-0980-7405-2F9C-0B53535E90FC}"/>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B46233CE-FA11-5E7A-245A-38F434489EE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2DC881B-C392-93A8-CA53-CD742A04B1FB}"/>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3DD9DC1C-6ABD-7593-E15D-2EC1E34D4445}"/>
              </a:ext>
            </a:extLst>
          </p:cNvPr>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估算原理合意性</a:t>
            </a: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代理指标法仅用特定指标代理人力资本，缺乏坚实的理论基础。成本法和收入法具有更好的理论支撑：成本法借鉴测算物质资本的永续盘存法，并与一般资产的会计核算原理一致；收入法根据未来收益的净现值反推人力资本存量，符合保险精算原理。</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总之，三种方法各有利弊，研究者应该根据自身目标和数据约束作出选择。</a:t>
            </a:r>
          </a:p>
          <a:p>
            <a:pPr indent="252095" algn="just" defTabSz="266700">
              <a:lnSpc>
                <a:spcPct val="150000"/>
              </a:lnSpc>
              <a:spcBef>
                <a:spcPts val="700"/>
              </a:spcBef>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66B10E4A-80F6-C5E6-E146-3DBAF649640A}"/>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642C2505-8266-E325-A7D3-530DF2583A7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35</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2523049D-65EE-B3E8-E5B2-D99A3701EE7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15437601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A66B6-9D9D-ABDD-A47F-19AE22538377}"/>
            </a:ext>
          </a:extLst>
        </p:cNvPr>
        <p:cNvGrpSpPr/>
        <p:nvPr/>
      </p:nvGrpSpPr>
      <p:grpSpPr>
        <a:xfrm>
          <a:off x="0" y="0"/>
          <a:ext cx="0" cy="0"/>
          <a:chOff x="0" y="0"/>
          <a:chExt cx="0" cy="0"/>
        </a:xfrm>
      </p:grpSpPr>
      <p:pic>
        <p:nvPicPr>
          <p:cNvPr id="4" name="图片 3" descr="微信图片_2025-08-21_135334_841">
            <a:extLst>
              <a:ext uri="{FF2B5EF4-FFF2-40B4-BE49-F238E27FC236}">
                <a16:creationId xmlns:a16="http://schemas.microsoft.com/office/drawing/2014/main" id="{5F37C432-67DB-F88B-5A41-BFB5AB7D9B45}"/>
              </a:ext>
            </a:extLst>
          </p:cNvPr>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a:extLst>
              <a:ext uri="{FF2B5EF4-FFF2-40B4-BE49-F238E27FC236}">
                <a16:creationId xmlns:a16="http://schemas.microsoft.com/office/drawing/2014/main" id="{CD862B5E-ED55-B1C0-B5AB-667F8F9C1D34}"/>
              </a:ext>
            </a:extLst>
          </p:cNvPr>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D19C5CA1-9F8E-D271-65A9-5E93C1EB8438}"/>
              </a:ext>
            </a:extLst>
          </p:cNvPr>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a:extLst>
              <a:ext uri="{FF2B5EF4-FFF2-40B4-BE49-F238E27FC236}">
                <a16:creationId xmlns:a16="http://schemas.microsoft.com/office/drawing/2014/main" id="{A25B1F3A-DBAE-2D53-4EF0-3C07B37846A8}"/>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36</a:t>
            </a:fld>
            <a:endParaRPr lang="zh-CN" altLang="en-US" sz="2000" dirty="0">
              <a:solidFill>
                <a:schemeClr val="tx1"/>
              </a:solidFill>
            </a:endParaRPr>
          </a:p>
        </p:txBody>
      </p:sp>
      <p:sp>
        <p:nvSpPr>
          <p:cNvPr id="6" name="Rectangle 4">
            <a:extLst>
              <a:ext uri="{FF2B5EF4-FFF2-40B4-BE49-F238E27FC236}">
                <a16:creationId xmlns:a16="http://schemas.microsoft.com/office/drawing/2014/main" id="{E6321304-9F41-AF84-1C94-59EB206FDA64}"/>
              </a:ext>
            </a:extLst>
          </p:cNvPr>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自然资本理论与估算方法</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a:extLst>
              <a:ext uri="{FF2B5EF4-FFF2-40B4-BE49-F238E27FC236}">
                <a16:creationId xmlns:a16="http://schemas.microsoft.com/office/drawing/2014/main" id="{7E0B00FF-DD59-9705-B320-44857E2DCA1A}"/>
              </a:ext>
            </a:extLst>
          </p:cNvPr>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一、文献回顾</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二、估算方法</a:t>
            </a:r>
          </a:p>
        </p:txBody>
      </p:sp>
    </p:spTree>
    <p:extLst>
      <p:ext uri="{BB962C8B-B14F-4D97-AF65-F5344CB8AC3E}">
        <p14:creationId xmlns:p14="http://schemas.microsoft.com/office/powerpoint/2010/main" val="35120711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D3528-B020-5461-20A4-D054496C3BBB}"/>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14C814D5-618F-0B9B-8704-F13C29F4A28B}"/>
              </a:ext>
            </a:extLst>
          </p:cNvPr>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（一）概念提出</a:t>
            </a: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自然资源是存在于自然界并能被人类利用的自然条件，包括不可再生资源与可再生资源两大类。其不仅为人类提供生存、发展和享受的物质与空间，也为经济社会可持续发展奠定物质基础。自然资本是生态系统提供给人类的自然资源和生态服务的总称，即能够在当前或未来提供有用产品流和服务流的自然资源及环境资产的存量（</a:t>
            </a:r>
            <a:r>
              <a:rPr lang="en" altLang="zh-CN" sz="2400" dirty="0">
                <a:latin typeface="Times New Roman" panose="02020603050405020304" pitchFamily="18" charset="0"/>
                <a:ea typeface="华文楷体" panose="02010600040101010101" charset="-122"/>
                <a:cs typeface="Times New Roman" panose="02020603050405020304" pitchFamily="18" charset="0"/>
              </a:rPr>
              <a:t>Costanza et al, 1997</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自然资本概念的提出，扩展了资本范畴和传统经济学的关注领域，并逐渐跻身与其他资本同等重要的位置。</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1211F002-57E6-A718-C78F-3AA0E45D4452}"/>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38</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691AB96F-E5F8-53D6-2441-362C3E3B465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一、文献回顾</a:t>
            </a:r>
          </a:p>
        </p:txBody>
      </p:sp>
    </p:spTree>
    <p:extLst>
      <p:ext uri="{BB962C8B-B14F-4D97-AF65-F5344CB8AC3E}">
        <p14:creationId xmlns:p14="http://schemas.microsoft.com/office/powerpoint/2010/main" val="2254601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6CAD9-6D99-0459-AA68-C27043B807B5}"/>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098A7F88-2209-4229-04FC-FC849AC0070E}"/>
              </a:ext>
            </a:extLst>
          </p:cNvPr>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（一）概念提出</a:t>
            </a: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将自然资源视为资本由来已久</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Gaffney, 2008)</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但“由隐喻到测度之路”则漫长而艰难</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Fenichel, 2014)</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始于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50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年代末的资源环境核算，可视为自然资本测度的前期准备。</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70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年代起，联合国统计署启动了自然资源核算工作。</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1993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年，其颁布了综合环境与经济核算体系（</a:t>
            </a:r>
            <a:r>
              <a:rPr lang="en" altLang="zh-CN" sz="2400" dirty="0">
                <a:latin typeface="Times New Roman" panose="02020603050405020304" pitchFamily="18" charset="0"/>
                <a:ea typeface="华文楷体" panose="02010600040101010101" charset="-122"/>
                <a:cs typeface="Times New Roman" panose="02020603050405020304" pitchFamily="18" charset="0"/>
              </a:rPr>
              <a:t>SEEA1993</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资源和环境因素为重点研究对象，以资源存量、耗用支出和产生效益为主要内容，将自然资源账户、环境污染账户和经调整的国民经济核算账户纳入同一框架，集中反映自然资源、生态环境与国民经济之间的内在联系。</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1B6D8C61-5DB4-4DAB-04D2-2C7BC536A19D}"/>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39</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5DFA4439-325E-B71F-5A11-24396B55357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一、文献回顾</a:t>
            </a:r>
          </a:p>
        </p:txBody>
      </p:sp>
    </p:spTree>
    <p:extLst>
      <p:ext uri="{BB962C8B-B14F-4D97-AF65-F5344CB8AC3E}">
        <p14:creationId xmlns:p14="http://schemas.microsoft.com/office/powerpoint/2010/main" val="360090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（一）概念辨析</a:t>
            </a: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经济学中，很少有其他概念像资本（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Capital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一样“极为重要却名目杂乱”。在早期机器设备与资本近乎等价，但随着资本涵盖范围不断扩张，对其称谓也不断变化。</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世纪中叶，人力资本理论迅速兴起。经济学家将“机器设备与建筑设施”改称物质资本（</a:t>
            </a:r>
            <a:r>
              <a:rPr lang="en-US" altLang="zh-CN" sz="2400" dirty="0">
                <a:latin typeface="Times New Roman" panose="02020603050405020304" pitchFamily="18" charset="0"/>
                <a:ea typeface="华文楷体" panose="02010600040101010101" charset="-122"/>
                <a:cs typeface="Times New Roman" panose="02020603050405020304" pitchFamily="18" charset="0"/>
              </a:rPr>
              <a:t>Physical Capital</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），以便与人力资本（</a:t>
            </a:r>
            <a:r>
              <a:rPr lang="en-US" altLang="zh-CN" sz="2400" dirty="0">
                <a:latin typeface="Times New Roman" panose="02020603050405020304" pitchFamily="18" charset="0"/>
                <a:ea typeface="华文楷体" panose="02010600040101010101" charset="-122"/>
                <a:cs typeface="Times New Roman" panose="02020603050405020304" pitchFamily="18" charset="0"/>
              </a:rPr>
              <a:t>Human Capital</a:t>
            </a:r>
            <a:r>
              <a:rPr lang="zh-CN" altLang="en-US" sz="2400" dirty="0">
                <a:latin typeface="Times New Roman" panose="02020603050405020304" pitchFamily="18" charset="0"/>
                <a:ea typeface="华文楷体" panose="02010600040101010101" charset="-122"/>
                <a:cs typeface="Times New Roman" panose="02020603050405020304" pitchFamily="18" charset="0"/>
              </a:rPr>
              <a:t>）区分。这种提法旨在强调两类资本的“物力”与“人力”之分。在经济理论研究中，物质资本迄今仍为首选术语。</a:t>
            </a: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r>
              <a:rPr lang="en-US" altLang="zh-CN" sz="2000" dirty="0">
                <a:solidFill>
                  <a:schemeClr val="tx1"/>
                </a:solidFill>
              </a:rPr>
              <a:t>3</a:t>
            </a:r>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一、理论回顾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C1F20-8357-C7FB-B184-B1377BF323D1}"/>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1359B10B-381D-AAC4-160F-BCF45B925C5F}"/>
              </a:ext>
            </a:extLst>
          </p:cNvPr>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（二）测度方式</a:t>
            </a: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以来，随着社会经济发展的资源环境压力加剧，学术界对自然资本的关注迅速升温，催生出大量理论与经验研究。尽管可持续发展理念下，对开展自然资本核算已有高度共识，但对选用价值量或实物量测度仍分歧严重。为与其他资本核算相协调，经济学家强烈支持价值量测度</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Costanza et al, 1997; Arrow et al, 2012)</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生态学家则力图基于生态足迹等实物量构建自然资本账户</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Wackernagel,1999; </a:t>
            </a:r>
            <a:r>
              <a:rPr lang="en" altLang="zh-CN" sz="2400" dirty="0" err="1">
                <a:latin typeface="Times New Roman" panose="02020603050405020304" pitchFamily="18" charset="0"/>
                <a:ea typeface="华文楷体" panose="02010600040101010101" charset="-122"/>
                <a:cs typeface="Times New Roman" panose="02020603050405020304" pitchFamily="18" charset="0"/>
              </a:rPr>
              <a:t>Niccolucci</a:t>
            </a:r>
            <a:r>
              <a:rPr lang="en" altLang="zh-CN" sz="2400" dirty="0">
                <a:latin typeface="Times New Roman" panose="02020603050405020304" pitchFamily="18" charset="0"/>
                <a:ea typeface="华文楷体" panose="02010600040101010101" charset="-122"/>
                <a:cs typeface="Times New Roman" panose="02020603050405020304" pitchFamily="18" charset="0"/>
              </a:rPr>
              <a:t> et al, 2011)</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两派研究相互竞争，又共同支撑“环境与经济综合核算体系”的发展与完善</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SEEA, 1993, 2003, 2012)</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2E2FDEB0-CB89-2203-697F-AD498D754C06}"/>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40</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9C5F7B6D-9AEF-967D-8080-F6CB10BC3DDC}"/>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一、文献回顾</a:t>
            </a:r>
          </a:p>
        </p:txBody>
      </p:sp>
    </p:spTree>
    <p:extLst>
      <p:ext uri="{BB962C8B-B14F-4D97-AF65-F5344CB8AC3E}">
        <p14:creationId xmlns:p14="http://schemas.microsoft.com/office/powerpoint/2010/main" val="426657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52DE74-77AF-2CC6-6012-1A69A6471AAC}"/>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72A0559C-A94F-6F9E-87C8-9A7F1BD7F84D}"/>
              </a:ext>
            </a:extLst>
          </p:cNvPr>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（二）测度方式</a:t>
            </a: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世界银行和联合国等国际组织，将自然资本纳入国民财富估算，并据以开展跨国比较。为涵盖尽可能多的参比国家，其在关键参数上采用统一设定，因而无法有效揭示各国之间的差异。为更好揭示我国自然资本特征，需要采用更符合我国实际的参数设定，更有针对性地开展专门研究。国内研究中，多数文献基于生态足迹研究自然资本，仅有少数研究从国民财富视角下估算我国自然资本。</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ct val="150000"/>
              </a:lnSpc>
              <a:spcBef>
                <a:spcPct val="50000"/>
              </a:spcBef>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en-US" altLang="zh-CN"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34F9E1A9-A019-5879-4B09-45A11398FA49}"/>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42</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5EAB6F50-9BD9-275D-9853-AFE6FBE570C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一、文献回顾</a:t>
            </a:r>
          </a:p>
        </p:txBody>
      </p:sp>
    </p:spTree>
    <p:extLst>
      <p:ext uri="{BB962C8B-B14F-4D97-AF65-F5344CB8AC3E}">
        <p14:creationId xmlns:p14="http://schemas.microsoft.com/office/powerpoint/2010/main" val="3798967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EA77EA-6173-E65F-5F19-A5B9C0EF173E}"/>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38AF0AF6-6C49-C2D0-B60E-C29C1B8EB2D4}"/>
              </a:ext>
            </a:extLst>
          </p:cNvPr>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（二）测度方式</a:t>
            </a: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对此形成三点基本认识：（</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）自然资本估算研究工作分两大类，一是实物量测度，二是价值量估算，二者分头前进、并行不悖；（</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际上，国民财富框架内的自然资本价值量测度研究，主要由世界银行和联合国等国际组织的研究团队主导，其核心目标是进行大型跨国比较，因而其核心参数设定都着眼于全球平均意义，难以反映特定国家（包括中国）的实际情况；（</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）国内学者往往直接采用国际组织用于跨国比较的参数设定，对我国实际的针对性不强，且估算结果时期较短，难以开展长期趋势分析。</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spcBef>
                <a:spcPts val="600"/>
              </a:spcBef>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en-US" altLang="zh-CN"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65EFB3DA-B3F3-78AB-2A21-814EA984F361}"/>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43</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CBFC8659-20E6-0250-9C01-6282890D872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一、文献回顾</a:t>
            </a:r>
          </a:p>
        </p:txBody>
      </p:sp>
    </p:spTree>
    <p:extLst>
      <p:ext uri="{BB962C8B-B14F-4D97-AF65-F5344CB8AC3E}">
        <p14:creationId xmlns:p14="http://schemas.microsoft.com/office/powerpoint/2010/main" val="3022126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3"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712366" y="1143000"/>
            <a:ext cx="11273790" cy="5272088"/>
          </a:xfrm>
        </p:spPr>
        <p:txBody>
          <a:bodyPr>
            <a:noAutofit/>
          </a:bodyPr>
          <a:lstStyle/>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400" b="1" dirty="0">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（一）资源分类</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endParaRPr lang="en-US" altLang="zh-CN" b="1" dirty="0">
              <a:solidFill>
                <a:schemeClr val="accent2"/>
              </a:solidFill>
              <a:latin typeface="华文楷体" panose="02010600040101010101" charset="-122"/>
              <a:ea typeface="华文楷体" panose="02010600040101010101" charset="-122"/>
              <a:cs typeface="Times New Roman" panose="02020603050405020304" pitchFamily="18" charset="0"/>
            </a:endParaRPr>
          </a:p>
          <a:p>
            <a:pPr marL="0" algn="just" fontAlgn="auto">
              <a:lnSpc>
                <a:spcPct val="140000"/>
              </a:lnSpc>
              <a:buFontTx/>
              <a:buNone/>
            </a:pPr>
            <a:r>
              <a:rPr lang="zh-CN" altLang="en-US" sz="2400" b="1" dirty="0">
                <a:solidFill>
                  <a:schemeClr val="accent2"/>
                </a:solidFill>
                <a:latin typeface="华文楷体" panose="02010600040101010101" charset="-122"/>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自然资源种类繁多且具有不同特征。图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对自然资源进行简要分类。为得到自然资本估算结果，需要先分别考察各类自然资源，然后进行综合。</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b="1" dirty="0">
                <a:latin typeface="华文楷体" panose="02010600040101010101" charset="-122"/>
                <a:ea typeface="华文楷体" panose="02010600040101010101" charset="-122"/>
                <a:cs typeface="华文楷体" panose="02010600040101010101" charset="-122"/>
                <a:sym typeface="+mn-ea"/>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42</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pic>
        <p:nvPicPr>
          <p:cNvPr id="2" name="图片 1">
            <a:extLst>
              <a:ext uri="{FF2B5EF4-FFF2-40B4-BE49-F238E27FC236}">
                <a16:creationId xmlns:a16="http://schemas.microsoft.com/office/drawing/2014/main" id="{A54A2940-7D5A-4344-CDF9-750BBD82ECF2}"/>
              </a:ext>
            </a:extLst>
          </p:cNvPr>
          <p:cNvPicPr>
            <a:picLocks noChangeAspect="1"/>
          </p:cNvPicPr>
          <p:nvPr/>
        </p:nvPicPr>
        <p:blipFill>
          <a:blip r:embed="rId4">
            <a:extLst>
              <a:ext uri="{28A0092B-C50C-407E-A947-70E740481C1C}">
                <a14:useLocalDpi xmlns:a14="http://schemas.microsoft.com/office/drawing/2010/main" val="0"/>
              </a:ext>
            </a:extLst>
          </a:blip>
          <a:srcRect l="16905" t="15303" r="8080" b="15509"/>
          <a:stretch>
            <a:fillRect/>
          </a:stretch>
        </p:blipFill>
        <p:spPr bwMode="auto">
          <a:xfrm>
            <a:off x="2569423" y="1758999"/>
            <a:ext cx="6746027" cy="3340001"/>
          </a:xfrm>
          <a:prstGeom prst="rect">
            <a:avLst/>
          </a:prstGeom>
          <a:noFill/>
          <a:ln>
            <a:noFill/>
          </a:ln>
        </p:spPr>
      </p:pic>
      <p:sp>
        <p:nvSpPr>
          <p:cNvPr id="3" name="文本框 2">
            <a:extLst>
              <a:ext uri="{FF2B5EF4-FFF2-40B4-BE49-F238E27FC236}">
                <a16:creationId xmlns:a16="http://schemas.microsoft.com/office/drawing/2014/main" id="{14017A97-832E-738C-631B-E04702B7CAB0}"/>
              </a:ext>
            </a:extLst>
          </p:cNvPr>
          <p:cNvSpPr txBox="1"/>
          <p:nvPr/>
        </p:nvSpPr>
        <p:spPr>
          <a:xfrm>
            <a:off x="3402436" y="5063474"/>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2-1  </a:t>
            </a:r>
            <a:r>
              <a:rPr lang="zh-CN" altLang="en-US" sz="1600" b="1" dirty="0">
                <a:latin typeface="Times New Roman" panose="02020603050405020304"/>
                <a:ea typeface="宋体" panose="02010600030101010101" pitchFamily="2" charset="-122"/>
              </a:rPr>
              <a:t>自然资源分类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9">
                                            <p:txEl>
                                              <p:pRg st="7" end="7"/>
                                            </p:txEl>
                                          </p:spTgt>
                                        </p:tgtEl>
                                        <p:attrNameLst>
                                          <p:attrName>style.visibility</p:attrName>
                                        </p:attrNameLst>
                                      </p:cBhvr>
                                      <p:to>
                                        <p:strVal val="visible"/>
                                      </p:to>
                                    </p:set>
                                    <p:animEffect transition="in" filter="blinds(horizontal)">
                                      <p:cBhvr>
                                        <p:cTn id="7" dur="500"/>
                                        <p:tgtEl>
                                          <p:spTgt spid="235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（二）实物量测度</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简单测度与综合测度</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实物量测度是指用货币以外的其他标尺进行度量。最常见的方式是以面积、体积、数量、重量等进行的简单实物量测度，具体可使用自然单位、度量衡单位、双重单位、复合单位、折标单位。简单实物量测度的优点是能直接反映事物的具体内容和使用价值，缺点是综合能力弱，无法合理加总单位各异的实物量以给出综合认识。</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43</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DF2A3-CCA3-90EB-FC94-D71394E49DEA}"/>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CD255376-ECA3-36B3-5A7F-ECC3655F4299}"/>
              </a:ext>
            </a:extLst>
          </p:cNvPr>
          <p:cNvSpPr>
            <a:spLocks noGrp="1" noRot="1" noChangeArrowheads="1"/>
          </p:cNvSpPr>
          <p:nvPr>
            <p:ph idx="1"/>
          </p:nvPr>
        </p:nvSpPr>
        <p:spPr>
          <a:xfrm>
            <a:off x="660296" y="996317"/>
            <a:ext cx="11389995" cy="5543550"/>
          </a:xfrm>
        </p:spPr>
        <p:txBody>
          <a:bodyPr>
            <a:noAutofit/>
          </a:bodyPr>
          <a:lstStyle/>
          <a:p>
            <a:pPr fontAlgn="auto">
              <a:lnSpc>
                <a:spcPts val="4200"/>
              </a:lnSpc>
              <a:spcBef>
                <a:spcPts val="60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简单测度与综合测度</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为突破上述局限，一些自然资本研究转向综合实物量测度方法，尤以生态承载力和生态足迹影响最大。生态承载力（</a:t>
            </a:r>
            <a:r>
              <a:rPr lang="en" altLang="zh-CN" sz="2400" dirty="0">
                <a:latin typeface="Times New Roman" panose="02020603050405020304" pitchFamily="18" charset="0"/>
                <a:ea typeface="华文楷体" panose="02010600040101010101" charset="-122"/>
                <a:cs typeface="Times New Roman" panose="02020603050405020304" pitchFamily="18" charset="0"/>
              </a:rPr>
              <a:t>biocapacity</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也称生态容量，是在特定技术水平下，保持生态系统功能完整与生产力无损时，一国或地区能为辖区人口供给的最大生物生产性土地面积总量。生态足迹（</a:t>
            </a:r>
            <a:r>
              <a:rPr lang="en" altLang="zh-CN" sz="2400" dirty="0">
                <a:latin typeface="Times New Roman" panose="02020603050405020304" pitchFamily="18" charset="0"/>
                <a:ea typeface="华文楷体" panose="02010600040101010101" charset="-122"/>
                <a:cs typeface="Times New Roman" panose="02020603050405020304" pitchFamily="18" charset="0"/>
              </a:rPr>
              <a:t>Ecological Footprints, EF</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是指一国或地区为向其人口提供所需的各类产品与服务并吸纳人类活动的废弃物，所需的生物生产性土地折标面积（</a:t>
            </a:r>
            <a:r>
              <a:rPr lang="en" altLang="zh-CN" sz="2400" dirty="0">
                <a:latin typeface="Times New Roman" panose="02020603050405020304" pitchFamily="18" charset="0"/>
                <a:ea typeface="华文楷体" panose="02010600040101010101" charset="-122"/>
                <a:cs typeface="Times New Roman" panose="02020603050405020304" pitchFamily="18" charset="0"/>
              </a:rPr>
              <a:t>Rees &amp; Wackernagel, 1996</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B035183E-B193-7A3F-0E61-FE0EE9BD37E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53C17413-61C2-8A29-1203-A0AF1B7A737D}"/>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7917410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A44E8-BE18-BE3E-C732-11DAD0D0BC38}"/>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D70289FF-61E5-17F9-23DA-6EEF887E972C}"/>
              </a:ext>
            </a:extLst>
          </p:cNvPr>
          <p:cNvSpPr>
            <a:spLocks noGrp="1" noRot="1" noChangeArrowheads="1"/>
          </p:cNvSpPr>
          <p:nvPr>
            <p:ph idx="1"/>
          </p:nvPr>
        </p:nvSpPr>
        <p:spPr>
          <a:xfrm>
            <a:off x="660296" y="996317"/>
            <a:ext cx="11389995" cy="5543550"/>
          </a:xfrm>
        </p:spPr>
        <p:txBody>
          <a:bodyPr>
            <a:noAutofit/>
          </a:bodyPr>
          <a:lstStyle/>
          <a:p>
            <a:pPr fontAlgn="auto">
              <a:lnSpc>
                <a:spcPts val="4200"/>
              </a:lnSpc>
              <a:spcBef>
                <a:spcPts val="60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简单测度与综合测度</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简言之，生态承载力反映自然生态的供给与支撑能力，而生态足迹则揭示人类社会对生态环境的需求与压力。二者之差为生态盈亏：差值为正为生态盈余（</a:t>
            </a:r>
            <a:r>
              <a:rPr lang="en" altLang="zh-CN" sz="2400" dirty="0">
                <a:latin typeface="Times New Roman" panose="02020603050405020304" pitchFamily="18" charset="0"/>
                <a:ea typeface="华文楷体" panose="02010600040101010101" charset="-122"/>
                <a:cs typeface="Times New Roman" panose="02020603050405020304" pitchFamily="18" charset="0"/>
              </a:rPr>
              <a:t>ecological remainder</a:t>
            </a:r>
            <a:r>
              <a:rPr lang="zh-CN" altLang="en-US" sz="2400" dirty="0">
                <a:latin typeface="Times New Roman" panose="02020603050405020304" pitchFamily="18" charset="0"/>
                <a:ea typeface="华文楷体" panose="02010600040101010101" charset="-122"/>
                <a:cs typeface="Times New Roman" panose="02020603050405020304" pitchFamily="18" charset="0"/>
              </a:rPr>
              <a:t>或</a:t>
            </a:r>
            <a:r>
              <a:rPr lang="en" altLang="zh-CN" sz="2400" dirty="0">
                <a:latin typeface="Times New Roman" panose="02020603050405020304" pitchFamily="18" charset="0"/>
                <a:ea typeface="华文楷体" panose="02010600040101010101" charset="-122"/>
                <a:cs typeface="Times New Roman" panose="02020603050405020304" pitchFamily="18" charset="0"/>
              </a:rPr>
              <a:t>ecological surplus</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表明生态容量可以支撑需求压力；反之则为生态赤字（</a:t>
            </a:r>
            <a:r>
              <a:rPr lang="en" altLang="zh-CN" sz="2400" dirty="0">
                <a:latin typeface="Times New Roman" panose="02020603050405020304" pitchFamily="18" charset="0"/>
                <a:ea typeface="华文楷体" panose="02010600040101010101" charset="-122"/>
                <a:cs typeface="Times New Roman" panose="02020603050405020304" pitchFamily="18" charset="0"/>
              </a:rPr>
              <a:t>ecological deficit</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明生态处于超载状态。显然，该方法的关注点与价值量自然资本测度明显不同：尽管生态承载力可以刻画自然资本服务能力，但其属于从属地位；该方法重在揭示自然资本能否满足人类经济社会发展对自然资源的消费需求（生态足迹），因而生态盈亏才是最终落脚点。</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83A6CD10-B626-A9C9-2B2E-53336D7ADB1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78EC246-9DF3-E0D8-5F80-A0F2D8ED4130}"/>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35298928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4E6029-4C08-6077-2837-AE8762FBB318}"/>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66C049BC-8093-07E5-10D6-BA31D11D1326}"/>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生态足迹方法演化</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生态足迹方法凭借简洁易懂和便于比较等优势而大行其道。其计算方法众多，如综合法、成分法、投入产出法、能值法等。</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62C6C1C5-142D-2752-758C-5228DD1F545C}"/>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BE2AF8F-7C2A-2640-3456-79370A81F460}"/>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graphicFrame>
        <p:nvGraphicFramePr>
          <p:cNvPr id="3" name="表格 2">
            <a:extLst>
              <a:ext uri="{FF2B5EF4-FFF2-40B4-BE49-F238E27FC236}">
                <a16:creationId xmlns:a16="http://schemas.microsoft.com/office/drawing/2014/main" id="{614FA5B2-05FF-A9F2-A307-D0C416AA3D7A}"/>
              </a:ext>
            </a:extLst>
          </p:cNvPr>
          <p:cNvGraphicFramePr>
            <a:graphicFrameLocks noGrp="1"/>
          </p:cNvGraphicFramePr>
          <p:nvPr>
            <p:extLst>
              <p:ext uri="{D42A27DB-BD31-4B8C-83A1-F6EECF244321}">
                <p14:modId xmlns:p14="http://schemas.microsoft.com/office/powerpoint/2010/main" val="204008657"/>
              </p:ext>
            </p:extLst>
          </p:nvPr>
        </p:nvGraphicFramePr>
        <p:xfrm>
          <a:off x="2003445" y="3263891"/>
          <a:ext cx="8185110" cy="2416095"/>
        </p:xfrm>
        <a:graphic>
          <a:graphicData uri="http://schemas.openxmlformats.org/drawingml/2006/table">
            <a:tbl>
              <a:tblPr firstRow="1" firstCol="1" bandRow="1">
                <a:tableStyleId>{1FECB4D8-DB02-4DC6-A0A2-4F2EBAE1DC90}</a:tableStyleId>
              </a:tblPr>
              <a:tblGrid>
                <a:gridCol w="2995750">
                  <a:extLst>
                    <a:ext uri="{9D8B030D-6E8A-4147-A177-3AD203B41FA5}">
                      <a16:colId xmlns:a16="http://schemas.microsoft.com/office/drawing/2014/main" val="242558217"/>
                    </a:ext>
                  </a:extLst>
                </a:gridCol>
                <a:gridCol w="5189360">
                  <a:extLst>
                    <a:ext uri="{9D8B030D-6E8A-4147-A177-3AD203B41FA5}">
                      <a16:colId xmlns:a16="http://schemas.microsoft.com/office/drawing/2014/main" val="788399485"/>
                    </a:ext>
                  </a:extLst>
                </a:gridCol>
              </a:tblGrid>
              <a:tr h="399217">
                <a:tc>
                  <a:txBody>
                    <a:bodyPr/>
                    <a:lstStyle/>
                    <a:p>
                      <a:pPr algn="ctr" fontAlgn="ctr">
                        <a:buNone/>
                      </a:pPr>
                      <a:r>
                        <a:rPr lang="zh-CN" sz="1600" kern="0" dirty="0">
                          <a:effectLst/>
                        </a:rPr>
                        <a:t>区域尺度</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buNone/>
                      </a:pPr>
                      <a:r>
                        <a:rPr lang="zh-CN" sz="1600" kern="0" dirty="0">
                          <a:effectLst/>
                        </a:rPr>
                        <a:t>计算方法</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1157196492"/>
                  </a:ext>
                </a:extLst>
              </a:tr>
              <a:tr h="399217">
                <a:tc>
                  <a:txBody>
                    <a:bodyPr/>
                    <a:lstStyle/>
                    <a:p>
                      <a:pPr algn="ctr" fontAlgn="ctr">
                        <a:buNone/>
                      </a:pPr>
                      <a:r>
                        <a:rPr lang="zh-CN" sz="1600" b="0" kern="0" dirty="0">
                          <a:effectLst/>
                        </a:rPr>
                        <a:t>全球、跨国区域</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buNone/>
                      </a:pPr>
                      <a:r>
                        <a:rPr lang="zh-CN" sz="1600" kern="0" dirty="0">
                          <a:effectLst/>
                        </a:rPr>
                        <a:t>综合法</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304436038"/>
                  </a:ext>
                </a:extLst>
              </a:tr>
              <a:tr h="399217">
                <a:tc>
                  <a:txBody>
                    <a:bodyPr/>
                    <a:lstStyle/>
                    <a:p>
                      <a:pPr algn="ctr" fontAlgn="ctr">
                        <a:buNone/>
                      </a:pPr>
                      <a:r>
                        <a:rPr lang="zh-CN" sz="1600" b="0" kern="0" dirty="0">
                          <a:effectLst/>
                        </a:rPr>
                        <a:t>国家</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buNone/>
                      </a:pPr>
                      <a:r>
                        <a:rPr lang="zh-CN" sz="1600" kern="0" dirty="0">
                          <a:effectLst/>
                        </a:rPr>
                        <a:t>综合法、投入产出法</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606795457"/>
                  </a:ext>
                </a:extLst>
              </a:tr>
              <a:tr h="399217">
                <a:tc>
                  <a:txBody>
                    <a:bodyPr/>
                    <a:lstStyle/>
                    <a:p>
                      <a:pPr algn="ctr" fontAlgn="ctr">
                        <a:buNone/>
                      </a:pPr>
                      <a:r>
                        <a:rPr lang="zh-CN" sz="1600" b="0" kern="0" dirty="0">
                          <a:effectLst/>
                        </a:rPr>
                        <a:t>省、州</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buNone/>
                      </a:pPr>
                      <a:r>
                        <a:rPr lang="zh-CN" sz="1600" kern="0" dirty="0">
                          <a:effectLst/>
                        </a:rPr>
                        <a:t>综合法、投入产出法、能值法</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051746378"/>
                  </a:ext>
                </a:extLst>
              </a:tr>
              <a:tr h="399217">
                <a:tc>
                  <a:txBody>
                    <a:bodyPr/>
                    <a:lstStyle/>
                    <a:p>
                      <a:pPr algn="ctr" fontAlgn="ctr">
                        <a:buNone/>
                      </a:pPr>
                      <a:r>
                        <a:rPr lang="zh-CN" sz="1600" b="0" kern="0" dirty="0">
                          <a:effectLst/>
                        </a:rPr>
                        <a:t>市、县</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buNone/>
                      </a:pPr>
                      <a:r>
                        <a:rPr lang="zh-CN" sz="1600" kern="0" dirty="0">
                          <a:effectLst/>
                        </a:rPr>
                        <a:t>综合法、投入产出法、能值法、成分法</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4124483417"/>
                  </a:ext>
                </a:extLst>
              </a:tr>
              <a:tr h="420010">
                <a:tc>
                  <a:txBody>
                    <a:bodyPr/>
                    <a:lstStyle/>
                    <a:p>
                      <a:pPr algn="ctr" fontAlgn="ctr">
                        <a:buNone/>
                      </a:pPr>
                      <a:r>
                        <a:rPr lang="zh-CN" sz="1600" b="0" kern="0" dirty="0">
                          <a:effectLst/>
                        </a:rPr>
                        <a:t>机构、群体、家庭、个人</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fontAlgn="ctr">
                        <a:buNone/>
                      </a:pPr>
                      <a:r>
                        <a:rPr lang="zh-CN" sz="1600" kern="0" dirty="0">
                          <a:effectLst/>
                        </a:rPr>
                        <a:t>成分法</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038697026"/>
                  </a:ext>
                </a:extLst>
              </a:tr>
            </a:tbl>
          </a:graphicData>
        </a:graphic>
      </p:graphicFrame>
      <p:sp>
        <p:nvSpPr>
          <p:cNvPr id="4" name="文本框 3">
            <a:extLst>
              <a:ext uri="{FF2B5EF4-FFF2-40B4-BE49-F238E27FC236}">
                <a16:creationId xmlns:a16="http://schemas.microsoft.com/office/drawing/2014/main" id="{FB3B36EE-152C-25AE-6231-83DF77F62593}"/>
              </a:ext>
            </a:extLst>
          </p:cNvPr>
          <p:cNvSpPr txBox="1"/>
          <p:nvPr/>
        </p:nvSpPr>
        <p:spPr>
          <a:xfrm>
            <a:off x="3556000" y="2765149"/>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2-2  </a:t>
            </a:r>
            <a:r>
              <a:rPr lang="zh-CN" altLang="en-US" sz="1600" b="1" dirty="0">
                <a:latin typeface="Times New Roman" panose="02020603050405020304"/>
                <a:ea typeface="宋体" panose="02010600030101010101" pitchFamily="2" charset="-122"/>
              </a:rPr>
              <a:t>生态足迹一维模型中不同区域尺度的可用方法</a:t>
            </a:r>
          </a:p>
        </p:txBody>
      </p:sp>
    </p:spTree>
    <p:extLst>
      <p:ext uri="{BB962C8B-B14F-4D97-AF65-F5344CB8AC3E}">
        <p14:creationId xmlns:p14="http://schemas.microsoft.com/office/powerpoint/2010/main" val="30715574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63658-4BB1-4643-AAF5-308EC27EDDFD}"/>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722FE337-9722-5199-0C66-317DAA70BD9E}"/>
              </a:ext>
            </a:extLst>
          </p:cNvPr>
          <p:cNvSpPr>
            <a:spLocks noGrp="1" noRot="1" noChangeArrowheads="1"/>
          </p:cNvSpPr>
          <p:nvPr>
            <p:ph idx="1"/>
          </p:nvPr>
        </p:nvSpPr>
        <p:spPr>
          <a:xfrm>
            <a:off x="646008" y="741229"/>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生态足迹方法演化</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提出</a:t>
            </a:r>
            <a:r>
              <a:rPr lang="en-US" altLang="zh-CN" sz="2400" dirty="0">
                <a:latin typeface="华文楷体" panose="02010600040101010101" charset="-122"/>
                <a:ea typeface="华文楷体" panose="02010600040101010101" charset="-122"/>
                <a:cs typeface="华文楷体" panose="02010600040101010101" charset="-122"/>
              </a:rPr>
              <a:t>30</a:t>
            </a:r>
            <a:r>
              <a:rPr lang="zh-CN" altLang="en-US" sz="2400" dirty="0">
                <a:latin typeface="华文楷体" panose="02010600040101010101" charset="-122"/>
                <a:ea typeface="华文楷体" panose="02010600040101010101" charset="-122"/>
                <a:cs typeface="华文楷体" panose="02010600040101010101" charset="-122"/>
              </a:rPr>
              <a:t>多年来，生态足迹方法完成了从一维模型到三维模型的迭代升级。一维模型仅计算生态足迹，可在从微观到宏观的各级尺度运用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2-2)</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在一维模型基础上引入生态承载力，并将其与生态足迹进行比较，即形</a:t>
            </a:r>
            <a:r>
              <a:rPr lang="zh-CN" altLang="en-US" sz="2400" dirty="0">
                <a:latin typeface="华文楷体" panose="02010600040101010101" charset="-122"/>
                <a:ea typeface="华文楷体" panose="02010600040101010101" charset="-122"/>
                <a:cs typeface="华文楷体" panose="02010600040101010101" charset="-122"/>
              </a:rPr>
              <a:t>成二维模型。此时，生态足迹的计算采用分层加总方式完成。</a:t>
            </a:r>
            <a:endParaRPr lang="en-US" altLang="zh-CN" sz="2400" dirty="0">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首先，分别计算每种消费品对特定类别生物生产性土地的需求：</a:t>
            </a:r>
            <a:endParaRPr lang="en-US" altLang="zh-CN" sz="2400" dirty="0">
              <a:latin typeface="华文楷体" panose="02010600040101010101" charset="-122"/>
              <a:ea typeface="华文楷体" panose="02010600040101010101" charset="-122"/>
              <a:cs typeface="华文楷体" panose="02010600040101010101" charset="-122"/>
            </a:endParaRPr>
          </a:p>
          <a:p>
            <a:pPr algn="r" fontAlgn="auto">
              <a:lnSpc>
                <a:spcPts val="42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(2.7)</a:t>
            </a:r>
          </a:p>
          <a:p>
            <a:pPr algn="just" fontAlgn="auto">
              <a:lnSpc>
                <a:spcPts val="42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C</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为某地区第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种产品的实物消费量，其可由本地生产量</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Q</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加上进口</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M</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 再扣减出口</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X</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得到；</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P</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ij</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为全球第</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类土地每公顷平均可以生产的第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种产品数量；</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为人口数量；</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 A</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ij</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为该地区第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j</a:t>
            </a:r>
            <a:r>
              <a:rPr lang="zh-CN" altLang="en-US" sz="2400" dirty="0">
                <a:latin typeface="Times New Roman" panose="02020603050405020304" pitchFamily="18" charset="0"/>
                <a:ea typeface="华文楷体" panose="02010600040101010101" charset="-122"/>
                <a:cs typeface="Times New Roman" panose="02020603050405020304" pitchFamily="18" charset="0"/>
              </a:rPr>
              <a:t>种产品的人均消费对第</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类土地的需求（单位为公顷），其实质就是该产品人均消费产生的生态足迹（即</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ef</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ij</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=A</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ij</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r>
              <a:rPr lang="zh-CN" altLang="en-US" sz="2400" dirty="0">
                <a:latin typeface="华文楷体" panose="02010600040101010101" charset="-122"/>
                <a:ea typeface="华文楷体" panose="02010600040101010101" charset="-122"/>
                <a:cs typeface="华文楷体" panose="02010600040101010101"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CFD0A0E1-2C7C-4967-36D3-B512E555647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17B691F-6C04-B2C8-B302-167C97EE628E}"/>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Rectangle 2">
            <a:extLst>
              <a:ext uri="{FF2B5EF4-FFF2-40B4-BE49-F238E27FC236}">
                <a16:creationId xmlns:a16="http://schemas.microsoft.com/office/drawing/2014/main" id="{372ED8B4-E82E-A8B8-302B-B8562942B0D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384012B6-C0BD-F6D1-DFBC-BA2F11DC4259}"/>
              </a:ext>
            </a:extLst>
          </p:cNvPr>
          <p:cNvGraphicFramePr>
            <a:graphicFrameLocks noChangeAspect="1"/>
          </p:cNvGraphicFramePr>
          <p:nvPr>
            <p:extLst>
              <p:ext uri="{D42A27DB-BD31-4B8C-83A1-F6EECF244321}">
                <p14:modId xmlns:p14="http://schemas.microsoft.com/office/powerpoint/2010/main" val="2603682519"/>
              </p:ext>
            </p:extLst>
          </p:nvPr>
        </p:nvGraphicFramePr>
        <p:xfrm>
          <a:off x="3941452" y="4171940"/>
          <a:ext cx="4827682" cy="428626"/>
        </p:xfrm>
        <a:graphic>
          <a:graphicData uri="http://schemas.openxmlformats.org/presentationml/2006/ole">
            <mc:AlternateContent xmlns:mc="http://schemas.openxmlformats.org/markup-compatibility/2006">
              <mc:Choice xmlns:v="urn:schemas-microsoft-com:vml" Requires="v">
                <p:oleObj r:id="rId2" imgW="62611000" imgH="5562600" progId="Equation.DSMT4">
                  <p:embed/>
                </p:oleObj>
              </mc:Choice>
              <mc:Fallback>
                <p:oleObj r:id="rId2" imgW="62611000" imgH="55626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1452" y="4171940"/>
                        <a:ext cx="4827682" cy="428626"/>
                      </a:xfrm>
                      <a:prstGeom prst="rect">
                        <a:avLst/>
                      </a:prstGeom>
                      <a:noFill/>
                    </p:spPr>
                  </p:pic>
                </p:oleObj>
              </mc:Fallback>
            </mc:AlternateContent>
          </a:graphicData>
        </a:graphic>
      </p:graphicFrame>
      <p:sp>
        <p:nvSpPr>
          <p:cNvPr id="9" name="Rectangle 3">
            <a:extLst>
              <a:ext uri="{FF2B5EF4-FFF2-40B4-BE49-F238E27FC236}">
                <a16:creationId xmlns:a16="http://schemas.microsoft.com/office/drawing/2014/main" id="{159F03FA-AFC8-9D1D-C023-75C50BF38911}"/>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FA29ECA3-886A-E79A-3E23-11D9D4AB23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0319835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F8AC02-2703-1C1E-EC85-923BD546E9D6}"/>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F46850BC-F9BB-5601-AFE3-AD5C97E17CF4}"/>
              </a:ext>
            </a:extLst>
          </p:cNvPr>
          <p:cNvSpPr>
            <a:spLocks noGrp="1" noRot="1" noChangeArrowheads="1"/>
          </p:cNvSpPr>
          <p:nvPr>
            <p:ph idx="1"/>
          </p:nvPr>
        </p:nvSpPr>
        <p:spPr>
          <a:xfrm>
            <a:off x="646008" y="7534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生态足迹方法演化</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随后，将所有项目人均消费的土地需求进行汇总，得到该地区人均生态足迹</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ef</a:t>
            </a:r>
            <a:r>
              <a:rPr lang="zh-CN" altLang="en-US" sz="2400" dirty="0">
                <a:latin typeface="华文楷体" panose="02010600040101010101" charset="-122"/>
                <a:ea typeface="华文楷体" panose="02010600040101010101" charset="-122"/>
                <a:cs typeface="华文楷体" panose="02010600040101010101" charset="-122"/>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(2.8)</a:t>
            </a:r>
          </a:p>
          <a:p>
            <a:pPr algn="just" fontAlgn="auto">
              <a:lnSpc>
                <a:spcPts val="4800"/>
              </a:lnSpc>
              <a:spcBef>
                <a:spcPts val="12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对各类土地（                ），将所有项目上人均消费带来的需求加总，即可得到该地区对第</a:t>
            </a:r>
            <a:r>
              <a:rPr lang="en" altLang="zh-CN" sz="2400" i="1"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类土地的生态需求                       ；鉴于不同类型土地的功能与生产能力有别，不能直接相加，需要引入均衡因子</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r</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调整这一差异；利用加权求和机制      </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最终得到该地区人均生态足迹</a:t>
            </a:r>
            <a:r>
              <a:rPr lang="en" altLang="zh-CN" sz="2400" i="1" dirty="0" err="1">
                <a:latin typeface="Times New Roman" panose="02020603050405020304" pitchFamily="18" charset="0"/>
                <a:ea typeface="华文楷体" panose="02010600040101010101" charset="-122"/>
                <a:cs typeface="Times New Roman" panose="02020603050405020304" pitchFamily="18" charset="0"/>
              </a:rPr>
              <a:t>ef</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将其乘以人口数量即为生态足迹总量，              。</a:t>
            </a:r>
            <a:endParaRPr lang="en-US" altLang="zh-CN" sz="2400" dirty="0">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0C703DAB-E2B1-09BB-135B-D6DE6BC82F6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E369C01-761E-1AAC-8A05-F6871D6B8B11}"/>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Rectangle 2">
            <a:extLst>
              <a:ext uri="{FF2B5EF4-FFF2-40B4-BE49-F238E27FC236}">
                <a16:creationId xmlns:a16="http://schemas.microsoft.com/office/drawing/2014/main" id="{49606561-779D-458B-36A5-E2785D12AC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31DA5FD4-60FB-4541-D716-4B6420146725}"/>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1B485A68-91F3-5264-4F93-AEC3CB20294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71153BC6-1602-CF38-A148-A8BD9E64F84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a16="http://schemas.microsoft.com/office/drawing/2014/main" id="{6D61C52B-9E47-6337-B3A9-1F5FDC79D1C9}"/>
              </a:ext>
            </a:extLst>
          </p:cNvPr>
          <p:cNvGraphicFramePr>
            <a:graphicFrameLocks noChangeAspect="1"/>
          </p:cNvGraphicFramePr>
          <p:nvPr>
            <p:extLst>
              <p:ext uri="{D42A27DB-BD31-4B8C-83A1-F6EECF244321}">
                <p14:modId xmlns:p14="http://schemas.microsoft.com/office/powerpoint/2010/main" val="2718680854"/>
              </p:ext>
            </p:extLst>
          </p:nvPr>
        </p:nvGraphicFramePr>
        <p:xfrm>
          <a:off x="4700182" y="2195940"/>
          <a:ext cx="3052763" cy="575158"/>
        </p:xfrm>
        <a:graphic>
          <a:graphicData uri="http://schemas.openxmlformats.org/presentationml/2006/ole">
            <mc:AlternateContent xmlns:mc="http://schemas.openxmlformats.org/markup-compatibility/2006">
              <mc:Choice xmlns:v="urn:schemas-microsoft-com:vml" Requires="v">
                <p:oleObj r:id="rId2" imgW="40373300" imgH="7607300" progId="Equation.DSMT4">
                  <p:embed/>
                </p:oleObj>
              </mc:Choice>
              <mc:Fallback>
                <p:oleObj r:id="rId2" imgW="40373300" imgH="76073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0182" y="2195940"/>
                        <a:ext cx="3052763" cy="575158"/>
                      </a:xfrm>
                      <a:prstGeom prst="rect">
                        <a:avLst/>
                      </a:prstGeom>
                      <a:noFill/>
                    </p:spPr>
                  </p:pic>
                </p:oleObj>
              </mc:Fallback>
            </mc:AlternateContent>
          </a:graphicData>
        </a:graphic>
      </p:graphicFrame>
      <p:sp>
        <p:nvSpPr>
          <p:cNvPr id="11" name="Rectangle 3">
            <a:extLst>
              <a:ext uri="{FF2B5EF4-FFF2-40B4-BE49-F238E27FC236}">
                <a16:creationId xmlns:a16="http://schemas.microsoft.com/office/drawing/2014/main" id="{1356D311-9BEA-015D-60D5-0B80F02EB2C3}"/>
              </a:ext>
            </a:extLst>
          </p:cNvPr>
          <p:cNvSpPr>
            <a:spLocks noChangeArrowheads="1"/>
          </p:cNvSpPr>
          <p:nvPr/>
        </p:nvSpPr>
        <p:spPr bwMode="auto">
          <a:xfrm>
            <a:off x="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a:extLst>
              <a:ext uri="{FF2B5EF4-FFF2-40B4-BE49-F238E27FC236}">
                <a16:creationId xmlns:a16="http://schemas.microsoft.com/office/drawing/2014/main" id="{8A14DEBF-FC09-4F5B-8A5D-BA361CD2E08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a:extLst>
              <a:ext uri="{FF2B5EF4-FFF2-40B4-BE49-F238E27FC236}">
                <a16:creationId xmlns:a16="http://schemas.microsoft.com/office/drawing/2014/main" id="{C8B20AEC-18C3-07EA-1BBC-81E54B2F465A}"/>
              </a:ext>
            </a:extLst>
          </p:cNvPr>
          <p:cNvGraphicFramePr>
            <a:graphicFrameLocks noChangeAspect="1"/>
          </p:cNvGraphicFramePr>
          <p:nvPr>
            <p:extLst>
              <p:ext uri="{D42A27DB-BD31-4B8C-83A1-F6EECF244321}">
                <p14:modId xmlns:p14="http://schemas.microsoft.com/office/powerpoint/2010/main" val="3017604963"/>
              </p:ext>
            </p:extLst>
          </p:nvPr>
        </p:nvGraphicFramePr>
        <p:xfrm>
          <a:off x="3300412" y="2990372"/>
          <a:ext cx="1327545" cy="386195"/>
        </p:xfrm>
        <a:graphic>
          <a:graphicData uri="http://schemas.openxmlformats.org/presentationml/2006/ole">
            <mc:AlternateContent xmlns:mc="http://schemas.openxmlformats.org/markup-compatibility/2006">
              <mc:Choice xmlns:v="urn:schemas-microsoft-com:vml" Requires="v">
                <p:oleObj r:id="rId4" imgW="16090900" imgH="4686300" progId="Equation.DSMT4">
                  <p:embed/>
                </p:oleObj>
              </mc:Choice>
              <mc:Fallback>
                <p:oleObj r:id="rId4" imgW="16090900" imgH="46863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0412" y="2990372"/>
                        <a:ext cx="1327545" cy="386195"/>
                      </a:xfrm>
                      <a:prstGeom prst="rect">
                        <a:avLst/>
                      </a:prstGeom>
                      <a:noFill/>
                    </p:spPr>
                  </p:pic>
                </p:oleObj>
              </mc:Fallback>
            </mc:AlternateContent>
          </a:graphicData>
        </a:graphic>
      </p:graphicFrame>
      <p:sp>
        <p:nvSpPr>
          <p:cNvPr id="14" name="Rectangle 7">
            <a:extLst>
              <a:ext uri="{FF2B5EF4-FFF2-40B4-BE49-F238E27FC236}">
                <a16:creationId xmlns:a16="http://schemas.microsoft.com/office/drawing/2014/main" id="{8A61C81E-A080-C9F1-C727-81ADA5C207A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a:extLst>
              <a:ext uri="{FF2B5EF4-FFF2-40B4-BE49-F238E27FC236}">
                <a16:creationId xmlns:a16="http://schemas.microsoft.com/office/drawing/2014/main" id="{27F671AA-BECC-A81E-1E50-6BE4F3D4BEC9}"/>
              </a:ext>
            </a:extLst>
          </p:cNvPr>
          <p:cNvGraphicFramePr>
            <a:graphicFrameLocks noChangeAspect="1"/>
          </p:cNvGraphicFramePr>
          <p:nvPr>
            <p:extLst>
              <p:ext uri="{D42A27DB-BD31-4B8C-83A1-F6EECF244321}">
                <p14:modId xmlns:p14="http://schemas.microsoft.com/office/powerpoint/2010/main" val="1909624110"/>
              </p:ext>
            </p:extLst>
          </p:nvPr>
        </p:nvGraphicFramePr>
        <p:xfrm>
          <a:off x="5331798" y="3552093"/>
          <a:ext cx="1875259" cy="503118"/>
        </p:xfrm>
        <a:graphic>
          <a:graphicData uri="http://schemas.openxmlformats.org/presentationml/2006/ole">
            <mc:AlternateContent xmlns:mc="http://schemas.openxmlformats.org/markup-compatibility/2006">
              <mc:Choice xmlns:v="urn:schemas-microsoft-com:vml" Requires="v">
                <p:oleObj r:id="rId6" imgW="23990300" imgH="6438900" progId="Equation.DSMT4">
                  <p:embed/>
                </p:oleObj>
              </mc:Choice>
              <mc:Fallback>
                <p:oleObj r:id="rId6" imgW="23990300" imgH="64389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1798" y="3552093"/>
                        <a:ext cx="1875259" cy="503118"/>
                      </a:xfrm>
                      <a:prstGeom prst="rect">
                        <a:avLst/>
                      </a:prstGeom>
                      <a:noFill/>
                    </p:spPr>
                  </p:pic>
                </p:oleObj>
              </mc:Fallback>
            </mc:AlternateContent>
          </a:graphicData>
        </a:graphic>
      </p:graphicFrame>
      <p:sp>
        <p:nvSpPr>
          <p:cNvPr id="16" name="Rectangle 8">
            <a:extLst>
              <a:ext uri="{FF2B5EF4-FFF2-40B4-BE49-F238E27FC236}">
                <a16:creationId xmlns:a16="http://schemas.microsoft.com/office/drawing/2014/main" id="{BB385D7B-C68F-1D6C-DF9B-9DB482CB7D60}"/>
              </a:ext>
            </a:extLst>
          </p:cNvPr>
          <p:cNvSpPr>
            <a:spLocks noChangeArrowheads="1"/>
          </p:cNvSpPr>
          <p:nvPr/>
        </p:nvSpPr>
        <p:spPr bwMode="auto">
          <a:xfrm>
            <a:off x="0" y="279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2DFC1C6C-2BC2-DB6E-A6E3-B1E9CDE7465D}"/>
              </a:ext>
            </a:extLst>
          </p:cNvPr>
          <p:cNvSpPr>
            <a:spLocks noChangeArrowheads="1"/>
          </p:cNvSpPr>
          <p:nvPr/>
        </p:nvSpPr>
        <p:spPr bwMode="auto">
          <a:xfrm>
            <a:off x="861591" y="5927836"/>
            <a:ext cx="201829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8" name="对象 17">
            <a:extLst>
              <a:ext uri="{FF2B5EF4-FFF2-40B4-BE49-F238E27FC236}">
                <a16:creationId xmlns:a16="http://schemas.microsoft.com/office/drawing/2014/main" id="{78D1D95B-75BD-FA98-59F5-91DE95346C59}"/>
              </a:ext>
            </a:extLst>
          </p:cNvPr>
          <p:cNvGraphicFramePr>
            <a:graphicFrameLocks noChangeAspect="1"/>
          </p:cNvGraphicFramePr>
          <p:nvPr>
            <p:extLst>
              <p:ext uri="{D42A27DB-BD31-4B8C-83A1-F6EECF244321}">
                <p14:modId xmlns:p14="http://schemas.microsoft.com/office/powerpoint/2010/main" val="281296734"/>
              </p:ext>
            </p:extLst>
          </p:nvPr>
        </p:nvGraphicFramePr>
        <p:xfrm>
          <a:off x="1304505" y="4779264"/>
          <a:ext cx="910404" cy="503118"/>
        </p:xfrm>
        <a:graphic>
          <a:graphicData uri="http://schemas.openxmlformats.org/presentationml/2006/ole">
            <mc:AlternateContent xmlns:mc="http://schemas.openxmlformats.org/markup-compatibility/2006">
              <mc:Choice xmlns:v="urn:schemas-microsoft-com:vml" Requires="v">
                <p:oleObj r:id="rId8" imgW="11112500" imgH="6146800" progId="Equation.DSMT4">
                  <p:embed/>
                </p:oleObj>
              </mc:Choice>
              <mc:Fallback>
                <p:oleObj r:id="rId8" imgW="11112500" imgH="61468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04505" y="4779264"/>
                        <a:ext cx="910404" cy="503118"/>
                      </a:xfrm>
                      <a:prstGeom prst="rect">
                        <a:avLst/>
                      </a:prstGeom>
                      <a:noFill/>
                    </p:spPr>
                  </p:pic>
                </p:oleObj>
              </mc:Fallback>
            </mc:AlternateContent>
          </a:graphicData>
        </a:graphic>
      </p:graphicFrame>
      <p:sp>
        <p:nvSpPr>
          <p:cNvPr id="19" name="Rectangle 12">
            <a:extLst>
              <a:ext uri="{FF2B5EF4-FFF2-40B4-BE49-F238E27FC236}">
                <a16:creationId xmlns:a16="http://schemas.microsoft.com/office/drawing/2014/main" id="{787317D7-2BBF-26B6-4C36-F900C78B0CD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a:extLst>
              <a:ext uri="{FF2B5EF4-FFF2-40B4-BE49-F238E27FC236}">
                <a16:creationId xmlns:a16="http://schemas.microsoft.com/office/drawing/2014/main" id="{F6D93C37-76FB-A621-B423-29C1D7F086F3}"/>
              </a:ext>
            </a:extLst>
          </p:cNvPr>
          <p:cNvGraphicFramePr>
            <a:graphicFrameLocks noChangeAspect="1"/>
          </p:cNvGraphicFramePr>
          <p:nvPr>
            <p:extLst>
              <p:ext uri="{D42A27DB-BD31-4B8C-83A1-F6EECF244321}">
                <p14:modId xmlns:p14="http://schemas.microsoft.com/office/powerpoint/2010/main" val="3858148384"/>
              </p:ext>
            </p:extLst>
          </p:nvPr>
        </p:nvGraphicFramePr>
        <p:xfrm>
          <a:off x="1390233" y="5464929"/>
          <a:ext cx="1318241" cy="357489"/>
        </p:xfrm>
        <a:graphic>
          <a:graphicData uri="http://schemas.openxmlformats.org/presentationml/2006/ole">
            <mc:AlternateContent xmlns:mc="http://schemas.openxmlformats.org/markup-compatibility/2006">
              <mc:Choice xmlns:v="urn:schemas-microsoft-com:vml" Requires="v">
                <p:oleObj r:id="rId10" imgW="17259300" imgH="4686300" progId="Equation.DSMT4">
                  <p:embed/>
                </p:oleObj>
              </mc:Choice>
              <mc:Fallback>
                <p:oleObj r:id="rId10" imgW="17259300" imgH="46863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90233" y="5464929"/>
                        <a:ext cx="1318241" cy="357489"/>
                      </a:xfrm>
                      <a:prstGeom prst="rect">
                        <a:avLst/>
                      </a:prstGeom>
                      <a:noFill/>
                    </p:spPr>
                  </p:pic>
                </p:oleObj>
              </mc:Fallback>
            </mc:AlternateContent>
          </a:graphicData>
        </a:graphic>
      </p:graphicFrame>
      <p:sp>
        <p:nvSpPr>
          <p:cNvPr id="21" name="Rectangle 13">
            <a:extLst>
              <a:ext uri="{FF2B5EF4-FFF2-40B4-BE49-F238E27FC236}">
                <a16:creationId xmlns:a16="http://schemas.microsoft.com/office/drawing/2014/main" id="{255C81B0-AC31-2489-46AD-7E417CF3F7A0}"/>
              </a:ext>
            </a:extLst>
          </p:cNvPr>
          <p:cNvSpPr>
            <a:spLocks noChangeArrowheads="1"/>
          </p:cNvSpPr>
          <p:nvPr/>
        </p:nvSpPr>
        <p:spPr bwMode="auto">
          <a:xfrm>
            <a:off x="0" y="203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972083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41131" y="104482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（一）概念辨析</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世纪后期，一些学者引入自然资本（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Natural Capital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概念。自然资本同样具有物质属性，不宜与物质资本（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Physical Capital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并列。故有学者主张将物质资本改称产出资本（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Produced Capital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以凸显两类资本的天成（</a:t>
            </a:r>
            <a:r>
              <a:rPr lang="en" altLang="zh-CN" sz="2400" dirty="0">
                <a:latin typeface="Times New Roman" panose="02020603050405020304" pitchFamily="18" charset="0"/>
                <a:ea typeface="华文楷体" panose="02010600040101010101" charset="-122"/>
                <a:cs typeface="Times New Roman" panose="02020603050405020304" pitchFamily="18" charset="0"/>
              </a:rPr>
              <a:t>natural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与人造（</a:t>
            </a:r>
            <a:r>
              <a:rPr lang="en" altLang="zh-CN" sz="2400" dirty="0">
                <a:latin typeface="Times New Roman" panose="02020603050405020304" pitchFamily="18" charset="0"/>
                <a:ea typeface="华文楷体" panose="02010600040101010101" charset="-122"/>
                <a:cs typeface="Times New Roman" panose="02020603050405020304" pitchFamily="18" charset="0"/>
              </a:rPr>
              <a:t>produced</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之别。</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此后，在资本测度文献中，产出资本成为指代“机器设备与建筑设施”的核心术语。另外，在多数国民核算文件中，固定资本（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Fixed Capital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也被用于指代类似内容。然而在经济研究中，物质资本的提法仍广泛采用。上述几种提法的取舍，主要体现研究者偏好，并无实质区别。参照我国学者的习惯叫法，本书称之为物质资本，简记为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endParaRPr lang="zh-CN" altLang="en-US" sz="2400" b="1" dirty="0">
              <a:solidFill>
                <a:schemeClr val="accent2"/>
              </a:solidFill>
              <a:latin typeface="华文楷体" panose="02010600040101010101" charset="-122"/>
              <a:ea typeface="华文楷体" panose="02010600040101010101" charset="-122"/>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zh-CN" altLang="en-US" sz="2400" dirty="0">
              <a:latin typeface="华文楷体" panose="02010600040101010101" charset="-122"/>
              <a:ea typeface="华文楷体" panose="02010600040101010101" charset="-122"/>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一、理论回顾</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a:t>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41B2C-8DBC-60C4-AA78-6A47142B9ACB}"/>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2407718E-F1EF-652A-4392-DEBB450FA736}"/>
              </a:ext>
            </a:extLst>
          </p:cNvPr>
          <p:cNvSpPr>
            <a:spLocks noGrp="1" noRot="1" noChangeArrowheads="1"/>
          </p:cNvSpPr>
          <p:nvPr>
            <p:ph idx="1"/>
          </p:nvPr>
        </p:nvSpPr>
        <p:spPr>
          <a:xfrm>
            <a:off x="646008" y="7534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生态足迹方法演化</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二维生态足迹模型的关键特征，是将其与生态承载力比较。人均生态承载力</a:t>
            </a:r>
            <a:r>
              <a:rPr lang="en" altLang="zh-CN" sz="2400" i="1" dirty="0" err="1">
                <a:latin typeface="华文楷体" panose="02010600040101010101" charset="-122"/>
                <a:ea typeface="华文楷体" panose="02010600040101010101" charset="-122"/>
                <a:cs typeface="华文楷体" panose="02010600040101010101" charset="-122"/>
              </a:rPr>
              <a:t>ec</a:t>
            </a:r>
            <a:r>
              <a:rPr lang="zh-CN" altLang="en-US" sz="2400" dirty="0">
                <a:latin typeface="华文楷体" panose="02010600040101010101" charset="-122"/>
                <a:ea typeface="华文楷体" panose="02010600040101010101" charset="-122"/>
                <a:cs typeface="华文楷体" panose="02010600040101010101" charset="-122"/>
              </a:rPr>
              <a:t>为：</a:t>
            </a: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(2.9)</a:t>
            </a:r>
          </a:p>
          <a:p>
            <a:pPr algn="just" fontAlgn="auto">
              <a:lnSpc>
                <a:spcPts val="4800"/>
              </a:lnSpc>
              <a:spcBef>
                <a:spcPts val="12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S</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为所考察地区第</a:t>
            </a:r>
            <a:r>
              <a:rPr lang="en" altLang="zh-CN" sz="2400" i="1"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类生物生产性土地的人均面积；</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y</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为该地区第</a:t>
            </a:r>
            <a:r>
              <a:rPr lang="en" altLang="zh-CN" sz="2400" i="1"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类土地的产量因子，用于调整该地区与（均衡因子所依据的）基准情形（如全球公顷）各类土地生产力的差异 ，以揭示该地区生态承载力实际情况。经过上述调整的人均生态承载力</a:t>
            </a:r>
            <a:r>
              <a:rPr lang="en" altLang="zh-CN" sz="2400" i="1" dirty="0" err="1">
                <a:latin typeface="Times New Roman" panose="02020603050405020304" pitchFamily="18" charset="0"/>
                <a:ea typeface="华文楷体" panose="02010600040101010101" charset="-122"/>
                <a:cs typeface="Times New Roman" panose="02020603050405020304" pitchFamily="18" charset="0"/>
              </a:rPr>
              <a:t>ec</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与人均生态足迹</a:t>
            </a:r>
            <a:r>
              <a:rPr lang="en" altLang="zh-CN" sz="2400" i="1" dirty="0" err="1">
                <a:latin typeface="Times New Roman" panose="02020603050405020304" pitchFamily="18" charset="0"/>
                <a:ea typeface="华文楷体" panose="02010600040101010101" charset="-122"/>
                <a:cs typeface="Times New Roman" panose="02020603050405020304" pitchFamily="18" charset="0"/>
              </a:rPr>
              <a:t>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可比。将其乘以人口数量，即得到生态承载力总量，                。</a:t>
            </a:r>
            <a:endParaRPr lang="en-US" altLang="zh-CN" sz="2400" dirty="0">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A2035D9D-4F37-293D-93B0-3FAFD6E71928}"/>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D01D28E-787B-381E-0D05-CB66A82A5412}"/>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Rectangle 2">
            <a:extLst>
              <a:ext uri="{FF2B5EF4-FFF2-40B4-BE49-F238E27FC236}">
                <a16:creationId xmlns:a16="http://schemas.microsoft.com/office/drawing/2014/main" id="{5457CB87-F9EC-C059-9541-6A12D229E56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7C05858C-08AF-4F2A-C13B-091DB045DC58}"/>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474A49D0-9D9B-1D23-3E01-07043F27973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137DCDB5-28D3-8B1E-34B3-437E151CAF8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3">
            <a:extLst>
              <a:ext uri="{FF2B5EF4-FFF2-40B4-BE49-F238E27FC236}">
                <a16:creationId xmlns:a16="http://schemas.microsoft.com/office/drawing/2014/main" id="{7811FD2B-9AA0-E42B-7277-9417D3B20406}"/>
              </a:ext>
            </a:extLst>
          </p:cNvPr>
          <p:cNvSpPr>
            <a:spLocks noChangeArrowheads="1"/>
          </p:cNvSpPr>
          <p:nvPr/>
        </p:nvSpPr>
        <p:spPr bwMode="auto">
          <a:xfrm>
            <a:off x="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a:extLst>
              <a:ext uri="{FF2B5EF4-FFF2-40B4-BE49-F238E27FC236}">
                <a16:creationId xmlns:a16="http://schemas.microsoft.com/office/drawing/2014/main" id="{C07527D8-5026-DB61-0E9E-E392A0C101C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7">
            <a:extLst>
              <a:ext uri="{FF2B5EF4-FFF2-40B4-BE49-F238E27FC236}">
                <a16:creationId xmlns:a16="http://schemas.microsoft.com/office/drawing/2014/main" id="{9E782100-3978-730E-9F6F-7E0619742E3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8">
            <a:extLst>
              <a:ext uri="{FF2B5EF4-FFF2-40B4-BE49-F238E27FC236}">
                <a16:creationId xmlns:a16="http://schemas.microsoft.com/office/drawing/2014/main" id="{84E34AF1-3D2E-86F7-F683-45B813F8A5B5}"/>
              </a:ext>
            </a:extLst>
          </p:cNvPr>
          <p:cNvSpPr>
            <a:spLocks noChangeArrowheads="1"/>
          </p:cNvSpPr>
          <p:nvPr/>
        </p:nvSpPr>
        <p:spPr bwMode="auto">
          <a:xfrm>
            <a:off x="0" y="279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D06EA432-A543-D47F-BCE2-5A253F0CC9C7}"/>
              </a:ext>
            </a:extLst>
          </p:cNvPr>
          <p:cNvSpPr>
            <a:spLocks noChangeArrowheads="1"/>
          </p:cNvSpPr>
          <p:nvPr/>
        </p:nvSpPr>
        <p:spPr bwMode="auto">
          <a:xfrm>
            <a:off x="861591" y="5927836"/>
            <a:ext cx="201829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12">
            <a:extLst>
              <a:ext uri="{FF2B5EF4-FFF2-40B4-BE49-F238E27FC236}">
                <a16:creationId xmlns:a16="http://schemas.microsoft.com/office/drawing/2014/main" id="{9A9E4737-6D24-FE02-927B-7B7757ADAD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3">
            <a:extLst>
              <a:ext uri="{FF2B5EF4-FFF2-40B4-BE49-F238E27FC236}">
                <a16:creationId xmlns:a16="http://schemas.microsoft.com/office/drawing/2014/main" id="{E28A1578-C133-D73F-D05C-E85D238A0B5B}"/>
              </a:ext>
            </a:extLst>
          </p:cNvPr>
          <p:cNvSpPr>
            <a:spLocks noChangeArrowheads="1"/>
          </p:cNvSpPr>
          <p:nvPr/>
        </p:nvSpPr>
        <p:spPr bwMode="auto">
          <a:xfrm>
            <a:off x="0" y="203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a:extLst>
              <a:ext uri="{FF2B5EF4-FFF2-40B4-BE49-F238E27FC236}">
                <a16:creationId xmlns:a16="http://schemas.microsoft.com/office/drawing/2014/main" id="{54BB47EA-7972-0642-805E-4DF29B76838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 name="对象 21">
            <a:extLst>
              <a:ext uri="{FF2B5EF4-FFF2-40B4-BE49-F238E27FC236}">
                <a16:creationId xmlns:a16="http://schemas.microsoft.com/office/drawing/2014/main" id="{2C53E1C5-9519-4D7A-9D3B-5870CB9B1115}"/>
              </a:ext>
            </a:extLst>
          </p:cNvPr>
          <p:cNvGraphicFramePr>
            <a:graphicFrameLocks noChangeAspect="1"/>
          </p:cNvGraphicFramePr>
          <p:nvPr>
            <p:extLst>
              <p:ext uri="{D42A27DB-BD31-4B8C-83A1-F6EECF244321}">
                <p14:modId xmlns:p14="http://schemas.microsoft.com/office/powerpoint/2010/main" val="1418420949"/>
              </p:ext>
            </p:extLst>
          </p:nvPr>
        </p:nvGraphicFramePr>
        <p:xfrm>
          <a:off x="5223341" y="2152755"/>
          <a:ext cx="2006446" cy="463026"/>
        </p:xfrm>
        <a:graphic>
          <a:graphicData uri="http://schemas.openxmlformats.org/presentationml/2006/ole">
            <mc:AlternateContent xmlns:mc="http://schemas.openxmlformats.org/markup-compatibility/2006">
              <mc:Choice xmlns:v="urn:schemas-microsoft-com:vml" Requires="v">
                <p:oleObj r:id="rId2" imgW="26619200" imgH="6146800" progId="Equation.DSMT4">
                  <p:embed/>
                </p:oleObj>
              </mc:Choice>
              <mc:Fallback>
                <p:oleObj r:id="rId2" imgW="26619200" imgH="61468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3341" y="2152755"/>
                        <a:ext cx="2006446" cy="463026"/>
                      </a:xfrm>
                      <a:prstGeom prst="rect">
                        <a:avLst/>
                      </a:prstGeom>
                      <a:noFill/>
                    </p:spPr>
                  </p:pic>
                </p:oleObj>
              </mc:Fallback>
            </mc:AlternateContent>
          </a:graphicData>
        </a:graphic>
      </p:graphicFrame>
      <p:sp>
        <p:nvSpPr>
          <p:cNvPr id="23" name="Rectangle 3">
            <a:extLst>
              <a:ext uri="{FF2B5EF4-FFF2-40B4-BE49-F238E27FC236}">
                <a16:creationId xmlns:a16="http://schemas.microsoft.com/office/drawing/2014/main" id="{A9CECB63-3A20-C5EB-07AD-4EFA1D38912F}"/>
              </a:ext>
            </a:extLst>
          </p:cNvPr>
          <p:cNvSpPr>
            <a:spLocks noChangeArrowheads="1"/>
          </p:cNvSpPr>
          <p:nvPr/>
        </p:nvSpPr>
        <p:spPr bwMode="auto">
          <a:xfrm>
            <a:off x="0" y="266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5">
            <a:extLst>
              <a:ext uri="{FF2B5EF4-FFF2-40B4-BE49-F238E27FC236}">
                <a16:creationId xmlns:a16="http://schemas.microsoft.com/office/drawing/2014/main" id="{69AD7425-AEC0-2A52-0F2F-F72A958934C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7">
            <a:extLst>
              <a:ext uri="{FF2B5EF4-FFF2-40B4-BE49-F238E27FC236}">
                <a16:creationId xmlns:a16="http://schemas.microsoft.com/office/drawing/2014/main" id="{C21641F6-DFAC-AD36-4D41-421773126A3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a:extLst>
              <a:ext uri="{FF2B5EF4-FFF2-40B4-BE49-F238E27FC236}">
                <a16:creationId xmlns:a16="http://schemas.microsoft.com/office/drawing/2014/main" id="{3B64FBCF-C740-4A18-461B-A154F19C6FB0}"/>
              </a:ext>
            </a:extLst>
          </p:cNvPr>
          <p:cNvGraphicFramePr>
            <a:graphicFrameLocks noChangeAspect="1"/>
          </p:cNvGraphicFramePr>
          <p:nvPr>
            <p:extLst>
              <p:ext uri="{D42A27DB-BD31-4B8C-83A1-F6EECF244321}">
                <p14:modId xmlns:p14="http://schemas.microsoft.com/office/powerpoint/2010/main" val="4139764784"/>
              </p:ext>
            </p:extLst>
          </p:nvPr>
        </p:nvGraphicFramePr>
        <p:xfrm>
          <a:off x="1999746" y="5453816"/>
          <a:ext cx="1449600" cy="343973"/>
        </p:xfrm>
        <a:graphic>
          <a:graphicData uri="http://schemas.openxmlformats.org/presentationml/2006/ole">
            <mc:AlternateContent xmlns:mc="http://schemas.openxmlformats.org/markup-compatibility/2006">
              <mc:Choice xmlns:v="urn:schemas-microsoft-com:vml" Requires="v">
                <p:oleObj r:id="rId4" imgW="17259300" imgH="4102100" progId="Equation.DSMT4">
                  <p:embed/>
                </p:oleObj>
              </mc:Choice>
              <mc:Fallback>
                <p:oleObj r:id="rId4" imgW="17259300" imgH="41021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99746" y="5453816"/>
                        <a:ext cx="1449600" cy="343973"/>
                      </a:xfrm>
                      <a:prstGeom prst="rect">
                        <a:avLst/>
                      </a:prstGeom>
                      <a:noFill/>
                    </p:spPr>
                  </p:pic>
                </p:oleObj>
              </mc:Fallback>
            </mc:AlternateContent>
          </a:graphicData>
        </a:graphic>
      </p:graphicFrame>
      <p:sp>
        <p:nvSpPr>
          <p:cNvPr id="28" name="Rectangle 8">
            <a:extLst>
              <a:ext uri="{FF2B5EF4-FFF2-40B4-BE49-F238E27FC236}">
                <a16:creationId xmlns:a16="http://schemas.microsoft.com/office/drawing/2014/main" id="{2B433590-AB07-BEF4-8D8F-709CB63868AF}"/>
              </a:ext>
            </a:extLst>
          </p:cNvPr>
          <p:cNvSpPr>
            <a:spLocks noChangeArrowheads="1"/>
          </p:cNvSpPr>
          <p:nvPr/>
        </p:nvSpPr>
        <p:spPr bwMode="auto">
          <a:xfrm>
            <a:off x="0" y="177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8650504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49442A-E7EA-D0BF-685C-9BB79D91FA7E}"/>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307F3226-04E9-4E25-7E44-13AB1603C5A3}"/>
              </a:ext>
            </a:extLst>
          </p:cNvPr>
          <p:cNvSpPr>
            <a:spLocks noGrp="1" noRot="1" noChangeArrowheads="1"/>
          </p:cNvSpPr>
          <p:nvPr>
            <p:ph idx="1"/>
          </p:nvPr>
        </p:nvSpPr>
        <p:spPr>
          <a:xfrm>
            <a:off x="646008" y="10582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生态足迹方法演化</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最后，将生态足迹与生态承载力相减，即得到生态盈亏：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(2.10)</a:t>
            </a:r>
          </a:p>
          <a:p>
            <a:pPr algn="just" fontAlgn="auto">
              <a:lnSpc>
                <a:spcPts val="4800"/>
              </a:lnSpc>
              <a:spcBef>
                <a:spcPts val="18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a:t>
            </a:r>
            <a:r>
              <a:rPr lang="en" altLang="zh-CN" sz="2400" i="1" dirty="0">
                <a:latin typeface="Times New Roman" panose="02020603050405020304" pitchFamily="18" charset="0"/>
                <a:ea typeface="华文楷体" panose="02010600040101010101" charset="-122"/>
                <a:cs typeface="Times New Roman" panose="02020603050405020304" pitchFamily="18" charset="0"/>
              </a:rPr>
              <a:t>ed</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为人均生态赤字，</a:t>
            </a:r>
            <a:r>
              <a:rPr lang="en" altLang="zh-CN" sz="2400" i="1" dirty="0">
                <a:latin typeface="Times New Roman" panose="02020603050405020304" pitchFamily="18" charset="0"/>
                <a:ea typeface="华文楷体" panose="02010600040101010101" charset="-122"/>
                <a:cs typeface="Times New Roman" panose="02020603050405020304" pitchFamily="18" charset="0"/>
              </a:rPr>
              <a:t>er</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为人均生态盈余。将二者乘以人口数量，得到生态盈亏总量：               ，             。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52A80E18-3FD5-C268-5270-8DBC739B936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F9717CE8-B2EF-2F47-7816-79BF303A9571}"/>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Rectangle 2">
            <a:extLst>
              <a:ext uri="{FF2B5EF4-FFF2-40B4-BE49-F238E27FC236}">
                <a16:creationId xmlns:a16="http://schemas.microsoft.com/office/drawing/2014/main" id="{65511BCC-4428-03F1-786A-A7C6534AE0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85F1767E-EC46-CCE2-292C-52A3640F19DD}"/>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1A8545B6-17B6-4229-9250-AF9659BB8BF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C5F7B986-FDFD-B629-529A-B83F1A16836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3">
            <a:extLst>
              <a:ext uri="{FF2B5EF4-FFF2-40B4-BE49-F238E27FC236}">
                <a16:creationId xmlns:a16="http://schemas.microsoft.com/office/drawing/2014/main" id="{E688E11E-F38C-43D2-446E-4BA84463945C}"/>
              </a:ext>
            </a:extLst>
          </p:cNvPr>
          <p:cNvSpPr>
            <a:spLocks noChangeArrowheads="1"/>
          </p:cNvSpPr>
          <p:nvPr/>
        </p:nvSpPr>
        <p:spPr bwMode="auto">
          <a:xfrm>
            <a:off x="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a:extLst>
              <a:ext uri="{FF2B5EF4-FFF2-40B4-BE49-F238E27FC236}">
                <a16:creationId xmlns:a16="http://schemas.microsoft.com/office/drawing/2014/main" id="{D7AC9D68-5BCE-E1FC-6128-ABE05C660A5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7">
            <a:extLst>
              <a:ext uri="{FF2B5EF4-FFF2-40B4-BE49-F238E27FC236}">
                <a16:creationId xmlns:a16="http://schemas.microsoft.com/office/drawing/2014/main" id="{4CA72040-7381-091A-84EE-0762D3ED2D3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8">
            <a:extLst>
              <a:ext uri="{FF2B5EF4-FFF2-40B4-BE49-F238E27FC236}">
                <a16:creationId xmlns:a16="http://schemas.microsoft.com/office/drawing/2014/main" id="{24459BE3-0B52-880A-4576-7696FD2B2AD7}"/>
              </a:ext>
            </a:extLst>
          </p:cNvPr>
          <p:cNvSpPr>
            <a:spLocks noChangeArrowheads="1"/>
          </p:cNvSpPr>
          <p:nvPr/>
        </p:nvSpPr>
        <p:spPr bwMode="auto">
          <a:xfrm>
            <a:off x="0" y="279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6CBA74AE-6F9C-C378-E999-90CFA1FB88AD}"/>
              </a:ext>
            </a:extLst>
          </p:cNvPr>
          <p:cNvSpPr>
            <a:spLocks noChangeArrowheads="1"/>
          </p:cNvSpPr>
          <p:nvPr/>
        </p:nvSpPr>
        <p:spPr bwMode="auto">
          <a:xfrm>
            <a:off x="861591" y="5927836"/>
            <a:ext cx="201829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12">
            <a:extLst>
              <a:ext uri="{FF2B5EF4-FFF2-40B4-BE49-F238E27FC236}">
                <a16:creationId xmlns:a16="http://schemas.microsoft.com/office/drawing/2014/main" id="{B96FA00A-2268-74EF-90ED-45AE3C28BBB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3">
            <a:extLst>
              <a:ext uri="{FF2B5EF4-FFF2-40B4-BE49-F238E27FC236}">
                <a16:creationId xmlns:a16="http://schemas.microsoft.com/office/drawing/2014/main" id="{0940635F-5124-E97F-109C-0F5EEFB28F1F}"/>
              </a:ext>
            </a:extLst>
          </p:cNvPr>
          <p:cNvSpPr>
            <a:spLocks noChangeArrowheads="1"/>
          </p:cNvSpPr>
          <p:nvPr/>
        </p:nvSpPr>
        <p:spPr bwMode="auto">
          <a:xfrm>
            <a:off x="0" y="203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a:extLst>
              <a:ext uri="{FF2B5EF4-FFF2-40B4-BE49-F238E27FC236}">
                <a16:creationId xmlns:a16="http://schemas.microsoft.com/office/drawing/2014/main" id="{73CC681D-09FD-B9F3-C14E-2B03B60E81D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3">
            <a:extLst>
              <a:ext uri="{FF2B5EF4-FFF2-40B4-BE49-F238E27FC236}">
                <a16:creationId xmlns:a16="http://schemas.microsoft.com/office/drawing/2014/main" id="{A2E10D11-9FDF-FFD0-585D-8A4E088E0B56}"/>
              </a:ext>
            </a:extLst>
          </p:cNvPr>
          <p:cNvSpPr>
            <a:spLocks noChangeArrowheads="1"/>
          </p:cNvSpPr>
          <p:nvPr/>
        </p:nvSpPr>
        <p:spPr bwMode="auto">
          <a:xfrm>
            <a:off x="0" y="266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5">
            <a:extLst>
              <a:ext uri="{FF2B5EF4-FFF2-40B4-BE49-F238E27FC236}">
                <a16:creationId xmlns:a16="http://schemas.microsoft.com/office/drawing/2014/main" id="{8B0C1240-23F0-6338-7C8A-22843BD54D6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7">
            <a:extLst>
              <a:ext uri="{FF2B5EF4-FFF2-40B4-BE49-F238E27FC236}">
                <a16:creationId xmlns:a16="http://schemas.microsoft.com/office/drawing/2014/main" id="{5FBA4B15-24D2-F082-D23D-8C28048F663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8">
            <a:extLst>
              <a:ext uri="{FF2B5EF4-FFF2-40B4-BE49-F238E27FC236}">
                <a16:creationId xmlns:a16="http://schemas.microsoft.com/office/drawing/2014/main" id="{DFE5D2AC-0664-4755-A36C-365BB311071E}"/>
              </a:ext>
            </a:extLst>
          </p:cNvPr>
          <p:cNvSpPr>
            <a:spLocks noChangeArrowheads="1"/>
          </p:cNvSpPr>
          <p:nvPr/>
        </p:nvSpPr>
        <p:spPr bwMode="auto">
          <a:xfrm>
            <a:off x="0" y="177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2">
            <a:extLst>
              <a:ext uri="{FF2B5EF4-FFF2-40B4-BE49-F238E27FC236}">
                <a16:creationId xmlns:a16="http://schemas.microsoft.com/office/drawing/2014/main" id="{D7E0B7D9-6ACB-4158-F264-20F12C47A51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a:extLst>
              <a:ext uri="{FF2B5EF4-FFF2-40B4-BE49-F238E27FC236}">
                <a16:creationId xmlns:a16="http://schemas.microsoft.com/office/drawing/2014/main" id="{D70816F6-36C4-62FD-3DE5-6C2B424975A6}"/>
              </a:ext>
            </a:extLst>
          </p:cNvPr>
          <p:cNvGraphicFramePr>
            <a:graphicFrameLocks noChangeAspect="1"/>
          </p:cNvGraphicFramePr>
          <p:nvPr>
            <p:extLst>
              <p:ext uri="{D42A27DB-BD31-4B8C-83A1-F6EECF244321}">
                <p14:modId xmlns:p14="http://schemas.microsoft.com/office/powerpoint/2010/main" val="1970701667"/>
              </p:ext>
            </p:extLst>
          </p:nvPr>
        </p:nvGraphicFramePr>
        <p:xfrm>
          <a:off x="4216984" y="2548809"/>
          <a:ext cx="3758032" cy="863331"/>
        </p:xfrm>
        <a:graphic>
          <a:graphicData uri="http://schemas.openxmlformats.org/presentationml/2006/ole">
            <mc:AlternateContent xmlns:mc="http://schemas.openxmlformats.org/markup-compatibility/2006">
              <mc:Choice xmlns:v="urn:schemas-microsoft-com:vml" Requires="v">
                <p:oleObj r:id="rId2" imgW="43294300" imgH="9944100" progId="Equation.DSMT4">
                  <p:embed/>
                </p:oleObj>
              </mc:Choice>
              <mc:Fallback>
                <p:oleObj r:id="rId2" imgW="43294300" imgH="99441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6984" y="2548809"/>
                        <a:ext cx="3758032" cy="863331"/>
                      </a:xfrm>
                      <a:prstGeom prst="rect">
                        <a:avLst/>
                      </a:prstGeom>
                      <a:noFill/>
                    </p:spPr>
                  </p:pic>
                </p:oleObj>
              </mc:Fallback>
            </mc:AlternateContent>
          </a:graphicData>
        </a:graphic>
      </p:graphicFrame>
      <p:sp>
        <p:nvSpPr>
          <p:cNvPr id="25" name="Rectangle 3">
            <a:extLst>
              <a:ext uri="{FF2B5EF4-FFF2-40B4-BE49-F238E27FC236}">
                <a16:creationId xmlns:a16="http://schemas.microsoft.com/office/drawing/2014/main" id="{31184D0C-E605-B8C5-9FEB-14CF0DA11928}"/>
              </a:ext>
            </a:extLst>
          </p:cNvPr>
          <p:cNvSpPr>
            <a:spLocks noChangeArrowheads="1"/>
          </p:cNvSpPr>
          <p:nvPr/>
        </p:nvSpPr>
        <p:spPr bwMode="auto">
          <a:xfrm>
            <a:off x="0" y="431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5">
            <a:extLst>
              <a:ext uri="{FF2B5EF4-FFF2-40B4-BE49-F238E27FC236}">
                <a16:creationId xmlns:a16="http://schemas.microsoft.com/office/drawing/2014/main" id="{7DE2D383-C704-7BF9-BC9F-8058A86A3375}"/>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0" name="对象 29">
            <a:extLst>
              <a:ext uri="{FF2B5EF4-FFF2-40B4-BE49-F238E27FC236}">
                <a16:creationId xmlns:a16="http://schemas.microsoft.com/office/drawing/2014/main" id="{6D37E366-4D7A-6319-6303-352F99A94CDA}"/>
              </a:ext>
            </a:extLst>
          </p:cNvPr>
          <p:cNvGraphicFramePr>
            <a:graphicFrameLocks noChangeAspect="1"/>
          </p:cNvGraphicFramePr>
          <p:nvPr>
            <p:extLst>
              <p:ext uri="{D42A27DB-BD31-4B8C-83A1-F6EECF244321}">
                <p14:modId xmlns:p14="http://schemas.microsoft.com/office/powerpoint/2010/main" val="2328346218"/>
              </p:ext>
            </p:extLst>
          </p:nvPr>
        </p:nvGraphicFramePr>
        <p:xfrm>
          <a:off x="2973970" y="4215516"/>
          <a:ext cx="1354718" cy="310919"/>
        </p:xfrm>
        <a:graphic>
          <a:graphicData uri="http://schemas.openxmlformats.org/presentationml/2006/ole">
            <mc:AlternateContent xmlns:mc="http://schemas.openxmlformats.org/markup-compatibility/2006">
              <mc:Choice xmlns:v="urn:schemas-microsoft-com:vml" Requires="v">
                <p:oleObj r:id="rId4" imgW="17843500" imgH="4102100" progId="Equation.DSMT4">
                  <p:embed/>
                </p:oleObj>
              </mc:Choice>
              <mc:Fallback>
                <p:oleObj r:id="rId4" imgW="17843500" imgH="41021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3970" y="4215516"/>
                        <a:ext cx="1354718" cy="310919"/>
                      </a:xfrm>
                      <a:prstGeom prst="rect">
                        <a:avLst/>
                      </a:prstGeom>
                      <a:noFill/>
                    </p:spPr>
                  </p:pic>
                </p:oleObj>
              </mc:Fallback>
            </mc:AlternateContent>
          </a:graphicData>
        </a:graphic>
      </p:graphicFrame>
      <p:sp>
        <p:nvSpPr>
          <p:cNvPr id="31" name="Rectangle 6">
            <a:extLst>
              <a:ext uri="{FF2B5EF4-FFF2-40B4-BE49-F238E27FC236}">
                <a16:creationId xmlns:a16="http://schemas.microsoft.com/office/drawing/2014/main" id="{895FFCA5-1637-D405-5C53-8E22C4609918}"/>
              </a:ext>
            </a:extLst>
          </p:cNvPr>
          <p:cNvSpPr>
            <a:spLocks noChangeArrowheads="1"/>
          </p:cNvSpPr>
          <p:nvPr/>
        </p:nvSpPr>
        <p:spPr bwMode="auto">
          <a:xfrm>
            <a:off x="15240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a:extLst>
              <a:ext uri="{FF2B5EF4-FFF2-40B4-BE49-F238E27FC236}">
                <a16:creationId xmlns:a16="http://schemas.microsoft.com/office/drawing/2014/main" id="{85437971-9D0E-FEE4-4633-90ACE08438BD}"/>
              </a:ext>
            </a:extLst>
          </p:cNvPr>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3" name="对象 32">
            <a:extLst>
              <a:ext uri="{FF2B5EF4-FFF2-40B4-BE49-F238E27FC236}">
                <a16:creationId xmlns:a16="http://schemas.microsoft.com/office/drawing/2014/main" id="{B3889AEE-D8F8-1222-A5D7-863AABAF0741}"/>
              </a:ext>
            </a:extLst>
          </p:cNvPr>
          <p:cNvGraphicFramePr>
            <a:graphicFrameLocks noChangeAspect="1"/>
          </p:cNvGraphicFramePr>
          <p:nvPr>
            <p:extLst>
              <p:ext uri="{D42A27DB-BD31-4B8C-83A1-F6EECF244321}">
                <p14:modId xmlns:p14="http://schemas.microsoft.com/office/powerpoint/2010/main" val="974172638"/>
              </p:ext>
            </p:extLst>
          </p:nvPr>
        </p:nvGraphicFramePr>
        <p:xfrm>
          <a:off x="4340880" y="4215516"/>
          <a:ext cx="1265885" cy="310919"/>
        </p:xfrm>
        <a:graphic>
          <a:graphicData uri="http://schemas.openxmlformats.org/presentationml/2006/ole">
            <mc:AlternateContent xmlns:mc="http://schemas.openxmlformats.org/markup-compatibility/2006">
              <mc:Choice xmlns:v="urn:schemas-microsoft-com:vml" Requires="v">
                <p:oleObj r:id="rId6" imgW="16675100" imgH="4102100" progId="Equation.DSMT4">
                  <p:embed/>
                </p:oleObj>
              </mc:Choice>
              <mc:Fallback>
                <p:oleObj r:id="rId6" imgW="16675100" imgH="41021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0880" y="4215516"/>
                        <a:ext cx="1265885" cy="310919"/>
                      </a:xfrm>
                      <a:prstGeom prst="rect">
                        <a:avLst/>
                      </a:prstGeom>
                      <a:noFill/>
                    </p:spPr>
                  </p:pic>
                </p:oleObj>
              </mc:Fallback>
            </mc:AlternateContent>
          </a:graphicData>
        </a:graphic>
      </p:graphicFrame>
      <p:sp>
        <p:nvSpPr>
          <p:cNvPr id="34" name="Rectangle 9">
            <a:extLst>
              <a:ext uri="{FF2B5EF4-FFF2-40B4-BE49-F238E27FC236}">
                <a16:creationId xmlns:a16="http://schemas.microsoft.com/office/drawing/2014/main" id="{A785B68C-8877-DFBD-6521-4AD651FEEBB5}"/>
              </a:ext>
            </a:extLst>
          </p:cNvPr>
          <p:cNvSpPr>
            <a:spLocks noChangeArrowheads="1"/>
          </p:cNvSpPr>
          <p:nvPr/>
        </p:nvSpPr>
        <p:spPr bwMode="auto">
          <a:xfrm>
            <a:off x="304800" y="482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5449877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3B9E4-5175-F96B-1DB6-06A86F518C53}"/>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DD813973-4646-027B-826F-6D93C5F80F47}"/>
              </a:ext>
            </a:extLst>
          </p:cNvPr>
          <p:cNvSpPr>
            <a:spLocks noGrp="1" noRot="1" noChangeArrowheads="1"/>
          </p:cNvSpPr>
          <p:nvPr>
            <p:ph idx="1"/>
          </p:nvPr>
        </p:nvSpPr>
        <p:spPr>
          <a:xfrm>
            <a:off x="646008" y="7534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生态足迹方法演化</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无论在全球和国家等宏观尺度，还是省市等中观尺度，均可利用二维模型计算生态盈亏。尤其是对国家等宏观尺度，因其分类消费和土地类型具有覆盖广、种类全等优点，二维模型具有良好效果。但就个人和家庭等微观尺度而言，由于无法确定其生态承载力，故只能用一维模型计算生态足迹，不能有意义地计算生态盈亏。二维模型在生态盈亏分析方面优势突出，一维模型则在适用范围广泛性上更胜一筹。</a:t>
            </a:r>
            <a:endParaRPr lang="en-US" altLang="zh-CN" sz="2400" dirty="0">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err="1">
                <a:latin typeface="Times New Roman" panose="02020603050405020304" pitchFamily="18" charset="0"/>
                <a:ea typeface="华文楷体" panose="02010600040101010101" charset="-122"/>
                <a:cs typeface="Times New Roman" panose="02020603050405020304" pitchFamily="18" charset="0"/>
              </a:rPr>
              <a:t>Niccolucci</a:t>
            </a:r>
            <a:r>
              <a:rPr lang="en-US" altLang="zh-CN" sz="2400" dirty="0">
                <a:latin typeface="Times New Roman" panose="02020603050405020304" pitchFamily="18" charset="0"/>
                <a:ea typeface="华文楷体" panose="02010600040101010101" charset="-122"/>
                <a:cs typeface="Times New Roman" panose="02020603050405020304" pitchFamily="18" charset="0"/>
              </a:rPr>
              <a:t> et al(2009)</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对二维模型进行改造，以期更好揭示自然资源流量与存量的消耗与占用特征。基本思路是，引入足迹广度（</a:t>
            </a:r>
            <a:r>
              <a:rPr lang="en-US" altLang="zh-CN" sz="2400" dirty="0">
                <a:latin typeface="Times New Roman" panose="02020603050405020304" pitchFamily="18" charset="0"/>
                <a:ea typeface="华文楷体" panose="02010600040101010101" charset="-122"/>
                <a:cs typeface="Times New Roman" panose="02020603050405020304" pitchFamily="18" charset="0"/>
              </a:rPr>
              <a:t>EF size, </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EF</a:t>
            </a:r>
            <a:r>
              <a:rPr lang="en-US" altLang="zh-CN" sz="2400" i="1" baseline="30000"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）与足迹深度（</a:t>
            </a:r>
            <a:r>
              <a:rPr lang="en-US" altLang="zh-CN" sz="2400" dirty="0">
                <a:latin typeface="Times New Roman" panose="02020603050405020304" pitchFamily="18" charset="0"/>
                <a:ea typeface="华文楷体" panose="02010600040101010101" charset="-122"/>
                <a:cs typeface="Times New Roman" panose="02020603050405020304" pitchFamily="18" charset="0"/>
              </a:rPr>
              <a:t>EF depth, </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EF</a:t>
            </a:r>
            <a:r>
              <a:rPr lang="en-US" altLang="zh-CN" sz="2400" i="1" baseline="30000" dirty="0" err="1">
                <a:latin typeface="Times New Roman" panose="02020603050405020304" pitchFamily="18" charset="0"/>
                <a:ea typeface="华文楷体" panose="02010600040101010101" charset="-122"/>
                <a:cs typeface="Times New Roman" panose="02020603050405020304" pitchFamily="18" charset="0"/>
              </a:rPr>
              <a:t>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），对生态足迹进行分解。</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800"/>
              </a:lnSpc>
              <a:spcBef>
                <a:spcPts val="18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FA909249-B5B6-4571-78C5-232B1C647D00}"/>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9F76BE7-ECA2-4A4F-5558-81C49CC476E0}"/>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Rectangle 2">
            <a:extLst>
              <a:ext uri="{FF2B5EF4-FFF2-40B4-BE49-F238E27FC236}">
                <a16:creationId xmlns:a16="http://schemas.microsoft.com/office/drawing/2014/main" id="{CC28086F-CA4C-5150-890A-BA0088EC67E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20F602F7-DE5C-2A57-C81C-C47210EF6A6D}"/>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005FD726-29A8-89F3-D3F0-EED47AA655F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4FB43318-D11C-F445-3635-4C167799258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3">
            <a:extLst>
              <a:ext uri="{FF2B5EF4-FFF2-40B4-BE49-F238E27FC236}">
                <a16:creationId xmlns:a16="http://schemas.microsoft.com/office/drawing/2014/main" id="{A923940A-6F2F-2E1F-2B30-D7C0395A1AC5}"/>
              </a:ext>
            </a:extLst>
          </p:cNvPr>
          <p:cNvSpPr>
            <a:spLocks noChangeArrowheads="1"/>
          </p:cNvSpPr>
          <p:nvPr/>
        </p:nvSpPr>
        <p:spPr bwMode="auto">
          <a:xfrm>
            <a:off x="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a:extLst>
              <a:ext uri="{FF2B5EF4-FFF2-40B4-BE49-F238E27FC236}">
                <a16:creationId xmlns:a16="http://schemas.microsoft.com/office/drawing/2014/main" id="{5CE65564-6735-176F-85D9-F063A840419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7">
            <a:extLst>
              <a:ext uri="{FF2B5EF4-FFF2-40B4-BE49-F238E27FC236}">
                <a16:creationId xmlns:a16="http://schemas.microsoft.com/office/drawing/2014/main" id="{D4C457B6-94DB-EB94-5A6C-2C7C5758B02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8">
            <a:extLst>
              <a:ext uri="{FF2B5EF4-FFF2-40B4-BE49-F238E27FC236}">
                <a16:creationId xmlns:a16="http://schemas.microsoft.com/office/drawing/2014/main" id="{6235A72C-35F8-AF69-9D37-4EA0EE31A88D}"/>
              </a:ext>
            </a:extLst>
          </p:cNvPr>
          <p:cNvSpPr>
            <a:spLocks noChangeArrowheads="1"/>
          </p:cNvSpPr>
          <p:nvPr/>
        </p:nvSpPr>
        <p:spPr bwMode="auto">
          <a:xfrm>
            <a:off x="0" y="279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B6C5B103-577D-3CE3-7F49-0C406B15602B}"/>
              </a:ext>
            </a:extLst>
          </p:cNvPr>
          <p:cNvSpPr>
            <a:spLocks noChangeArrowheads="1"/>
          </p:cNvSpPr>
          <p:nvPr/>
        </p:nvSpPr>
        <p:spPr bwMode="auto">
          <a:xfrm>
            <a:off x="861591" y="5927836"/>
            <a:ext cx="201829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12">
            <a:extLst>
              <a:ext uri="{FF2B5EF4-FFF2-40B4-BE49-F238E27FC236}">
                <a16:creationId xmlns:a16="http://schemas.microsoft.com/office/drawing/2014/main" id="{08CE9E57-FF6F-26B8-32BA-943F2A5B4E0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3">
            <a:extLst>
              <a:ext uri="{FF2B5EF4-FFF2-40B4-BE49-F238E27FC236}">
                <a16:creationId xmlns:a16="http://schemas.microsoft.com/office/drawing/2014/main" id="{CFEF15BE-1C44-726A-4AB9-124E19FE0290}"/>
              </a:ext>
            </a:extLst>
          </p:cNvPr>
          <p:cNvSpPr>
            <a:spLocks noChangeArrowheads="1"/>
          </p:cNvSpPr>
          <p:nvPr/>
        </p:nvSpPr>
        <p:spPr bwMode="auto">
          <a:xfrm>
            <a:off x="0" y="203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a:extLst>
              <a:ext uri="{FF2B5EF4-FFF2-40B4-BE49-F238E27FC236}">
                <a16:creationId xmlns:a16="http://schemas.microsoft.com/office/drawing/2014/main" id="{DF07DE56-ADD4-9ECE-FF0A-6D6E075405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3">
            <a:extLst>
              <a:ext uri="{FF2B5EF4-FFF2-40B4-BE49-F238E27FC236}">
                <a16:creationId xmlns:a16="http://schemas.microsoft.com/office/drawing/2014/main" id="{ACFA57B0-C48E-CAFA-A1E9-A62882B0EA25}"/>
              </a:ext>
            </a:extLst>
          </p:cNvPr>
          <p:cNvSpPr>
            <a:spLocks noChangeArrowheads="1"/>
          </p:cNvSpPr>
          <p:nvPr/>
        </p:nvSpPr>
        <p:spPr bwMode="auto">
          <a:xfrm>
            <a:off x="0" y="266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5">
            <a:extLst>
              <a:ext uri="{FF2B5EF4-FFF2-40B4-BE49-F238E27FC236}">
                <a16:creationId xmlns:a16="http://schemas.microsoft.com/office/drawing/2014/main" id="{2C6ADC17-F825-FA4F-1FEF-9F441901F9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7">
            <a:extLst>
              <a:ext uri="{FF2B5EF4-FFF2-40B4-BE49-F238E27FC236}">
                <a16:creationId xmlns:a16="http://schemas.microsoft.com/office/drawing/2014/main" id="{E978EE42-065A-DB53-562C-FD8046CBBD8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8">
            <a:extLst>
              <a:ext uri="{FF2B5EF4-FFF2-40B4-BE49-F238E27FC236}">
                <a16:creationId xmlns:a16="http://schemas.microsoft.com/office/drawing/2014/main" id="{F62CC67C-213C-CCDA-A39A-AAD25C60CEF1}"/>
              </a:ext>
            </a:extLst>
          </p:cNvPr>
          <p:cNvSpPr>
            <a:spLocks noChangeArrowheads="1"/>
          </p:cNvSpPr>
          <p:nvPr/>
        </p:nvSpPr>
        <p:spPr bwMode="auto">
          <a:xfrm>
            <a:off x="0" y="177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2">
            <a:extLst>
              <a:ext uri="{FF2B5EF4-FFF2-40B4-BE49-F238E27FC236}">
                <a16:creationId xmlns:a16="http://schemas.microsoft.com/office/drawing/2014/main" id="{2C216B12-8C25-7C18-6268-C4675BF7B8A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3">
            <a:extLst>
              <a:ext uri="{FF2B5EF4-FFF2-40B4-BE49-F238E27FC236}">
                <a16:creationId xmlns:a16="http://schemas.microsoft.com/office/drawing/2014/main" id="{329A325D-B58F-8CC8-1696-F9834D1CB473}"/>
              </a:ext>
            </a:extLst>
          </p:cNvPr>
          <p:cNvSpPr>
            <a:spLocks noChangeArrowheads="1"/>
          </p:cNvSpPr>
          <p:nvPr/>
        </p:nvSpPr>
        <p:spPr bwMode="auto">
          <a:xfrm>
            <a:off x="0" y="431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5">
            <a:extLst>
              <a:ext uri="{FF2B5EF4-FFF2-40B4-BE49-F238E27FC236}">
                <a16:creationId xmlns:a16="http://schemas.microsoft.com/office/drawing/2014/main" id="{F705EC38-2B3E-5D40-B1D1-DE66D0242508}"/>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 name="Rectangle 6">
            <a:extLst>
              <a:ext uri="{FF2B5EF4-FFF2-40B4-BE49-F238E27FC236}">
                <a16:creationId xmlns:a16="http://schemas.microsoft.com/office/drawing/2014/main" id="{D386225C-6191-918D-9E74-4AB0961A0D15}"/>
              </a:ext>
            </a:extLst>
          </p:cNvPr>
          <p:cNvSpPr>
            <a:spLocks noChangeArrowheads="1"/>
          </p:cNvSpPr>
          <p:nvPr/>
        </p:nvSpPr>
        <p:spPr bwMode="auto">
          <a:xfrm>
            <a:off x="15240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a:extLst>
              <a:ext uri="{FF2B5EF4-FFF2-40B4-BE49-F238E27FC236}">
                <a16:creationId xmlns:a16="http://schemas.microsoft.com/office/drawing/2014/main" id="{27A3947F-3FE2-CE54-5D21-568CBEB1C69A}"/>
              </a:ext>
            </a:extLst>
          </p:cNvPr>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9">
            <a:extLst>
              <a:ext uri="{FF2B5EF4-FFF2-40B4-BE49-F238E27FC236}">
                <a16:creationId xmlns:a16="http://schemas.microsoft.com/office/drawing/2014/main" id="{BC239D1D-20B6-169F-C0E2-FA4D9ED5EAE2}"/>
              </a:ext>
            </a:extLst>
          </p:cNvPr>
          <p:cNvSpPr>
            <a:spLocks noChangeArrowheads="1"/>
          </p:cNvSpPr>
          <p:nvPr/>
        </p:nvSpPr>
        <p:spPr bwMode="auto">
          <a:xfrm>
            <a:off x="304800" y="482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984650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32CABE-1F04-FCDA-C423-532D9B7A7FAD}"/>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011C6A89-BC66-B42C-4F38-DA47682F0F2B}"/>
              </a:ext>
            </a:extLst>
          </p:cNvPr>
          <p:cNvSpPr>
            <a:spLocks noGrp="1" noRot="1" noChangeArrowheads="1"/>
          </p:cNvSpPr>
          <p:nvPr>
            <p:ph idx="1"/>
          </p:nvPr>
        </p:nvSpPr>
        <p:spPr>
          <a:xfrm>
            <a:off x="646008" y="7534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生态足迹方法演化</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20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(2.11)</a:t>
            </a:r>
          </a:p>
          <a:p>
            <a:pPr algn="just" fontAlgn="auto">
              <a:lnSpc>
                <a:spcPts val="4800"/>
              </a:lnSpc>
              <a:spcBef>
                <a:spcPts val="18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2.11</a:t>
            </a:r>
            <a:r>
              <a:rPr lang="zh-CN" altLang="en-US" sz="2400" dirty="0">
                <a:latin typeface="Times New Roman" panose="02020603050405020304" pitchFamily="18" charset="0"/>
                <a:ea typeface="华文楷体" panose="02010600040101010101" charset="-122"/>
                <a:cs typeface="Times New Roman" panose="02020603050405020304" pitchFamily="18" charset="0"/>
              </a:rPr>
              <a:t>）还可改写为如下等价形式：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8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(2.12)</a:t>
            </a:r>
          </a:p>
          <a:p>
            <a:pPr algn="just" fontAlgn="auto">
              <a:lnSpc>
                <a:spcPts val="4800"/>
              </a:lnSpc>
              <a:spcBef>
                <a:spcPts val="0"/>
              </a:spcBef>
              <a:buFontTx/>
              <a:buNone/>
            </a:pPr>
            <a:r>
              <a:rPr lang="zh-CN" altLang="en-US"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足迹深度的值域为                  </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当生态足迹小于生态承载力（生态盈余），足迹广度</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EF</a:t>
            </a:r>
            <a:r>
              <a:rPr lang="en-US" altLang="zh-CN" sz="2400" i="1" baseline="30000"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等于</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EF</a:t>
            </a:r>
            <a:r>
              <a:rPr lang="zh-CN" altLang="en-US" sz="2400" dirty="0">
                <a:latin typeface="Times New Roman" panose="02020603050405020304" pitchFamily="18" charset="0"/>
                <a:ea typeface="华文楷体" panose="02010600040101010101" charset="-122"/>
                <a:cs typeface="Times New Roman" panose="02020603050405020304" pitchFamily="18" charset="0"/>
              </a:rPr>
              <a:t>，足迹深度</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EF</a:t>
            </a:r>
            <a:r>
              <a:rPr lang="en-US" altLang="zh-CN" sz="2400" i="1" baseline="30000" dirty="0" err="1">
                <a:latin typeface="Times New Roman" panose="02020603050405020304" pitchFamily="18" charset="0"/>
                <a:ea typeface="华文楷体" panose="02010600040101010101" charset="-122"/>
                <a:cs typeface="Times New Roman" panose="02020603050405020304" pitchFamily="18" charset="0"/>
              </a:rPr>
              <a:t>d</a:t>
            </a:r>
            <a:r>
              <a:rPr lang="zh-CN" altLang="en-US" sz="2400" dirty="0">
                <a:latin typeface="Times New Roman" panose="02020603050405020304" pitchFamily="18" charset="0"/>
                <a:ea typeface="华文楷体" panose="02010600040101010101" charset="-122"/>
                <a:cs typeface="Times New Roman" panose="02020603050405020304" pitchFamily="18" charset="0"/>
              </a:rPr>
              <a:t>等于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，生态系统服务流量可完全满足人类需求而有余，无需耗用自然资源存量。生态足迹等于生态承载力（盈亏平衡）时，足迹深度也为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。当生态足迹大于生态承载力（生态赤字），</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EF</a:t>
            </a:r>
            <a:r>
              <a:rPr lang="en-US" altLang="zh-CN" sz="2400" i="1" baseline="30000"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等于</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EC</a:t>
            </a:r>
            <a:r>
              <a:rPr lang="zh-CN" altLang="en-US" sz="2400" dirty="0">
                <a:latin typeface="Times New Roman" panose="02020603050405020304" pitchFamily="18" charset="0"/>
                <a:ea typeface="华文楷体" panose="02010600040101010101" charset="-122"/>
                <a:cs typeface="Times New Roman" panose="02020603050405020304" pitchFamily="18" charset="0"/>
              </a:rPr>
              <a:t>，此时 ，必须耗用资源存量以弥补生态流量的不足。</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DC5CE279-94E8-073D-1398-E04F4B61AB9C}"/>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D52CDAE-0589-390C-0D57-6392D06B7061}"/>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Rectangle 2">
            <a:extLst>
              <a:ext uri="{FF2B5EF4-FFF2-40B4-BE49-F238E27FC236}">
                <a16:creationId xmlns:a16="http://schemas.microsoft.com/office/drawing/2014/main" id="{B0743574-BE20-A525-0E1E-73651A8CBD6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11A100BB-09C8-F3C1-181A-4EA26F5FA48B}"/>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A220EE88-C68F-4C17-2FB8-2EF2D0DEB0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E8C06CDC-B0A0-9408-6E81-2A7F3FA1C0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3">
            <a:extLst>
              <a:ext uri="{FF2B5EF4-FFF2-40B4-BE49-F238E27FC236}">
                <a16:creationId xmlns:a16="http://schemas.microsoft.com/office/drawing/2014/main" id="{DD0C699D-25CB-922A-6E04-7EF8FABC5285}"/>
              </a:ext>
            </a:extLst>
          </p:cNvPr>
          <p:cNvSpPr>
            <a:spLocks noChangeArrowheads="1"/>
          </p:cNvSpPr>
          <p:nvPr/>
        </p:nvSpPr>
        <p:spPr bwMode="auto">
          <a:xfrm>
            <a:off x="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a:extLst>
              <a:ext uri="{FF2B5EF4-FFF2-40B4-BE49-F238E27FC236}">
                <a16:creationId xmlns:a16="http://schemas.microsoft.com/office/drawing/2014/main" id="{5482D186-E172-C339-040C-8C46368667F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7">
            <a:extLst>
              <a:ext uri="{FF2B5EF4-FFF2-40B4-BE49-F238E27FC236}">
                <a16:creationId xmlns:a16="http://schemas.microsoft.com/office/drawing/2014/main" id="{4BCC6533-D0DE-91D1-8254-5BA6DAE15BD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8">
            <a:extLst>
              <a:ext uri="{FF2B5EF4-FFF2-40B4-BE49-F238E27FC236}">
                <a16:creationId xmlns:a16="http://schemas.microsoft.com/office/drawing/2014/main" id="{B30EB03F-5BCD-F1D8-38EF-D0FB98EF8638}"/>
              </a:ext>
            </a:extLst>
          </p:cNvPr>
          <p:cNvSpPr>
            <a:spLocks noChangeArrowheads="1"/>
          </p:cNvSpPr>
          <p:nvPr/>
        </p:nvSpPr>
        <p:spPr bwMode="auto">
          <a:xfrm>
            <a:off x="0" y="279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F808C93C-FD37-7B4E-A5BA-D79827791795}"/>
              </a:ext>
            </a:extLst>
          </p:cNvPr>
          <p:cNvSpPr>
            <a:spLocks noChangeArrowheads="1"/>
          </p:cNvSpPr>
          <p:nvPr/>
        </p:nvSpPr>
        <p:spPr bwMode="auto">
          <a:xfrm>
            <a:off x="861591" y="5927836"/>
            <a:ext cx="201829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12">
            <a:extLst>
              <a:ext uri="{FF2B5EF4-FFF2-40B4-BE49-F238E27FC236}">
                <a16:creationId xmlns:a16="http://schemas.microsoft.com/office/drawing/2014/main" id="{F03ED587-4EAB-C6BE-48E5-BC5FDA3FB0E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3">
            <a:extLst>
              <a:ext uri="{FF2B5EF4-FFF2-40B4-BE49-F238E27FC236}">
                <a16:creationId xmlns:a16="http://schemas.microsoft.com/office/drawing/2014/main" id="{BFDBF9DC-403C-083E-57F1-C575DA481AF8}"/>
              </a:ext>
            </a:extLst>
          </p:cNvPr>
          <p:cNvSpPr>
            <a:spLocks noChangeArrowheads="1"/>
          </p:cNvSpPr>
          <p:nvPr/>
        </p:nvSpPr>
        <p:spPr bwMode="auto">
          <a:xfrm>
            <a:off x="0" y="203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a:extLst>
              <a:ext uri="{FF2B5EF4-FFF2-40B4-BE49-F238E27FC236}">
                <a16:creationId xmlns:a16="http://schemas.microsoft.com/office/drawing/2014/main" id="{2A88F170-137E-4514-FB63-32CCAB4F5C4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3">
            <a:extLst>
              <a:ext uri="{FF2B5EF4-FFF2-40B4-BE49-F238E27FC236}">
                <a16:creationId xmlns:a16="http://schemas.microsoft.com/office/drawing/2014/main" id="{856642CD-A57D-1E5E-AEF4-19D6A11779C6}"/>
              </a:ext>
            </a:extLst>
          </p:cNvPr>
          <p:cNvSpPr>
            <a:spLocks noChangeArrowheads="1"/>
          </p:cNvSpPr>
          <p:nvPr/>
        </p:nvSpPr>
        <p:spPr bwMode="auto">
          <a:xfrm>
            <a:off x="0" y="266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5">
            <a:extLst>
              <a:ext uri="{FF2B5EF4-FFF2-40B4-BE49-F238E27FC236}">
                <a16:creationId xmlns:a16="http://schemas.microsoft.com/office/drawing/2014/main" id="{2F59D352-2FD2-B253-4B93-68D32B93F54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7">
            <a:extLst>
              <a:ext uri="{FF2B5EF4-FFF2-40B4-BE49-F238E27FC236}">
                <a16:creationId xmlns:a16="http://schemas.microsoft.com/office/drawing/2014/main" id="{8D40FB6A-891C-C741-9206-F1F94A40B08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8">
            <a:extLst>
              <a:ext uri="{FF2B5EF4-FFF2-40B4-BE49-F238E27FC236}">
                <a16:creationId xmlns:a16="http://schemas.microsoft.com/office/drawing/2014/main" id="{60BF3FB8-8BBF-F4BC-2B61-8C4DEC574666}"/>
              </a:ext>
            </a:extLst>
          </p:cNvPr>
          <p:cNvSpPr>
            <a:spLocks noChangeArrowheads="1"/>
          </p:cNvSpPr>
          <p:nvPr/>
        </p:nvSpPr>
        <p:spPr bwMode="auto">
          <a:xfrm>
            <a:off x="0" y="177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2">
            <a:extLst>
              <a:ext uri="{FF2B5EF4-FFF2-40B4-BE49-F238E27FC236}">
                <a16:creationId xmlns:a16="http://schemas.microsoft.com/office/drawing/2014/main" id="{7C1D948C-9639-DAE3-C6A4-7D69E570228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3">
            <a:extLst>
              <a:ext uri="{FF2B5EF4-FFF2-40B4-BE49-F238E27FC236}">
                <a16:creationId xmlns:a16="http://schemas.microsoft.com/office/drawing/2014/main" id="{1AAD09BA-45B6-36B8-8CAC-4D3CE3104944}"/>
              </a:ext>
            </a:extLst>
          </p:cNvPr>
          <p:cNvSpPr>
            <a:spLocks noChangeArrowheads="1"/>
          </p:cNvSpPr>
          <p:nvPr/>
        </p:nvSpPr>
        <p:spPr bwMode="auto">
          <a:xfrm>
            <a:off x="0" y="431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5">
            <a:extLst>
              <a:ext uri="{FF2B5EF4-FFF2-40B4-BE49-F238E27FC236}">
                <a16:creationId xmlns:a16="http://schemas.microsoft.com/office/drawing/2014/main" id="{7E259E46-0B00-695A-5A9E-C27234470292}"/>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 name="Rectangle 6">
            <a:extLst>
              <a:ext uri="{FF2B5EF4-FFF2-40B4-BE49-F238E27FC236}">
                <a16:creationId xmlns:a16="http://schemas.microsoft.com/office/drawing/2014/main" id="{9B39C44F-B50E-254A-EA56-43C74D596347}"/>
              </a:ext>
            </a:extLst>
          </p:cNvPr>
          <p:cNvSpPr>
            <a:spLocks noChangeArrowheads="1"/>
          </p:cNvSpPr>
          <p:nvPr/>
        </p:nvSpPr>
        <p:spPr bwMode="auto">
          <a:xfrm>
            <a:off x="15240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a:extLst>
              <a:ext uri="{FF2B5EF4-FFF2-40B4-BE49-F238E27FC236}">
                <a16:creationId xmlns:a16="http://schemas.microsoft.com/office/drawing/2014/main" id="{8C9E6BEF-4EC0-973E-FDB8-2DD3A91B278E}"/>
              </a:ext>
            </a:extLst>
          </p:cNvPr>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9">
            <a:extLst>
              <a:ext uri="{FF2B5EF4-FFF2-40B4-BE49-F238E27FC236}">
                <a16:creationId xmlns:a16="http://schemas.microsoft.com/office/drawing/2014/main" id="{F199F32B-F947-D41E-32EC-00A17BAF6B0C}"/>
              </a:ext>
            </a:extLst>
          </p:cNvPr>
          <p:cNvSpPr>
            <a:spLocks noChangeArrowheads="1"/>
          </p:cNvSpPr>
          <p:nvPr/>
        </p:nvSpPr>
        <p:spPr bwMode="auto">
          <a:xfrm>
            <a:off x="304800" y="482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EE202ED6-0EE2-0DBA-4593-49914B11E54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a:extLst>
              <a:ext uri="{FF2B5EF4-FFF2-40B4-BE49-F238E27FC236}">
                <a16:creationId xmlns:a16="http://schemas.microsoft.com/office/drawing/2014/main" id="{3DEE7758-641B-C5AE-F68E-17A97383B00E}"/>
              </a:ext>
            </a:extLst>
          </p:cNvPr>
          <p:cNvGraphicFramePr>
            <a:graphicFrameLocks noChangeAspect="1"/>
          </p:cNvGraphicFramePr>
          <p:nvPr>
            <p:extLst>
              <p:ext uri="{D42A27DB-BD31-4B8C-83A1-F6EECF244321}">
                <p14:modId xmlns:p14="http://schemas.microsoft.com/office/powerpoint/2010/main" val="866680055"/>
              </p:ext>
            </p:extLst>
          </p:nvPr>
        </p:nvGraphicFramePr>
        <p:xfrm>
          <a:off x="3412651" y="1587831"/>
          <a:ext cx="5627826" cy="773289"/>
        </p:xfrm>
        <a:graphic>
          <a:graphicData uri="http://schemas.openxmlformats.org/presentationml/2006/ole">
            <mc:AlternateContent xmlns:mc="http://schemas.openxmlformats.org/markup-compatibility/2006">
              <mc:Choice xmlns:v="urn:schemas-microsoft-com:vml" Requires="v">
                <p:oleObj r:id="rId2" imgW="76657200" imgH="10528300" progId="Equation.DSMT4">
                  <p:embed/>
                </p:oleObj>
              </mc:Choice>
              <mc:Fallback>
                <p:oleObj r:id="rId2" imgW="76657200" imgH="105283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2651" y="1587831"/>
                        <a:ext cx="5627826" cy="773289"/>
                      </a:xfrm>
                      <a:prstGeom prst="rect">
                        <a:avLst/>
                      </a:prstGeom>
                      <a:noFill/>
                    </p:spPr>
                  </p:pic>
                </p:oleObj>
              </mc:Fallback>
            </mc:AlternateContent>
          </a:graphicData>
        </a:graphic>
      </p:graphicFrame>
      <p:sp>
        <p:nvSpPr>
          <p:cNvPr id="15" name="Rectangle 3">
            <a:extLst>
              <a:ext uri="{FF2B5EF4-FFF2-40B4-BE49-F238E27FC236}">
                <a16:creationId xmlns:a16="http://schemas.microsoft.com/office/drawing/2014/main" id="{57B261CE-4AA9-1665-1774-2B7084D23BA6}"/>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5">
            <a:extLst>
              <a:ext uri="{FF2B5EF4-FFF2-40B4-BE49-F238E27FC236}">
                <a16:creationId xmlns:a16="http://schemas.microsoft.com/office/drawing/2014/main" id="{B3F5F54B-3429-1163-25B6-0595E172529C}"/>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a:extLst>
              <a:ext uri="{FF2B5EF4-FFF2-40B4-BE49-F238E27FC236}">
                <a16:creationId xmlns:a16="http://schemas.microsoft.com/office/drawing/2014/main" id="{8EB797EC-B40B-F539-24A1-04DB8CE1E71B}"/>
              </a:ext>
            </a:extLst>
          </p:cNvPr>
          <p:cNvGraphicFramePr>
            <a:graphicFrameLocks noChangeAspect="1"/>
          </p:cNvGraphicFramePr>
          <p:nvPr>
            <p:extLst>
              <p:ext uri="{D42A27DB-BD31-4B8C-83A1-F6EECF244321}">
                <p14:modId xmlns:p14="http://schemas.microsoft.com/office/powerpoint/2010/main" val="2479298029"/>
              </p:ext>
            </p:extLst>
          </p:nvPr>
        </p:nvGraphicFramePr>
        <p:xfrm>
          <a:off x="3029912" y="2934919"/>
          <a:ext cx="6388908" cy="784198"/>
        </p:xfrm>
        <a:graphic>
          <a:graphicData uri="http://schemas.openxmlformats.org/presentationml/2006/ole">
            <mc:AlternateContent xmlns:mc="http://schemas.openxmlformats.org/markup-compatibility/2006">
              <mc:Choice xmlns:v="urn:schemas-microsoft-com:vml" Requires="v">
                <p:oleObj r:id="rId4" imgW="80746600" imgH="9944100" progId="Equation.DSMT4">
                  <p:embed/>
                </p:oleObj>
              </mc:Choice>
              <mc:Fallback>
                <p:oleObj r:id="rId4" imgW="80746600" imgH="99441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9912" y="2934919"/>
                        <a:ext cx="6388908" cy="784198"/>
                      </a:xfrm>
                      <a:prstGeom prst="rect">
                        <a:avLst/>
                      </a:prstGeom>
                      <a:noFill/>
                    </p:spPr>
                  </p:pic>
                </p:oleObj>
              </mc:Fallback>
            </mc:AlternateContent>
          </a:graphicData>
        </a:graphic>
      </p:graphicFrame>
      <p:sp>
        <p:nvSpPr>
          <p:cNvPr id="35" name="Rectangle 6">
            <a:extLst>
              <a:ext uri="{FF2B5EF4-FFF2-40B4-BE49-F238E27FC236}">
                <a16:creationId xmlns:a16="http://schemas.microsoft.com/office/drawing/2014/main" id="{C70E2B37-82A2-54C9-A7E6-C84D90B73369}"/>
              </a:ext>
            </a:extLst>
          </p:cNvPr>
          <p:cNvSpPr>
            <a:spLocks noChangeArrowheads="1"/>
          </p:cNvSpPr>
          <p:nvPr/>
        </p:nvSpPr>
        <p:spPr bwMode="auto">
          <a:xfrm>
            <a:off x="152400" y="584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6" name="Rectangle 8">
            <a:extLst>
              <a:ext uri="{FF2B5EF4-FFF2-40B4-BE49-F238E27FC236}">
                <a16:creationId xmlns:a16="http://schemas.microsoft.com/office/drawing/2014/main" id="{C8B2FDCD-3CBF-D50D-A53B-B59A07DE98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7" name="对象 36">
            <a:extLst>
              <a:ext uri="{FF2B5EF4-FFF2-40B4-BE49-F238E27FC236}">
                <a16:creationId xmlns:a16="http://schemas.microsoft.com/office/drawing/2014/main" id="{3B7D9E37-9B20-759E-52CF-F3A1EC549381}"/>
              </a:ext>
            </a:extLst>
          </p:cNvPr>
          <p:cNvGraphicFramePr>
            <a:graphicFrameLocks noChangeAspect="1"/>
          </p:cNvGraphicFramePr>
          <p:nvPr>
            <p:extLst>
              <p:ext uri="{D42A27DB-BD31-4B8C-83A1-F6EECF244321}">
                <p14:modId xmlns:p14="http://schemas.microsoft.com/office/powerpoint/2010/main" val="1078211160"/>
              </p:ext>
            </p:extLst>
          </p:nvPr>
        </p:nvGraphicFramePr>
        <p:xfrm>
          <a:off x="3817439" y="3722315"/>
          <a:ext cx="1354636" cy="393281"/>
        </p:xfrm>
        <a:graphic>
          <a:graphicData uri="http://schemas.openxmlformats.org/presentationml/2006/ole">
            <mc:AlternateContent xmlns:mc="http://schemas.openxmlformats.org/markup-compatibility/2006">
              <mc:Choice xmlns:v="urn:schemas-microsoft-com:vml" Requires="v">
                <p:oleObj r:id="rId6" imgW="18135600" imgH="5270500" progId="Equation.DSMT4">
                  <p:embed/>
                </p:oleObj>
              </mc:Choice>
              <mc:Fallback>
                <p:oleObj r:id="rId6" imgW="18135600" imgH="52705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7439" y="3722315"/>
                        <a:ext cx="1354636" cy="393281"/>
                      </a:xfrm>
                      <a:prstGeom prst="rect">
                        <a:avLst/>
                      </a:prstGeom>
                      <a:noFill/>
                    </p:spPr>
                  </p:pic>
                </p:oleObj>
              </mc:Fallback>
            </mc:AlternateContent>
          </a:graphicData>
        </a:graphic>
      </p:graphicFrame>
      <p:sp>
        <p:nvSpPr>
          <p:cNvPr id="38" name="Rectangle 9">
            <a:extLst>
              <a:ext uri="{FF2B5EF4-FFF2-40B4-BE49-F238E27FC236}">
                <a16:creationId xmlns:a16="http://schemas.microsoft.com/office/drawing/2014/main" id="{56BC2047-6EE4-A527-C536-D2861146FEB1}"/>
              </a:ext>
            </a:extLst>
          </p:cNvPr>
          <p:cNvSpPr>
            <a:spLocks noChangeArrowheads="1"/>
          </p:cNvSpPr>
          <p:nvPr/>
        </p:nvSpPr>
        <p:spPr bwMode="auto">
          <a:xfrm>
            <a:off x="0" y="228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5424657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40A12-8F9A-249F-9BF1-93D29DAED21A}"/>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8781A421-455A-8113-4940-E0520B9D0E47}"/>
              </a:ext>
            </a:extLst>
          </p:cNvPr>
          <p:cNvSpPr>
            <a:spLocks noGrp="1" noRot="1" noChangeArrowheads="1"/>
          </p:cNvSpPr>
          <p:nvPr>
            <p:ph idx="1"/>
          </p:nvPr>
        </p:nvSpPr>
        <p:spPr>
          <a:xfrm>
            <a:off x="646008" y="882013"/>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生态足迹方法演化</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根据总量公式，可直接导出人均量关系：                。人均量与总量相比，足迹广度有别（                    ），足迹深度无异（                ）。</a:t>
            </a:r>
            <a:endParaRPr lang="en-US" altLang="zh-CN" sz="2400" dirty="0">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三维模型实现了生态足迹研究的纵向扩展，有利于明确刻画自然资源的跨期配置。足迹深度具有时间属性，可逐年累加以反映长期总效果，弥补了二维模型对资源存量占用程度解释乏力的缺陷，兼顾了横向与纵向可比性。</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20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B726F94D-799A-53D6-592C-496413F036F4}"/>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53</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AF52414-F6E3-9021-48AA-7F57FBAC7DD2}"/>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Rectangle 2">
            <a:extLst>
              <a:ext uri="{FF2B5EF4-FFF2-40B4-BE49-F238E27FC236}">
                <a16:creationId xmlns:a16="http://schemas.microsoft.com/office/drawing/2014/main" id="{D7843106-E4CA-A5ED-5F82-8E62966431A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1DFC1ECD-E06B-008A-0152-FC700809FDC0}"/>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0561B0CC-CC3E-8A62-5AD5-20BAB16EEEE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B803B04E-B81F-AA60-B3D8-28C81ECFF97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3">
            <a:extLst>
              <a:ext uri="{FF2B5EF4-FFF2-40B4-BE49-F238E27FC236}">
                <a16:creationId xmlns:a16="http://schemas.microsoft.com/office/drawing/2014/main" id="{55A95F3A-BAF0-97C1-6CCF-608A70BC1AC3}"/>
              </a:ext>
            </a:extLst>
          </p:cNvPr>
          <p:cNvSpPr>
            <a:spLocks noChangeArrowheads="1"/>
          </p:cNvSpPr>
          <p:nvPr/>
        </p:nvSpPr>
        <p:spPr bwMode="auto">
          <a:xfrm>
            <a:off x="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5">
            <a:extLst>
              <a:ext uri="{FF2B5EF4-FFF2-40B4-BE49-F238E27FC236}">
                <a16:creationId xmlns:a16="http://schemas.microsoft.com/office/drawing/2014/main" id="{35FFA29F-0F27-87FF-632F-BB1E4E188C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7">
            <a:extLst>
              <a:ext uri="{FF2B5EF4-FFF2-40B4-BE49-F238E27FC236}">
                <a16:creationId xmlns:a16="http://schemas.microsoft.com/office/drawing/2014/main" id="{BB7F2709-9636-E784-F83F-0233EE4E7B4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8">
            <a:extLst>
              <a:ext uri="{FF2B5EF4-FFF2-40B4-BE49-F238E27FC236}">
                <a16:creationId xmlns:a16="http://schemas.microsoft.com/office/drawing/2014/main" id="{982F71E6-9775-9A37-4101-3FD213901528}"/>
              </a:ext>
            </a:extLst>
          </p:cNvPr>
          <p:cNvSpPr>
            <a:spLocks noChangeArrowheads="1"/>
          </p:cNvSpPr>
          <p:nvPr/>
        </p:nvSpPr>
        <p:spPr bwMode="auto">
          <a:xfrm>
            <a:off x="0" y="279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0">
            <a:extLst>
              <a:ext uri="{FF2B5EF4-FFF2-40B4-BE49-F238E27FC236}">
                <a16:creationId xmlns:a16="http://schemas.microsoft.com/office/drawing/2014/main" id="{504BBFFA-178E-DFEA-C78C-F1150BBA7788}"/>
              </a:ext>
            </a:extLst>
          </p:cNvPr>
          <p:cNvSpPr>
            <a:spLocks noChangeArrowheads="1"/>
          </p:cNvSpPr>
          <p:nvPr/>
        </p:nvSpPr>
        <p:spPr bwMode="auto">
          <a:xfrm>
            <a:off x="861591" y="5927836"/>
            <a:ext cx="201829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9" name="Rectangle 12">
            <a:extLst>
              <a:ext uri="{FF2B5EF4-FFF2-40B4-BE49-F238E27FC236}">
                <a16:creationId xmlns:a16="http://schemas.microsoft.com/office/drawing/2014/main" id="{AB2BFF11-AA7D-B86C-1DD4-2085632FCD5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13">
            <a:extLst>
              <a:ext uri="{FF2B5EF4-FFF2-40B4-BE49-F238E27FC236}">
                <a16:creationId xmlns:a16="http://schemas.microsoft.com/office/drawing/2014/main" id="{F497C828-CDBB-14DD-EA51-D6E1D3A41BCC}"/>
              </a:ext>
            </a:extLst>
          </p:cNvPr>
          <p:cNvSpPr>
            <a:spLocks noChangeArrowheads="1"/>
          </p:cNvSpPr>
          <p:nvPr/>
        </p:nvSpPr>
        <p:spPr bwMode="auto">
          <a:xfrm>
            <a:off x="0" y="203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a:extLst>
              <a:ext uri="{FF2B5EF4-FFF2-40B4-BE49-F238E27FC236}">
                <a16:creationId xmlns:a16="http://schemas.microsoft.com/office/drawing/2014/main" id="{65E0DA2C-FA58-3471-7D51-A6C38EB6214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3" name="Rectangle 3">
            <a:extLst>
              <a:ext uri="{FF2B5EF4-FFF2-40B4-BE49-F238E27FC236}">
                <a16:creationId xmlns:a16="http://schemas.microsoft.com/office/drawing/2014/main" id="{6DCC0B1D-2842-C442-FFB3-BEE2049D0BB1}"/>
              </a:ext>
            </a:extLst>
          </p:cNvPr>
          <p:cNvSpPr>
            <a:spLocks noChangeArrowheads="1"/>
          </p:cNvSpPr>
          <p:nvPr/>
        </p:nvSpPr>
        <p:spPr bwMode="auto">
          <a:xfrm>
            <a:off x="0" y="266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5">
            <a:extLst>
              <a:ext uri="{FF2B5EF4-FFF2-40B4-BE49-F238E27FC236}">
                <a16:creationId xmlns:a16="http://schemas.microsoft.com/office/drawing/2014/main" id="{39F288C4-4DD8-2CD7-6702-94C48D11793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7">
            <a:extLst>
              <a:ext uri="{FF2B5EF4-FFF2-40B4-BE49-F238E27FC236}">
                <a16:creationId xmlns:a16="http://schemas.microsoft.com/office/drawing/2014/main" id="{923DEB9D-7A2A-0984-21D8-43ED16EBDD1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8">
            <a:extLst>
              <a:ext uri="{FF2B5EF4-FFF2-40B4-BE49-F238E27FC236}">
                <a16:creationId xmlns:a16="http://schemas.microsoft.com/office/drawing/2014/main" id="{7212E151-C53E-9A33-02C7-0A73785B9852}"/>
              </a:ext>
            </a:extLst>
          </p:cNvPr>
          <p:cNvSpPr>
            <a:spLocks noChangeArrowheads="1"/>
          </p:cNvSpPr>
          <p:nvPr/>
        </p:nvSpPr>
        <p:spPr bwMode="auto">
          <a:xfrm>
            <a:off x="0" y="177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2">
            <a:extLst>
              <a:ext uri="{FF2B5EF4-FFF2-40B4-BE49-F238E27FC236}">
                <a16:creationId xmlns:a16="http://schemas.microsoft.com/office/drawing/2014/main" id="{DA731D71-B553-385B-FE0B-249943D2EB8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3">
            <a:extLst>
              <a:ext uri="{FF2B5EF4-FFF2-40B4-BE49-F238E27FC236}">
                <a16:creationId xmlns:a16="http://schemas.microsoft.com/office/drawing/2014/main" id="{30BAD4E0-816A-4998-8DED-44B71E84ECCF}"/>
              </a:ext>
            </a:extLst>
          </p:cNvPr>
          <p:cNvSpPr>
            <a:spLocks noChangeArrowheads="1"/>
          </p:cNvSpPr>
          <p:nvPr/>
        </p:nvSpPr>
        <p:spPr bwMode="auto">
          <a:xfrm>
            <a:off x="0" y="431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5">
            <a:extLst>
              <a:ext uri="{FF2B5EF4-FFF2-40B4-BE49-F238E27FC236}">
                <a16:creationId xmlns:a16="http://schemas.microsoft.com/office/drawing/2014/main" id="{A0E49913-2E5A-1379-6A86-F3312B549E3A}"/>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1" name="Rectangle 6">
            <a:extLst>
              <a:ext uri="{FF2B5EF4-FFF2-40B4-BE49-F238E27FC236}">
                <a16:creationId xmlns:a16="http://schemas.microsoft.com/office/drawing/2014/main" id="{BD7240C3-CAB2-78D8-03E6-0FC01F8FC19F}"/>
              </a:ext>
            </a:extLst>
          </p:cNvPr>
          <p:cNvSpPr>
            <a:spLocks noChangeArrowheads="1"/>
          </p:cNvSpPr>
          <p:nvPr/>
        </p:nvSpPr>
        <p:spPr bwMode="auto">
          <a:xfrm>
            <a:off x="152400" y="33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Rectangle 8">
            <a:extLst>
              <a:ext uri="{FF2B5EF4-FFF2-40B4-BE49-F238E27FC236}">
                <a16:creationId xmlns:a16="http://schemas.microsoft.com/office/drawing/2014/main" id="{13A57CA3-3576-2574-D26F-33A2193CBB60}"/>
              </a:ext>
            </a:extLst>
          </p:cNvPr>
          <p:cNvSpPr>
            <a:spLocks noChangeArrowheads="1"/>
          </p:cNvSpPr>
          <p:nvPr/>
        </p:nvSpPr>
        <p:spPr bwMode="auto">
          <a:xfrm>
            <a:off x="304800" y="3048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9">
            <a:extLst>
              <a:ext uri="{FF2B5EF4-FFF2-40B4-BE49-F238E27FC236}">
                <a16:creationId xmlns:a16="http://schemas.microsoft.com/office/drawing/2014/main" id="{14224EF8-98BB-D3E3-C73F-7729C73053A0}"/>
              </a:ext>
            </a:extLst>
          </p:cNvPr>
          <p:cNvSpPr>
            <a:spLocks noChangeArrowheads="1"/>
          </p:cNvSpPr>
          <p:nvPr/>
        </p:nvSpPr>
        <p:spPr bwMode="auto">
          <a:xfrm>
            <a:off x="304800" y="482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E2A1E55B-CB00-9CAF-9284-5C43A4631F3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a:extLst>
              <a:ext uri="{FF2B5EF4-FFF2-40B4-BE49-F238E27FC236}">
                <a16:creationId xmlns:a16="http://schemas.microsoft.com/office/drawing/2014/main" id="{0FD79400-C06D-536E-A9BB-713B15CBF706}"/>
              </a:ext>
            </a:extLst>
          </p:cNvPr>
          <p:cNvGraphicFramePr>
            <a:graphicFrameLocks noChangeAspect="1"/>
          </p:cNvGraphicFramePr>
          <p:nvPr>
            <p:extLst>
              <p:ext uri="{D42A27DB-BD31-4B8C-83A1-F6EECF244321}">
                <p14:modId xmlns:p14="http://schemas.microsoft.com/office/powerpoint/2010/main" val="3245626982"/>
              </p:ext>
            </p:extLst>
          </p:nvPr>
        </p:nvGraphicFramePr>
        <p:xfrm>
          <a:off x="6787576" y="1621918"/>
          <a:ext cx="1531277" cy="424046"/>
        </p:xfrm>
        <a:graphic>
          <a:graphicData uri="http://schemas.openxmlformats.org/presentationml/2006/ole">
            <mc:AlternateContent xmlns:mc="http://schemas.openxmlformats.org/markup-compatibility/2006">
              <mc:Choice xmlns:v="urn:schemas-microsoft-com:vml" Requires="v">
                <p:oleObj r:id="rId2" imgW="19011900" imgH="5270500" progId="Equation.DSMT4">
                  <p:embed/>
                </p:oleObj>
              </mc:Choice>
              <mc:Fallback>
                <p:oleObj r:id="rId2" imgW="19011900" imgH="52705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7576" y="1621918"/>
                        <a:ext cx="1531277" cy="424046"/>
                      </a:xfrm>
                      <a:prstGeom prst="rect">
                        <a:avLst/>
                      </a:prstGeom>
                      <a:noFill/>
                    </p:spPr>
                  </p:pic>
                </p:oleObj>
              </mc:Fallback>
            </mc:AlternateContent>
          </a:graphicData>
        </a:graphic>
      </p:graphicFrame>
      <p:sp>
        <p:nvSpPr>
          <p:cNvPr id="15" name="Rectangle 4">
            <a:extLst>
              <a:ext uri="{FF2B5EF4-FFF2-40B4-BE49-F238E27FC236}">
                <a16:creationId xmlns:a16="http://schemas.microsoft.com/office/drawing/2014/main" id="{915C1856-CFE7-2812-688B-7463F6FC546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 name="对象 21">
            <a:extLst>
              <a:ext uri="{FF2B5EF4-FFF2-40B4-BE49-F238E27FC236}">
                <a16:creationId xmlns:a16="http://schemas.microsoft.com/office/drawing/2014/main" id="{6EAAFFFE-4A71-9770-031D-12BD1CE5E34B}"/>
              </a:ext>
            </a:extLst>
          </p:cNvPr>
          <p:cNvGraphicFramePr>
            <a:graphicFrameLocks noChangeAspect="1"/>
          </p:cNvGraphicFramePr>
          <p:nvPr>
            <p:extLst>
              <p:ext uri="{D42A27DB-BD31-4B8C-83A1-F6EECF244321}">
                <p14:modId xmlns:p14="http://schemas.microsoft.com/office/powerpoint/2010/main" val="2566983154"/>
              </p:ext>
            </p:extLst>
          </p:nvPr>
        </p:nvGraphicFramePr>
        <p:xfrm>
          <a:off x="2741779" y="2146962"/>
          <a:ext cx="1615485" cy="434011"/>
        </p:xfrm>
        <a:graphic>
          <a:graphicData uri="http://schemas.openxmlformats.org/presentationml/2006/ole">
            <mc:AlternateContent xmlns:mc="http://schemas.openxmlformats.org/markup-compatibility/2006">
              <mc:Choice xmlns:v="urn:schemas-microsoft-com:vml" Requires="v">
                <p:oleObj r:id="rId4" imgW="19596100" imgH="5270500" progId="Equation.DSMT4">
                  <p:embed/>
                </p:oleObj>
              </mc:Choice>
              <mc:Fallback>
                <p:oleObj r:id="rId4" imgW="19596100" imgH="52705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1779" y="2146962"/>
                        <a:ext cx="1615485" cy="434011"/>
                      </a:xfrm>
                      <a:prstGeom prst="rect">
                        <a:avLst/>
                      </a:prstGeom>
                      <a:noFill/>
                    </p:spPr>
                  </p:pic>
                </p:oleObj>
              </mc:Fallback>
            </mc:AlternateContent>
          </a:graphicData>
        </a:graphic>
      </p:graphicFrame>
      <p:sp>
        <p:nvSpPr>
          <p:cNvPr id="27" name="Rectangle 5">
            <a:extLst>
              <a:ext uri="{FF2B5EF4-FFF2-40B4-BE49-F238E27FC236}">
                <a16:creationId xmlns:a16="http://schemas.microsoft.com/office/drawing/2014/main" id="{E66414E2-210F-7D0C-51C7-FD1E159B8948}"/>
              </a:ext>
            </a:extLst>
          </p:cNvPr>
          <p:cNvSpPr>
            <a:spLocks noChangeArrowheads="1"/>
          </p:cNvSpPr>
          <p:nvPr/>
        </p:nvSpPr>
        <p:spPr bwMode="auto">
          <a:xfrm>
            <a:off x="0" y="228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5" name="Rectangle 7">
            <a:extLst>
              <a:ext uri="{FF2B5EF4-FFF2-40B4-BE49-F238E27FC236}">
                <a16:creationId xmlns:a16="http://schemas.microsoft.com/office/drawing/2014/main" id="{86BD0494-C72B-A728-8D8F-27C10CF387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6" name="对象 35">
            <a:extLst>
              <a:ext uri="{FF2B5EF4-FFF2-40B4-BE49-F238E27FC236}">
                <a16:creationId xmlns:a16="http://schemas.microsoft.com/office/drawing/2014/main" id="{CCAFA3B3-98F6-3AF6-67C3-91F15698FE50}"/>
              </a:ext>
            </a:extLst>
          </p:cNvPr>
          <p:cNvGraphicFramePr>
            <a:graphicFrameLocks noChangeAspect="1"/>
          </p:cNvGraphicFramePr>
          <p:nvPr>
            <p:extLst>
              <p:ext uri="{D42A27DB-BD31-4B8C-83A1-F6EECF244321}">
                <p14:modId xmlns:p14="http://schemas.microsoft.com/office/powerpoint/2010/main" val="968562797"/>
              </p:ext>
            </p:extLst>
          </p:nvPr>
        </p:nvGraphicFramePr>
        <p:xfrm>
          <a:off x="7067774" y="2148726"/>
          <a:ext cx="1265367" cy="421789"/>
        </p:xfrm>
        <a:graphic>
          <a:graphicData uri="http://schemas.openxmlformats.org/presentationml/2006/ole">
            <mc:AlternateContent xmlns:mc="http://schemas.openxmlformats.org/markup-compatibility/2006">
              <mc:Choice xmlns:v="urn:schemas-microsoft-com:vml" Requires="v">
                <p:oleObj r:id="rId6" imgW="15798800" imgH="5270500" progId="Equation.DSMT4">
                  <p:embed/>
                </p:oleObj>
              </mc:Choice>
              <mc:Fallback>
                <p:oleObj r:id="rId6" imgW="15798800" imgH="52705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67774" y="2148726"/>
                        <a:ext cx="1265367" cy="421789"/>
                      </a:xfrm>
                      <a:prstGeom prst="rect">
                        <a:avLst/>
                      </a:prstGeom>
                      <a:noFill/>
                    </p:spPr>
                  </p:pic>
                </p:oleObj>
              </mc:Fallback>
            </mc:AlternateContent>
          </a:graphicData>
        </a:graphic>
      </p:graphicFrame>
    </p:spTree>
    <p:extLst>
      <p:ext uri="{BB962C8B-B14F-4D97-AF65-F5344CB8AC3E}">
        <p14:creationId xmlns:p14="http://schemas.microsoft.com/office/powerpoint/2010/main" val="3980928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B15E5E-D3F5-F78E-BBC3-5AB51E6CB617}"/>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970909DF-2A33-5E33-8E16-E9A701DCAE5B}"/>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（三）价值量测度</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自然资本价值量估算，最常用的方法为净现值法，其与人力资本收入法本质上相同。下面基于世界银行的方法，介绍其理论公式与估算公式。</a:t>
            </a:r>
            <a:endParaRPr lang="en-US" altLang="zh-CN" sz="2400" dirty="0">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zh-CN" altLang="en-US" sz="2400" dirty="0">
                <a:latin typeface="华文楷体" panose="02010600040101010101" charset="-122"/>
                <a:ea typeface="华文楷体" panose="02010600040101010101" charset="-122"/>
                <a:cs typeface="华文楷体" panose="02010600040101010101" charset="-122"/>
              </a:rPr>
              <a:t>          某一时刻自然资源存量的价值，等于从当前至该资源耗尽之日可获取的预期资源租金流的现值之和。对某类自然资源，其净现值</a:t>
            </a:r>
            <a:r>
              <a:rPr lang="en" altLang="zh-CN" sz="2400" i="1" dirty="0">
                <a:latin typeface="Times New Roman" panose="02020603050405020304" pitchFamily="18" charset="0"/>
                <a:ea typeface="华文楷体" panose="02010600040101010101" charset="-122"/>
                <a:cs typeface="Times New Roman" panose="02020603050405020304" pitchFamily="18" charset="0"/>
              </a:rPr>
              <a:t>V</a:t>
            </a:r>
            <a:r>
              <a:rPr lang="en"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华文楷体" panose="02010600040101010101" charset="-122"/>
                <a:ea typeface="华文楷体" panose="02010600040101010101" charset="-122"/>
                <a:cs typeface="华文楷体" panose="02010600040101010101" charset="-122"/>
              </a:rPr>
              <a:t>的理论公式为：</a:t>
            </a:r>
            <a:endParaRPr lang="en-US" altLang="zh-CN" sz="2400" dirty="0">
              <a:latin typeface="华文楷体" panose="02010600040101010101" charset="-122"/>
              <a:ea typeface="华文楷体" panose="02010600040101010101" charset="-122"/>
              <a:cs typeface="华文楷体" panose="02010600040101010101" charset="-122"/>
            </a:endParaRPr>
          </a:p>
          <a:p>
            <a:pPr algn="r" fontAlgn="auto">
              <a:lnSpc>
                <a:spcPts val="4200"/>
              </a:lnSpc>
              <a:spcBef>
                <a:spcPts val="120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(2.13)</a:t>
            </a:r>
          </a:p>
          <a:p>
            <a:pPr algn="just" fontAlgn="auto">
              <a:lnSpc>
                <a:spcPts val="4200"/>
              </a:lnSpc>
              <a:spcBef>
                <a:spcPts val="18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           表示在时间</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的经济利润或租金，其为单位租金    与开采量</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q</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i</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的乘积。</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r</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代表社会贴现率，</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表示资源寿命（一般取预计剩余可开采年限）。</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1200"/>
              </a:spcBef>
              <a:buFontTx/>
              <a:buNone/>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1200"/>
              </a:spcBef>
              <a:buFontTx/>
              <a:buNone/>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46CC6A29-A8ED-DF82-A71A-BE953E9EFA13}"/>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5F52B4F2-70FC-8AFD-9EB6-4D8ED7CC8FA9}"/>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3" name="Rectangle 2">
            <a:extLst>
              <a:ext uri="{FF2B5EF4-FFF2-40B4-BE49-F238E27FC236}">
                <a16:creationId xmlns:a16="http://schemas.microsoft.com/office/drawing/2014/main" id="{D5125E84-E876-F2A0-B0D9-74A5819832A9}"/>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a16="http://schemas.microsoft.com/office/drawing/2014/main" id="{548135EF-E7B3-1105-7EAA-9705FF003FCC}"/>
              </a:ext>
            </a:extLst>
          </p:cNvPr>
          <p:cNvGraphicFramePr>
            <a:graphicFrameLocks noChangeAspect="1"/>
          </p:cNvGraphicFramePr>
          <p:nvPr>
            <p:extLst>
              <p:ext uri="{D42A27DB-BD31-4B8C-83A1-F6EECF244321}">
                <p14:modId xmlns:p14="http://schemas.microsoft.com/office/powerpoint/2010/main" val="1935461074"/>
              </p:ext>
            </p:extLst>
          </p:nvPr>
        </p:nvGraphicFramePr>
        <p:xfrm>
          <a:off x="4988719" y="3843338"/>
          <a:ext cx="2214562" cy="827418"/>
        </p:xfrm>
        <a:graphic>
          <a:graphicData uri="http://schemas.openxmlformats.org/presentationml/2006/ole">
            <mc:AlternateContent xmlns:mc="http://schemas.openxmlformats.org/markup-compatibility/2006">
              <mc:Choice xmlns:v="urn:schemas-microsoft-com:vml" Requires="v">
                <p:oleObj r:id="rId2" imgW="26619200" imgH="9944100" progId="Equation.DSMT4">
                  <p:embed/>
                </p:oleObj>
              </mc:Choice>
              <mc:Fallback>
                <p:oleObj r:id="rId2" imgW="26619200" imgH="99441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8719" y="3843338"/>
                        <a:ext cx="2214562" cy="827418"/>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5350C74D-3D0D-29D0-7588-D0D191EC217B}"/>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A0A844C3-38C0-843A-5B1F-F8DCCFFFAA18}"/>
              </a:ext>
            </a:extLst>
          </p:cNvPr>
          <p:cNvGraphicFramePr>
            <a:graphicFrameLocks noChangeAspect="1"/>
          </p:cNvGraphicFramePr>
          <p:nvPr>
            <p:extLst>
              <p:ext uri="{D42A27DB-BD31-4B8C-83A1-F6EECF244321}">
                <p14:modId xmlns:p14="http://schemas.microsoft.com/office/powerpoint/2010/main" val="1760476212"/>
              </p:ext>
            </p:extLst>
          </p:nvPr>
        </p:nvGraphicFramePr>
        <p:xfrm>
          <a:off x="2271716" y="4784039"/>
          <a:ext cx="1128710" cy="461745"/>
        </p:xfrm>
        <a:graphic>
          <a:graphicData uri="http://schemas.openxmlformats.org/presentationml/2006/ole">
            <mc:AlternateContent xmlns:mc="http://schemas.openxmlformats.org/markup-compatibility/2006">
              <mc:Choice xmlns:v="urn:schemas-microsoft-com:vml" Requires="v">
                <p:oleObj r:id="rId4" imgW="12877800" imgH="5270500" progId="Equation.DSMT4">
                  <p:embed/>
                </p:oleObj>
              </mc:Choice>
              <mc:Fallback>
                <p:oleObj r:id="rId4" imgW="12877800" imgH="52705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1716" y="4784039"/>
                        <a:ext cx="1128710" cy="461745"/>
                      </a:xfrm>
                      <a:prstGeom prst="rect">
                        <a:avLst/>
                      </a:prstGeom>
                      <a:noFill/>
                    </p:spPr>
                  </p:pic>
                </p:oleObj>
              </mc:Fallback>
            </mc:AlternateContent>
          </a:graphicData>
        </a:graphic>
      </p:graphicFrame>
      <p:sp>
        <p:nvSpPr>
          <p:cNvPr id="9" name="Rectangle 6">
            <a:extLst>
              <a:ext uri="{FF2B5EF4-FFF2-40B4-BE49-F238E27FC236}">
                <a16:creationId xmlns:a16="http://schemas.microsoft.com/office/drawing/2014/main" id="{4B44FBA2-91DF-C5D9-F4F6-C0162B5E4B1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a:extLst>
              <a:ext uri="{FF2B5EF4-FFF2-40B4-BE49-F238E27FC236}">
                <a16:creationId xmlns:a16="http://schemas.microsoft.com/office/drawing/2014/main" id="{7A93E072-3531-55AC-CB39-2684553E8520}"/>
              </a:ext>
            </a:extLst>
          </p:cNvPr>
          <p:cNvGraphicFramePr>
            <a:graphicFrameLocks noChangeAspect="1"/>
          </p:cNvGraphicFramePr>
          <p:nvPr>
            <p:extLst>
              <p:ext uri="{D42A27DB-BD31-4B8C-83A1-F6EECF244321}">
                <p14:modId xmlns:p14="http://schemas.microsoft.com/office/powerpoint/2010/main" val="3863814573"/>
              </p:ext>
            </p:extLst>
          </p:nvPr>
        </p:nvGraphicFramePr>
        <p:xfrm>
          <a:off x="9584529" y="4801182"/>
          <a:ext cx="307179" cy="425325"/>
        </p:xfrm>
        <a:graphic>
          <a:graphicData uri="http://schemas.openxmlformats.org/presentationml/2006/ole">
            <mc:AlternateContent xmlns:mc="http://schemas.openxmlformats.org/markup-compatibility/2006">
              <mc:Choice xmlns:v="urn:schemas-microsoft-com:vml" Requires="v">
                <p:oleObj r:id="rId6" imgW="3797300" imgH="5270500" progId="Equation.DSMT4">
                  <p:embed/>
                </p:oleObj>
              </mc:Choice>
              <mc:Fallback>
                <p:oleObj r:id="rId6" imgW="3797300" imgH="52705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84529" y="4801182"/>
                        <a:ext cx="307179" cy="425325"/>
                      </a:xfrm>
                      <a:prstGeom prst="rect">
                        <a:avLst/>
                      </a:prstGeom>
                      <a:noFill/>
                    </p:spPr>
                  </p:pic>
                </p:oleObj>
              </mc:Fallback>
            </mc:AlternateContent>
          </a:graphicData>
        </a:graphic>
      </p:graphicFrame>
    </p:spTree>
    <p:extLst>
      <p:ext uri="{BB962C8B-B14F-4D97-AF65-F5344CB8AC3E}">
        <p14:creationId xmlns:p14="http://schemas.microsoft.com/office/powerpoint/2010/main" val="3823195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8D1F7-8F44-FE72-E2BC-46D3D925E080}"/>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9BBA7FB8-671E-7C17-51BE-9E405910BD2D}"/>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（三）价值量测度</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鉴于未来资源租金序列难以获取，式（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2.13</a:t>
            </a:r>
            <a:r>
              <a:rPr lang="zh-CN" altLang="en-US" sz="2400" dirty="0">
                <a:latin typeface="Times New Roman" panose="02020603050405020304" pitchFamily="18" charset="0"/>
                <a:ea typeface="华文楷体" panose="02010600040101010101" charset="-122"/>
                <a:cs typeface="Times New Roman" panose="02020603050405020304" pitchFamily="18" charset="0"/>
              </a:rPr>
              <a:t>）虽易于理解但难以操作。为此，必须在特定假设之下（例如，可假定资源开采在可持续路径上，故各年租金保持不变），改写出可实际应用的简化估算公式。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6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参照世界银行做法，假定自然资源租金以固定速度</a:t>
            </a:r>
            <a:r>
              <a:rPr lang="en" altLang="zh-CN" sz="2400" dirty="0">
                <a:latin typeface="Times New Roman" panose="02020603050405020304" pitchFamily="18" charset="0"/>
                <a:ea typeface="华文楷体" panose="02010600040101010101" charset="-122"/>
                <a:cs typeface="Times New Roman" panose="02020603050405020304" pitchFamily="18" charset="0"/>
              </a:rPr>
              <a:t>g</a:t>
            </a:r>
            <a:r>
              <a:rPr lang="zh-CN" altLang="en-US" sz="2400" dirty="0">
                <a:latin typeface="Times New Roman" panose="02020603050405020304" pitchFamily="18" charset="0"/>
                <a:ea typeface="华文楷体" panose="02010600040101010101" charset="-122"/>
                <a:cs typeface="Times New Roman" panose="02020603050405020304" pitchFamily="18" charset="0"/>
              </a:rPr>
              <a:t>增长：</a:t>
            </a:r>
          </a:p>
          <a:p>
            <a:pPr algn="r" fontAlgn="auto">
              <a:lnSpc>
                <a:spcPts val="4200"/>
              </a:lnSpc>
              <a:spcBef>
                <a:spcPts val="120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el-GR" altLang="zh-CN" sz="2400" dirty="0">
                <a:latin typeface="Times New Roman" panose="02020603050405020304" pitchFamily="18" charset="0"/>
                <a:ea typeface="华文楷体" panose="02010600040101010101" charset="-122"/>
                <a:cs typeface="Times New Roman" panose="02020603050405020304" pitchFamily="18" charset="0"/>
              </a:rPr>
              <a:t>4</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p>
          <a:p>
            <a:pPr algn="just" fontAlgn="auto">
              <a:lnSpc>
                <a:spcPts val="4200"/>
              </a:lnSpc>
              <a:spcBef>
                <a:spcPts val="6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ε</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为成本曲线的曲率，在等弹性假定下，有效贴现率为                          。自然资源的净现值</a:t>
            </a:r>
            <a:r>
              <a:rPr lang="en" altLang="zh-CN" sz="2400" i="1" dirty="0">
                <a:latin typeface="Times New Roman" panose="02020603050405020304" pitchFamily="18" charset="0"/>
                <a:ea typeface="华文楷体" panose="02010600040101010101" charset="-122"/>
                <a:cs typeface="Times New Roman" panose="02020603050405020304" pitchFamily="18" charset="0"/>
              </a:rPr>
              <a:t>V</a:t>
            </a:r>
            <a:r>
              <a:rPr lang="en"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可重写为：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1200"/>
              </a:spcBef>
              <a:buFontTx/>
              <a:buNone/>
            </a:pPr>
            <a:r>
              <a:rPr lang="el-GR" altLang="zh-CN" sz="2400" dirty="0">
                <a:latin typeface="Times New Roman" panose="02020603050405020304" pitchFamily="18" charset="0"/>
                <a:ea typeface="华文楷体" panose="02010600040101010101" charset="-122"/>
                <a:cs typeface="Times New Roman" panose="02020603050405020304" pitchFamily="18" charset="0"/>
              </a:rPr>
              <a:t>(2.15)</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1200"/>
              </a:spcBef>
              <a:buFontTx/>
              <a:buNone/>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E6506205-385D-33B7-122A-78F362DE7B32}"/>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BF827990-B9FF-A5B4-81DE-E68EDBF76653}"/>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3" name="Rectangle 2">
            <a:extLst>
              <a:ext uri="{FF2B5EF4-FFF2-40B4-BE49-F238E27FC236}">
                <a16:creationId xmlns:a16="http://schemas.microsoft.com/office/drawing/2014/main" id="{46168291-64F1-B60B-59EA-94E8B27C0EBF}"/>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802D7416-76AE-7019-F66F-AA9597FE4DEE}"/>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9" name="Rectangle 6">
            <a:extLst>
              <a:ext uri="{FF2B5EF4-FFF2-40B4-BE49-F238E27FC236}">
                <a16:creationId xmlns:a16="http://schemas.microsoft.com/office/drawing/2014/main" id="{DF649457-7177-3454-40F5-8122C76C3F0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2">
            <a:extLst>
              <a:ext uri="{FF2B5EF4-FFF2-40B4-BE49-F238E27FC236}">
                <a16:creationId xmlns:a16="http://schemas.microsoft.com/office/drawing/2014/main" id="{5055F7E7-8A4D-DA7F-86AD-F1AF79B20D4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a:extLst>
              <a:ext uri="{FF2B5EF4-FFF2-40B4-BE49-F238E27FC236}">
                <a16:creationId xmlns:a16="http://schemas.microsoft.com/office/drawing/2014/main" id="{B4A77598-2D14-6EA0-0F28-CBFA433B590E}"/>
              </a:ext>
            </a:extLst>
          </p:cNvPr>
          <p:cNvGraphicFramePr>
            <a:graphicFrameLocks noChangeAspect="1"/>
          </p:cNvGraphicFramePr>
          <p:nvPr>
            <p:extLst>
              <p:ext uri="{D42A27DB-BD31-4B8C-83A1-F6EECF244321}">
                <p14:modId xmlns:p14="http://schemas.microsoft.com/office/powerpoint/2010/main" val="2836090326"/>
              </p:ext>
            </p:extLst>
          </p:nvPr>
        </p:nvGraphicFramePr>
        <p:xfrm>
          <a:off x="4576512" y="3785852"/>
          <a:ext cx="3038974" cy="808759"/>
        </p:xfrm>
        <a:graphic>
          <a:graphicData uri="http://schemas.openxmlformats.org/presentationml/2006/ole">
            <mc:AlternateContent xmlns:mc="http://schemas.openxmlformats.org/markup-compatibility/2006">
              <mc:Choice xmlns:v="urn:schemas-microsoft-com:vml" Requires="v">
                <p:oleObj r:id="rId2" imgW="36283900" imgH="9652000" progId="Equation.DSMT4">
                  <p:embed/>
                </p:oleObj>
              </mc:Choice>
              <mc:Fallback>
                <p:oleObj r:id="rId2" imgW="36283900" imgH="96520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6512" y="3785852"/>
                        <a:ext cx="3038974" cy="808759"/>
                      </a:xfrm>
                      <a:prstGeom prst="rect">
                        <a:avLst/>
                      </a:prstGeom>
                      <a:noFill/>
                    </p:spPr>
                  </p:pic>
                </p:oleObj>
              </mc:Fallback>
            </mc:AlternateContent>
          </a:graphicData>
        </a:graphic>
      </p:graphicFrame>
      <p:sp>
        <p:nvSpPr>
          <p:cNvPr id="13" name="Rectangle 3">
            <a:extLst>
              <a:ext uri="{FF2B5EF4-FFF2-40B4-BE49-F238E27FC236}">
                <a16:creationId xmlns:a16="http://schemas.microsoft.com/office/drawing/2014/main" id="{014C9991-DA6F-07B8-27DA-87224D002825}"/>
              </a:ext>
            </a:extLst>
          </p:cNvPr>
          <p:cNvSpPr>
            <a:spLocks noChangeArrowheads="1"/>
          </p:cNvSpPr>
          <p:nvPr/>
        </p:nvSpPr>
        <p:spPr bwMode="auto">
          <a:xfrm>
            <a:off x="0" y="4191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5">
            <a:extLst>
              <a:ext uri="{FF2B5EF4-FFF2-40B4-BE49-F238E27FC236}">
                <a16:creationId xmlns:a16="http://schemas.microsoft.com/office/drawing/2014/main" id="{86CE193A-7E7D-80D6-B70B-03E4C2C5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7">
            <a:extLst>
              <a:ext uri="{FF2B5EF4-FFF2-40B4-BE49-F238E27FC236}">
                <a16:creationId xmlns:a16="http://schemas.microsoft.com/office/drawing/2014/main" id="{1977FDEB-C947-A16C-438D-E6F010120E1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a:extLst>
              <a:ext uri="{FF2B5EF4-FFF2-40B4-BE49-F238E27FC236}">
                <a16:creationId xmlns:a16="http://schemas.microsoft.com/office/drawing/2014/main" id="{12ADD69B-075B-5E55-3F62-02DCB2142381}"/>
              </a:ext>
            </a:extLst>
          </p:cNvPr>
          <p:cNvGraphicFramePr>
            <a:graphicFrameLocks noChangeAspect="1"/>
          </p:cNvGraphicFramePr>
          <p:nvPr>
            <p:extLst>
              <p:ext uri="{D42A27DB-BD31-4B8C-83A1-F6EECF244321}">
                <p14:modId xmlns:p14="http://schemas.microsoft.com/office/powerpoint/2010/main" val="3193470266"/>
              </p:ext>
            </p:extLst>
          </p:nvPr>
        </p:nvGraphicFramePr>
        <p:xfrm>
          <a:off x="9475936" y="4684795"/>
          <a:ext cx="2127208" cy="403050"/>
        </p:xfrm>
        <a:graphic>
          <a:graphicData uri="http://schemas.openxmlformats.org/presentationml/2006/ole">
            <mc:AlternateContent xmlns:mc="http://schemas.openxmlformats.org/markup-compatibility/2006">
              <mc:Choice xmlns:v="urn:schemas-microsoft-com:vml" Requires="v">
                <p:oleObj r:id="rId4" imgW="27800300" imgH="5270500" progId="Equation.DSMT4">
                  <p:embed/>
                </p:oleObj>
              </mc:Choice>
              <mc:Fallback>
                <p:oleObj r:id="rId4" imgW="27800300" imgH="52705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75936" y="4684795"/>
                        <a:ext cx="2127208" cy="403050"/>
                      </a:xfrm>
                      <a:prstGeom prst="rect">
                        <a:avLst/>
                      </a:prstGeom>
                      <a:noFill/>
                    </p:spPr>
                  </p:pic>
                </p:oleObj>
              </mc:Fallback>
            </mc:AlternateContent>
          </a:graphicData>
        </a:graphic>
      </p:graphicFrame>
      <p:sp>
        <p:nvSpPr>
          <p:cNvPr id="19" name="Rectangle 9">
            <a:extLst>
              <a:ext uri="{FF2B5EF4-FFF2-40B4-BE49-F238E27FC236}">
                <a16:creationId xmlns:a16="http://schemas.microsoft.com/office/drawing/2014/main" id="{E34FEB22-D4EB-A070-AC3E-6806F059138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a:extLst>
              <a:ext uri="{FF2B5EF4-FFF2-40B4-BE49-F238E27FC236}">
                <a16:creationId xmlns:a16="http://schemas.microsoft.com/office/drawing/2014/main" id="{37F799B5-BEF3-B392-C79E-1FB026F5C21D}"/>
              </a:ext>
            </a:extLst>
          </p:cNvPr>
          <p:cNvGraphicFramePr>
            <a:graphicFrameLocks noChangeAspect="1"/>
          </p:cNvGraphicFramePr>
          <p:nvPr>
            <p:extLst>
              <p:ext uri="{D42A27DB-BD31-4B8C-83A1-F6EECF244321}">
                <p14:modId xmlns:p14="http://schemas.microsoft.com/office/powerpoint/2010/main" val="1886229711"/>
              </p:ext>
            </p:extLst>
          </p:nvPr>
        </p:nvGraphicFramePr>
        <p:xfrm>
          <a:off x="4506335" y="5580695"/>
          <a:ext cx="3179329" cy="763039"/>
        </p:xfrm>
        <a:graphic>
          <a:graphicData uri="http://schemas.openxmlformats.org/presentationml/2006/ole">
            <mc:AlternateContent xmlns:mc="http://schemas.openxmlformats.org/markup-compatibility/2006">
              <mc:Choice xmlns:v="urn:schemas-microsoft-com:vml" Requires="v">
                <p:oleObj r:id="rId6" imgW="43891200" imgH="10528300" progId="Equation.DSMT4">
                  <p:embed/>
                </p:oleObj>
              </mc:Choice>
              <mc:Fallback>
                <p:oleObj r:id="rId6" imgW="43891200" imgH="105283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6335" y="5580695"/>
                        <a:ext cx="3179329" cy="763039"/>
                      </a:xfrm>
                      <a:prstGeom prst="rect">
                        <a:avLst/>
                      </a:prstGeom>
                      <a:noFill/>
                    </p:spPr>
                  </p:pic>
                </p:oleObj>
              </mc:Fallback>
            </mc:AlternateContent>
          </a:graphicData>
        </a:graphic>
      </p:graphicFrame>
    </p:spTree>
    <p:extLst>
      <p:ext uri="{BB962C8B-B14F-4D97-AF65-F5344CB8AC3E}">
        <p14:creationId xmlns:p14="http://schemas.microsoft.com/office/powerpoint/2010/main" val="396319656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DD51F-3693-8F52-4D14-E8ABC42BB656}"/>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02CE2F7D-CC24-17FD-D6D5-D259E5603248}"/>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（三）价值量测度</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）表明，</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年自然资源的价值量取决于三大因素：一是自然资源寿命</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可由当前资源剩余可采储量除以当年产量确定；二是当年资源租金 </a:t>
            </a:r>
            <a:r>
              <a:rPr lang="el-GR"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，无需使用未来租金序列数据；三是有效贴现率，其取决于社会贴现率</a:t>
            </a:r>
            <a:r>
              <a:rPr lang="en" altLang="zh-CN" sz="2400" i="1" dirty="0">
                <a:latin typeface="Times New Roman" panose="02020603050405020304" pitchFamily="18" charset="0"/>
                <a:ea typeface="华文楷体" panose="02010600040101010101" charset="-122"/>
                <a:cs typeface="Times New Roman" panose="02020603050405020304" pitchFamily="18" charset="0"/>
              </a:rPr>
              <a:t>r</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和租金增长率</a:t>
            </a:r>
            <a:r>
              <a:rPr lang="en" altLang="zh-CN" sz="2400" i="1" dirty="0">
                <a:latin typeface="Times New Roman" panose="02020603050405020304" pitchFamily="18" charset="0"/>
                <a:ea typeface="华文楷体" panose="02010600040101010101" charset="-122"/>
                <a:cs typeface="Times New Roman" panose="02020603050405020304" pitchFamily="18" charset="0"/>
              </a:rPr>
              <a:t>g</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用以刻画资源未来租金的折现强度。对不同类型的自然资源，以上三方面信息应分别设定。</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1200"/>
              </a:spcBef>
              <a:buFontTx/>
              <a:buNone/>
            </a:pPr>
            <a:r>
              <a:rPr lang="el-GR"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对能源、矿产等不可再生资源以及森林资源的价值估算，式（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）具有良好的适用性。但对可再生资源中的农地，由于其寿命趋于无穷，上式有欠妥当。为此，世界银行（</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2018</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）改用如下公式：</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1200"/>
              </a:spcBef>
              <a:buFontTx/>
              <a:buNone/>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5809476D-084E-A561-71B7-47A59BD86C8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6E759074-B9E0-353E-A69F-82AAA80500BE}"/>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3" name="Rectangle 2">
            <a:extLst>
              <a:ext uri="{FF2B5EF4-FFF2-40B4-BE49-F238E27FC236}">
                <a16:creationId xmlns:a16="http://schemas.microsoft.com/office/drawing/2014/main" id="{3751CD91-72FD-0236-E6D4-F56B49CC01AF}"/>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99BFAC15-0BCC-D155-46E8-73C618A6BE84}"/>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9" name="Rectangle 6">
            <a:extLst>
              <a:ext uri="{FF2B5EF4-FFF2-40B4-BE49-F238E27FC236}">
                <a16:creationId xmlns:a16="http://schemas.microsoft.com/office/drawing/2014/main" id="{54D174ED-9CCD-AE4B-E138-C242431FAC4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2">
            <a:extLst>
              <a:ext uri="{FF2B5EF4-FFF2-40B4-BE49-F238E27FC236}">
                <a16:creationId xmlns:a16="http://schemas.microsoft.com/office/drawing/2014/main" id="{48D17CB3-6A2F-BB1F-DA32-45950D0DC49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a:extLst>
              <a:ext uri="{FF2B5EF4-FFF2-40B4-BE49-F238E27FC236}">
                <a16:creationId xmlns:a16="http://schemas.microsoft.com/office/drawing/2014/main" id="{799ED07D-A246-AFE3-562E-E981C3726CD0}"/>
              </a:ext>
            </a:extLst>
          </p:cNvPr>
          <p:cNvGraphicFramePr>
            <a:graphicFrameLocks noChangeAspect="1"/>
          </p:cNvGraphicFramePr>
          <p:nvPr>
            <p:extLst>
              <p:ext uri="{D42A27DB-BD31-4B8C-83A1-F6EECF244321}">
                <p14:modId xmlns:p14="http://schemas.microsoft.com/office/powerpoint/2010/main" val="556943018"/>
              </p:ext>
            </p:extLst>
          </p:nvPr>
        </p:nvGraphicFramePr>
        <p:xfrm>
          <a:off x="9852422" y="2228877"/>
          <a:ext cx="505316" cy="413440"/>
        </p:xfrm>
        <a:graphic>
          <a:graphicData uri="http://schemas.openxmlformats.org/presentationml/2006/ole">
            <mc:AlternateContent xmlns:mc="http://schemas.openxmlformats.org/markup-compatibility/2006">
              <mc:Choice xmlns:v="urn:schemas-microsoft-com:vml" Requires="v">
                <p:oleObj r:id="rId2" imgW="6438900" imgH="5270500" progId="Equation.DSMT4">
                  <p:embed/>
                </p:oleObj>
              </mc:Choice>
              <mc:Fallback>
                <p:oleObj r:id="rId2" imgW="6438900" imgH="52705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2422" y="2228877"/>
                        <a:ext cx="505316" cy="413440"/>
                      </a:xfrm>
                      <a:prstGeom prst="rect">
                        <a:avLst/>
                      </a:prstGeom>
                      <a:noFill/>
                    </p:spPr>
                  </p:pic>
                </p:oleObj>
              </mc:Fallback>
            </mc:AlternateContent>
          </a:graphicData>
        </a:graphic>
      </p:graphicFrame>
      <p:sp>
        <p:nvSpPr>
          <p:cNvPr id="13" name="Rectangle 4">
            <a:extLst>
              <a:ext uri="{FF2B5EF4-FFF2-40B4-BE49-F238E27FC236}">
                <a16:creationId xmlns:a16="http://schemas.microsoft.com/office/drawing/2014/main" id="{3F8441E0-98EA-83D0-80F4-1BF7459E522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1991877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B272A-5702-DFCB-CC9A-5B3E630C0A1A}"/>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6A59967A-B0F4-A17F-2C84-9229142D0E74}"/>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（三）价值量测度</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algn="r" fontAlgn="auto">
              <a:lnSpc>
                <a:spcPts val="4200"/>
              </a:lnSpc>
              <a:spcBef>
                <a:spcPts val="600"/>
              </a:spcBef>
              <a:buFontTx/>
              <a:buNone/>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l-GR" altLang="zh-CN" sz="2400" dirty="0">
                <a:latin typeface="Times New Roman" panose="02020603050405020304" pitchFamily="18" charset="0"/>
                <a:ea typeface="华文楷体" panose="02010600040101010101" charset="-122"/>
                <a:cs typeface="Times New Roman" panose="02020603050405020304" pitchFamily="18" charset="0"/>
              </a:rPr>
              <a:t>(2.16)</a:t>
            </a:r>
          </a:p>
          <a:p>
            <a:pPr algn="just" fontAlgn="auto">
              <a:lnSpc>
                <a:spcPts val="4200"/>
              </a:lnSpc>
              <a:spcBef>
                <a:spcPts val="1200"/>
              </a:spcBef>
              <a:buFontTx/>
              <a:buNone/>
            </a:pPr>
            <a:r>
              <a:rPr lang="el-GR"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其中， 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年土地租金，为减弱结果波动性，计算时可以采用此前几年租金的平均值代替；</a:t>
            </a:r>
            <a:r>
              <a:rPr lang="en" altLang="zh-CN" sz="2400" i="1" dirty="0">
                <a:latin typeface="Times New Roman" panose="02020603050405020304" pitchFamily="18" charset="0"/>
                <a:ea typeface="华文楷体" panose="02010600040101010101" charset="-122"/>
                <a:cs typeface="Times New Roman" panose="02020603050405020304" pitchFamily="18" charset="0"/>
              </a:rPr>
              <a:t>r</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a:t>
            </a:r>
            <a:r>
              <a:rPr lang="en" altLang="zh-CN" sz="2400" i="1" dirty="0">
                <a:latin typeface="Times New Roman" panose="02020603050405020304" pitchFamily="18" charset="0"/>
                <a:ea typeface="华文楷体" panose="02010600040101010101" charset="-122"/>
                <a:cs typeface="Times New Roman" panose="02020603050405020304" pitchFamily="18" charset="0"/>
              </a:rPr>
              <a:t>g</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含义同前。可以证明，式（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2.16</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）是式（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趋于无穷大时的近似。</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1200"/>
              </a:spcBef>
              <a:buFontTx/>
              <a:buNone/>
            </a:pPr>
            <a:r>
              <a:rPr lang="el-GR"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为估算各类自然资源价值量，关键是设法获得其租金数据。在给定租金增长模式的情况下，利用式（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2.9</a:t>
            </a:r>
            <a:r>
              <a:rPr lang="zh-CN" altLang="en-US" sz="2400" dirty="0">
                <a:latin typeface="Times New Roman" panose="02020603050405020304" pitchFamily="18" charset="0"/>
                <a:ea typeface="华文楷体" panose="02010600040101010101" charset="-122"/>
                <a:cs typeface="Times New Roman" panose="02020603050405020304" pitchFamily="18" charset="0"/>
              </a:rPr>
              <a:t>）或式（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），只要掌握</a:t>
            </a:r>
            <a:r>
              <a:rPr lang="en"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期租金数据 </a:t>
            </a:r>
            <a:r>
              <a:rPr lang="el-GR" altLang="zh-CN" sz="24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，就可在给定参数设定值之下估算该年的自然资源价值量</a:t>
            </a:r>
            <a:r>
              <a:rPr lang="en" altLang="zh-CN" sz="2400" i="1" dirty="0">
                <a:latin typeface="Times New Roman" panose="02020603050405020304" pitchFamily="18" charset="0"/>
                <a:ea typeface="华文楷体" panose="02010600040101010101" charset="-122"/>
                <a:cs typeface="Times New Roman" panose="02020603050405020304" pitchFamily="18" charset="0"/>
              </a:rPr>
              <a:t>V</a:t>
            </a:r>
            <a:r>
              <a:rPr lang="en"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endParaRPr lang="el-GR"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1200"/>
              </a:spcBef>
              <a:buFontTx/>
              <a:buNone/>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1200"/>
              </a:spcBef>
              <a:buFontTx/>
              <a:buNone/>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8A08E3A9-9F2D-2836-6D22-03C809069253}"/>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A3D9B89-8D02-DBB7-EB85-22DD5EC14CC7}"/>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3" name="Rectangle 2">
            <a:extLst>
              <a:ext uri="{FF2B5EF4-FFF2-40B4-BE49-F238E27FC236}">
                <a16:creationId xmlns:a16="http://schemas.microsoft.com/office/drawing/2014/main" id="{8EF4FAE8-B9ED-9FC9-366F-47FCB3B103A0}"/>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82D05D3C-BB5A-3B05-C4E6-43B24179FD53}"/>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9" name="Rectangle 6">
            <a:extLst>
              <a:ext uri="{FF2B5EF4-FFF2-40B4-BE49-F238E27FC236}">
                <a16:creationId xmlns:a16="http://schemas.microsoft.com/office/drawing/2014/main" id="{012EC770-9122-CA39-4F0C-12935B9484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2">
            <a:extLst>
              <a:ext uri="{FF2B5EF4-FFF2-40B4-BE49-F238E27FC236}">
                <a16:creationId xmlns:a16="http://schemas.microsoft.com/office/drawing/2014/main" id="{0965469F-0289-6E27-106C-7BC8D29AF3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4">
            <a:extLst>
              <a:ext uri="{FF2B5EF4-FFF2-40B4-BE49-F238E27FC236}">
                <a16:creationId xmlns:a16="http://schemas.microsoft.com/office/drawing/2014/main" id="{33477591-FC1E-249C-47C7-8EDD1746AD4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a:extLst>
              <a:ext uri="{FF2B5EF4-FFF2-40B4-BE49-F238E27FC236}">
                <a16:creationId xmlns:a16="http://schemas.microsoft.com/office/drawing/2014/main" id="{B65256CC-D95B-9C4F-9F25-E875550652E5}"/>
              </a:ext>
            </a:extLst>
          </p:cNvPr>
          <p:cNvGraphicFramePr>
            <a:graphicFrameLocks noChangeAspect="1"/>
          </p:cNvGraphicFramePr>
          <p:nvPr>
            <p:extLst>
              <p:ext uri="{D42A27DB-BD31-4B8C-83A1-F6EECF244321}">
                <p14:modId xmlns:p14="http://schemas.microsoft.com/office/powerpoint/2010/main" val="709455970"/>
              </p:ext>
            </p:extLst>
          </p:nvPr>
        </p:nvGraphicFramePr>
        <p:xfrm>
          <a:off x="5181095" y="1489566"/>
          <a:ext cx="1829809" cy="754796"/>
        </p:xfrm>
        <a:graphic>
          <a:graphicData uri="http://schemas.openxmlformats.org/presentationml/2006/ole">
            <mc:AlternateContent xmlns:mc="http://schemas.openxmlformats.org/markup-compatibility/2006">
              <mc:Choice xmlns:v="urn:schemas-microsoft-com:vml" Requires="v">
                <p:oleObj r:id="rId2" imgW="23406100" imgH="9652000" progId="Equation.DSMT4">
                  <p:embed/>
                </p:oleObj>
              </mc:Choice>
              <mc:Fallback>
                <p:oleObj r:id="rId2" imgW="23406100" imgH="9652000" progId="Equation.DSMT4">
                  <p:embed/>
                  <p:pic>
                    <p:nvPicPr>
                      <p:cNvPr id="14" name="对象 13">
                        <a:extLst>
                          <a:ext uri="{FF2B5EF4-FFF2-40B4-BE49-F238E27FC236}">
                            <a16:creationId xmlns:a16="http://schemas.microsoft.com/office/drawing/2014/main" id="{BA9E9DBD-C34C-F39E-C262-9EC164C863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095" y="1489566"/>
                        <a:ext cx="1829809" cy="754796"/>
                      </a:xfrm>
                      <a:prstGeom prst="rect">
                        <a:avLst/>
                      </a:prstGeom>
                      <a:noFill/>
                    </p:spPr>
                  </p:pic>
                </p:oleObj>
              </mc:Fallback>
            </mc:AlternateContent>
          </a:graphicData>
        </a:graphic>
      </p:graphicFrame>
      <p:sp>
        <p:nvSpPr>
          <p:cNvPr id="4" name="Rectangle 2">
            <a:extLst>
              <a:ext uri="{FF2B5EF4-FFF2-40B4-BE49-F238E27FC236}">
                <a16:creationId xmlns:a16="http://schemas.microsoft.com/office/drawing/2014/main" id="{79CDCE98-DB8A-BE53-0FD0-FD5878EA759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803E6000-AA48-11FF-9500-458D1790DA20}"/>
              </a:ext>
            </a:extLst>
          </p:cNvPr>
          <p:cNvGraphicFramePr>
            <a:graphicFrameLocks noChangeAspect="1"/>
          </p:cNvGraphicFramePr>
          <p:nvPr>
            <p:extLst>
              <p:ext uri="{D42A27DB-BD31-4B8C-83A1-F6EECF244321}">
                <p14:modId xmlns:p14="http://schemas.microsoft.com/office/powerpoint/2010/main" val="223382670"/>
              </p:ext>
            </p:extLst>
          </p:nvPr>
        </p:nvGraphicFramePr>
        <p:xfrm>
          <a:off x="9296400" y="4651582"/>
          <a:ext cx="1176339" cy="470536"/>
        </p:xfrm>
        <a:graphic>
          <a:graphicData uri="http://schemas.openxmlformats.org/presentationml/2006/ole">
            <mc:AlternateContent xmlns:mc="http://schemas.openxmlformats.org/markup-compatibility/2006">
              <mc:Choice xmlns:v="urn:schemas-microsoft-com:vml" Requires="v">
                <p:oleObj r:id="rId4" imgW="13169900" imgH="5270500" progId="Equation.DSMT4">
                  <p:embed/>
                </p:oleObj>
              </mc:Choice>
              <mc:Fallback>
                <p:oleObj r:id="rId4" imgW="13169900" imgH="52705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96400" y="4651582"/>
                        <a:ext cx="1176339" cy="470536"/>
                      </a:xfrm>
                      <a:prstGeom prst="rect">
                        <a:avLst/>
                      </a:prstGeom>
                      <a:noFill/>
                    </p:spPr>
                  </p:pic>
                </p:oleObj>
              </mc:Fallback>
            </mc:AlternateContent>
          </a:graphicData>
        </a:graphic>
      </p:graphicFrame>
    </p:spTree>
    <p:extLst>
      <p:ext uri="{BB962C8B-B14F-4D97-AF65-F5344CB8AC3E}">
        <p14:creationId xmlns:p14="http://schemas.microsoft.com/office/powerpoint/2010/main" val="243089475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D81EF-6EC8-5121-BC82-B13A8A128ECA}"/>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46FA896A-FF79-F294-0029-0C7F56A638FE}"/>
              </a:ext>
            </a:extLst>
          </p:cNvPr>
          <p:cNvSpPr txBox="1">
            <a:spLocks noChangeArrowheads="1"/>
          </p:cNvSpPr>
          <p:nvPr/>
        </p:nvSpPr>
        <p:spPr bwMode="auto">
          <a:xfrm>
            <a:off x="641131" y="861948"/>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（三）价值量测度</a:t>
            </a:r>
            <a:endParaRPr lang="en-US" altLang="zh-CN" sz="28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自然资源价值量估算仍有诸多困难：一则，直至近期自然资源价值才渐受重视，绝大多数国家尚未将其纳入国民核算；二则，地下资源的市场交易信息较为欠缺，有关参数也不易确定，制约了自然资源价值量估算；三则，自然资源存量价值基于经济储量而非物理储量，价值量大小取决于特定的技术条件与经济条件。</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11" name="Rectangle 4" descr="浅色上对角线">
            <a:extLst>
              <a:ext uri="{FF2B5EF4-FFF2-40B4-BE49-F238E27FC236}">
                <a16:creationId xmlns:a16="http://schemas.microsoft.com/office/drawing/2014/main" id="{87DE47B7-E5FB-6EEC-042A-41FD2C2172A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
        <p:nvSpPr>
          <p:cNvPr id="5" name="灯片编号占位符 6">
            <a:extLst>
              <a:ext uri="{FF2B5EF4-FFF2-40B4-BE49-F238E27FC236}">
                <a16:creationId xmlns:a16="http://schemas.microsoft.com/office/drawing/2014/main" id="{4F9A6FA5-571C-9411-6211-8B14589E6618}"/>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58</a:t>
            </a:fld>
            <a:endParaRPr lang="zh-CN" altLang="en-US" sz="2000" dirty="0">
              <a:solidFill>
                <a:schemeClr val="tx1"/>
              </a:solidFill>
            </a:endParaRPr>
          </a:p>
        </p:txBody>
      </p:sp>
    </p:spTree>
    <p:extLst>
      <p:ext uri="{BB962C8B-B14F-4D97-AF65-F5344CB8AC3E}">
        <p14:creationId xmlns:p14="http://schemas.microsoft.com/office/powerpoint/2010/main" val="1074854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2D96F-5D62-A33D-14D5-400ACB668176}"/>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C4BE658A-D21B-48A9-8E97-0435DEAF6ECB}"/>
              </a:ext>
            </a:extLst>
          </p:cNvPr>
          <p:cNvSpPr txBox="1">
            <a:spLocks noChangeArrowheads="1"/>
          </p:cNvSpPr>
          <p:nvPr/>
        </p:nvSpPr>
        <p:spPr bwMode="auto">
          <a:xfrm>
            <a:off x="591080" y="775335"/>
            <a:ext cx="11390713"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（二）估算模式</a:t>
            </a: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本节将物质资本存量简称资本存量，其估算有三类方法。首先，永续盘存法（</a:t>
            </a:r>
            <a:r>
              <a:rPr lang="en" altLang="zh-CN" sz="2400" dirty="0">
                <a:latin typeface="Times New Roman" panose="02020603050405020304" pitchFamily="18" charset="0"/>
                <a:ea typeface="华文楷体" panose="02010600040101010101" charset="-122"/>
                <a:cs typeface="Times New Roman" panose="02020603050405020304" pitchFamily="18" charset="0"/>
              </a:rPr>
              <a:t>Perpetual Inventory Method, PIM</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具有坚实的理论基础，操作方便且应用广泛。其次，资产调查或清查方法也有较多应用，日本与韩国均借助国民财富调查获取资本存量信息。最后，特定类型的资产存量总值，可借助对其数量的行政记录与统计机构提供的价格信息估算。</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资本存量核算领域，</a:t>
            </a:r>
            <a:r>
              <a:rPr lang="en-US" altLang="zh-CN" sz="2400" dirty="0">
                <a:latin typeface="Times New Roman" panose="02020603050405020304" pitchFamily="18" charset="0"/>
                <a:ea typeface="华文楷体" panose="02010600040101010101" charset="-122"/>
                <a:cs typeface="Times New Roman" panose="02020603050405020304" pitchFamily="18" charset="0"/>
              </a:rPr>
              <a:t>OECD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国家处于领先水平。</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1993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年出版的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《OECD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国家固定资本度量方法</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报告，对其成员国使用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度量资本存量的理论和实践进展做了很好总结。经过持续努力，</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年出版的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《OECD</a:t>
            </a:r>
            <a:r>
              <a:rPr lang="zh-CN" altLang="en-US" sz="2400" dirty="0">
                <a:latin typeface="Times New Roman" panose="02020603050405020304" pitchFamily="18" charset="0"/>
                <a:ea typeface="华文楷体" panose="02010600040101010101" charset="-122"/>
                <a:cs typeface="Times New Roman" panose="02020603050405020304" pitchFamily="18" charset="0"/>
              </a:rPr>
              <a:t>资本度量手册</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对资本存量、固定资本消耗和资本服务的度量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资本存量测度提供了坚实的框架和操作方案。</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03A6C358-D452-4BC9-6B06-F11F0F492EF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7E537DD9-C104-FC16-BA8B-F88E0254F4C4}"/>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一、理论回顾</a:t>
            </a:r>
          </a:p>
        </p:txBody>
      </p:sp>
    </p:spTree>
    <p:extLst>
      <p:ext uri="{BB962C8B-B14F-4D97-AF65-F5344CB8AC3E}">
        <p14:creationId xmlns:p14="http://schemas.microsoft.com/office/powerpoint/2010/main" val="349212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5ED8B-6099-3EED-B6BC-8F8C79A03210}"/>
            </a:ext>
          </a:extLst>
        </p:cNvPr>
        <p:cNvGrpSpPr/>
        <p:nvPr/>
      </p:nvGrpSpPr>
      <p:grpSpPr>
        <a:xfrm>
          <a:off x="0" y="0"/>
          <a:ext cx="0" cy="0"/>
          <a:chOff x="0" y="0"/>
          <a:chExt cx="0" cy="0"/>
        </a:xfrm>
      </p:grpSpPr>
      <p:pic>
        <p:nvPicPr>
          <p:cNvPr id="4" name="图片 3" descr="微信图片_2025-08-21_135334_841">
            <a:extLst>
              <a:ext uri="{FF2B5EF4-FFF2-40B4-BE49-F238E27FC236}">
                <a16:creationId xmlns:a16="http://schemas.microsoft.com/office/drawing/2014/main" id="{D66E3909-8192-DDC0-D408-ECC782B77B9C}"/>
              </a:ext>
            </a:extLst>
          </p:cNvPr>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a:extLst>
              <a:ext uri="{FF2B5EF4-FFF2-40B4-BE49-F238E27FC236}">
                <a16:creationId xmlns:a16="http://schemas.microsoft.com/office/drawing/2014/main" id="{18281FC6-3AD7-E1D5-A3C6-48D32A5865F9}"/>
              </a:ext>
            </a:extLst>
          </p:cNvPr>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1C47D196-E91B-A632-5559-E0CBE0FEDAB4}"/>
              </a:ext>
            </a:extLst>
          </p:cNvPr>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a:extLst>
              <a:ext uri="{FF2B5EF4-FFF2-40B4-BE49-F238E27FC236}">
                <a16:creationId xmlns:a16="http://schemas.microsoft.com/office/drawing/2014/main" id="{D9E732BF-D9DE-B656-C0FB-CA9612404784}"/>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59</a:t>
            </a:fld>
            <a:endParaRPr lang="zh-CN" altLang="en-US" sz="2000" dirty="0">
              <a:solidFill>
                <a:schemeClr val="tx1"/>
              </a:solidFill>
            </a:endParaRPr>
          </a:p>
        </p:txBody>
      </p:sp>
      <p:sp>
        <p:nvSpPr>
          <p:cNvPr id="6" name="Rectangle 4">
            <a:extLst>
              <a:ext uri="{FF2B5EF4-FFF2-40B4-BE49-F238E27FC236}">
                <a16:creationId xmlns:a16="http://schemas.microsoft.com/office/drawing/2014/main" id="{471DB2A4-61D6-BED9-014B-B5D26358079E}"/>
              </a:ext>
            </a:extLst>
          </p:cNvPr>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第四</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节 国民财富理论与测度范式</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a:extLst>
              <a:ext uri="{FF2B5EF4-FFF2-40B4-BE49-F238E27FC236}">
                <a16:creationId xmlns:a16="http://schemas.microsoft.com/office/drawing/2014/main" id="{C74EDA86-F3E8-6FB8-4513-5844676830B2}"/>
              </a:ext>
            </a:extLst>
          </p:cNvPr>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一、文献回顾</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二、两大测度范式</a:t>
            </a:r>
          </a:p>
        </p:txBody>
      </p:sp>
    </p:spTree>
    <p:extLst>
      <p:ext uri="{BB962C8B-B14F-4D97-AF65-F5344CB8AC3E}">
        <p14:creationId xmlns:p14="http://schemas.microsoft.com/office/powerpoint/2010/main" val="141891101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5EAD1-82A9-27A4-0A1C-6AD731D842FF}"/>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F6B25437-EFB3-C7B7-B5D2-9232B3A93892}"/>
              </a:ext>
            </a:extLst>
          </p:cNvPr>
          <p:cNvSpPr txBox="1">
            <a:spLocks noChangeArrowheads="1"/>
          </p:cNvSpPr>
          <p:nvPr/>
        </p:nvSpPr>
        <p:spPr bwMode="auto">
          <a:xfrm>
            <a:off x="719673" y="775335"/>
            <a:ext cx="11110382"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目前，国民财富涵盖各类资本的观念已成共识。各类资本测度及统计核算的分头发展，为国民财富测度提供了重要支持，但对识别可持续发展还远远不够。有鉴于此，一些学者基于“财富</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福利等式”（</a:t>
            </a:r>
            <a:r>
              <a:rPr lang="en" altLang="zh-CN" sz="2400" dirty="0">
                <a:latin typeface="Times New Roman" panose="02020603050405020304" pitchFamily="18" charset="0"/>
                <a:ea typeface="华文楷体" panose="02010600040101010101" charset="-122"/>
                <a:cs typeface="Times New Roman" panose="02020603050405020304" pitchFamily="18" charset="0"/>
              </a:rPr>
              <a:t>Wealth-Wellbeing Equation</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深入探讨国民财富与可持续发展之间的关系。</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理论研究表明，财富、福利与可持续发展具有密切联系。世界环境与发展委员会（</a:t>
            </a:r>
            <a:r>
              <a:rPr lang="en" altLang="zh-CN" sz="2400" dirty="0">
                <a:latin typeface="Times New Roman" panose="02020603050405020304" pitchFamily="18" charset="0"/>
                <a:ea typeface="华文楷体" panose="02010600040101010101" charset="-122"/>
                <a:cs typeface="Times New Roman" panose="02020603050405020304" pitchFamily="18" charset="0"/>
              </a:rPr>
              <a:t>WCED, 1987</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将可持续发展定义为“在无损后代满足其自身需要的能力这一前提下，满足当代需要的发展模式”。</a:t>
            </a:r>
            <a:r>
              <a:rPr lang="en" altLang="zh-CN" sz="2400" dirty="0" err="1">
                <a:latin typeface="Times New Roman" panose="02020603050405020304" pitchFamily="18" charset="0"/>
                <a:ea typeface="华文楷体" panose="02010600040101010101" charset="-122"/>
                <a:cs typeface="Times New Roman" panose="02020603050405020304" pitchFamily="18" charset="0"/>
              </a:rPr>
              <a:t>Pezzey</a:t>
            </a:r>
            <a:r>
              <a:rPr lang="en" altLang="zh-CN" sz="2400" dirty="0">
                <a:latin typeface="Times New Roman" panose="02020603050405020304" pitchFamily="18" charset="0"/>
                <a:ea typeface="华文楷体" panose="02010600040101010101" charset="-122"/>
                <a:cs typeface="Times New Roman" panose="02020603050405020304" pitchFamily="18" charset="0"/>
              </a:rPr>
              <a:t>(1989)</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将可持续发展定义为“效用（</a:t>
            </a:r>
            <a:r>
              <a:rPr lang="en" altLang="zh-CN" sz="2400" dirty="0">
                <a:latin typeface="Times New Roman" panose="02020603050405020304" pitchFamily="18" charset="0"/>
                <a:ea typeface="华文楷体" panose="02010600040101010101" charset="-122"/>
                <a:cs typeface="Times New Roman" panose="02020603050405020304" pitchFamily="18" charset="0"/>
              </a:rPr>
              <a:t>utility</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在任意时点均不下降的发展路径”。</a:t>
            </a:r>
            <a:r>
              <a:rPr lang="en" altLang="zh-CN" sz="2400" dirty="0">
                <a:latin typeface="Times New Roman" panose="02020603050405020304" pitchFamily="18" charset="0"/>
                <a:ea typeface="华文楷体" panose="02010600040101010101" charset="-122"/>
                <a:cs typeface="Times New Roman" panose="02020603050405020304" pitchFamily="18" charset="0"/>
              </a:rPr>
              <a:t>Dasgupta(2001)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将其扩展为“社会福利（</a:t>
            </a:r>
            <a:r>
              <a:rPr lang="en" altLang="zh-CN" sz="2400" dirty="0">
                <a:latin typeface="Times New Roman" panose="02020603050405020304" pitchFamily="18" charset="0"/>
                <a:ea typeface="华文楷体" panose="02010600040101010101" charset="-122"/>
                <a:cs typeface="Times New Roman" panose="02020603050405020304" pitchFamily="18" charset="0"/>
              </a:rPr>
              <a:t>social welfare</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在任意时点均不会下降的发展路径”，社会福利由整个发展路径上效用的净现值累计而得，故反映跨期福利。</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83800D02-02C9-912E-44D0-C4800C008E6A}"/>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62</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F0E7FA63-8C2E-3C3F-BED5-2DD4E83C62A3}"/>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一、文献回顾</a:t>
            </a:r>
          </a:p>
        </p:txBody>
      </p:sp>
    </p:spTree>
    <p:extLst>
      <p:ext uri="{BB962C8B-B14F-4D97-AF65-F5344CB8AC3E}">
        <p14:creationId xmlns:p14="http://schemas.microsoft.com/office/powerpoint/2010/main" val="2146845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EC60D-6D30-B044-2D34-0DFFFB2BF94A}"/>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3929E930-E2A2-7B55-3497-283E8A154CA6}"/>
              </a:ext>
            </a:extLst>
          </p:cNvPr>
          <p:cNvSpPr txBox="1">
            <a:spLocks noChangeArrowheads="1"/>
          </p:cNvSpPr>
          <p:nvPr/>
        </p:nvSpPr>
        <p:spPr bwMode="auto">
          <a:xfrm>
            <a:off x="719673" y="775335"/>
            <a:ext cx="11110382"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效用难以直接观测，给社会福利测度带来极大挑战。</a:t>
            </a:r>
            <a:r>
              <a:rPr lang="en" altLang="zh-CN" sz="2400" dirty="0">
                <a:latin typeface="Times New Roman" panose="02020603050405020304" pitchFamily="18" charset="0"/>
                <a:ea typeface="华文楷体" panose="02010600040101010101" charset="-122"/>
                <a:cs typeface="Times New Roman" panose="02020603050405020304" pitchFamily="18" charset="0"/>
              </a:rPr>
              <a:t>Hamilton and Hartwick (2005)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在特定假设条件下严格证明，总财富等于未来消费流量的现值之和，故国民财富可反映社会福利。国民财富变化可用于评估可持续发展（</a:t>
            </a:r>
            <a:r>
              <a:rPr lang="en" altLang="zh-CN" sz="2400" dirty="0">
                <a:latin typeface="Times New Roman" panose="02020603050405020304" pitchFamily="18" charset="0"/>
                <a:ea typeface="华文楷体" panose="02010600040101010101" charset="-122"/>
                <a:cs typeface="Times New Roman" panose="02020603050405020304" pitchFamily="18" charset="0"/>
              </a:rPr>
              <a:t>Pearce and Atkinson, 1993</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且人均财富变化较财富总量变化更为有效</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Dasgupta, 2001)</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Hamilton and Clemens (1999)</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在社会福利最大化框架下证明，国民财富变化是经过资源损耗与环境污染调整的真实储蓄，其恰好等于社会福利变化。</a:t>
            </a:r>
            <a:r>
              <a:rPr lang="en" altLang="zh-CN" sz="2400" dirty="0">
                <a:latin typeface="Times New Roman" panose="02020603050405020304" pitchFamily="18" charset="0"/>
                <a:ea typeface="华文楷体" panose="02010600040101010101" charset="-122"/>
                <a:cs typeface="Times New Roman" panose="02020603050405020304" pitchFamily="18" charset="0"/>
              </a:rPr>
              <a:t>Dasgupta and </a:t>
            </a:r>
            <a:r>
              <a:rPr lang="en" altLang="zh-CN" sz="2400" dirty="0" err="1">
                <a:latin typeface="Times New Roman" panose="02020603050405020304" pitchFamily="18" charset="0"/>
                <a:ea typeface="华文楷体" panose="02010600040101010101" charset="-122"/>
                <a:cs typeface="Times New Roman" panose="02020603050405020304" pitchFamily="18" charset="0"/>
              </a:rPr>
              <a:t>Mäler</a:t>
            </a:r>
            <a:r>
              <a:rPr lang="en" altLang="zh-CN" sz="2400" dirty="0">
                <a:latin typeface="Times New Roman" panose="02020603050405020304" pitchFamily="18" charset="0"/>
                <a:ea typeface="华文楷体" panose="02010600040101010101" charset="-122"/>
                <a:cs typeface="Times New Roman" panose="02020603050405020304" pitchFamily="18" charset="0"/>
              </a:rPr>
              <a:t> (2000)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放松最优化假定，证明上述结论仍然成立。综上所述，国民财富已成为反映发展可持续性的最优指标（</a:t>
            </a:r>
            <a:r>
              <a:rPr lang="en" altLang="zh-CN" sz="2400" dirty="0">
                <a:latin typeface="Times New Roman" panose="02020603050405020304" pitchFamily="18" charset="0"/>
                <a:ea typeface="华文楷体" panose="02010600040101010101" charset="-122"/>
                <a:cs typeface="Times New Roman" panose="02020603050405020304" pitchFamily="18" charset="0"/>
              </a:rPr>
              <a:t>Stiglitz et al, 2009; Arrow et al, 2012</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8EC1F76F-EEFC-14D8-6A90-B5196A572B1D}"/>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63</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91645E6D-5EBF-0793-5705-49F934626B4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一、文献回顾</a:t>
            </a:r>
          </a:p>
        </p:txBody>
      </p:sp>
    </p:spTree>
    <p:extLst>
      <p:ext uri="{BB962C8B-B14F-4D97-AF65-F5344CB8AC3E}">
        <p14:creationId xmlns:p14="http://schemas.microsoft.com/office/powerpoint/2010/main" val="407735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1BF8A-81E2-B066-70D3-6C4EB25571FA}"/>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53260F7F-3CD0-8F53-730E-7A78B5F360A6}"/>
              </a:ext>
            </a:extLst>
          </p:cNvPr>
          <p:cNvSpPr txBox="1">
            <a:spLocks noChangeArrowheads="1"/>
          </p:cNvSpPr>
          <p:nvPr/>
        </p:nvSpPr>
        <p:spPr bwMode="auto">
          <a:xfrm>
            <a:off x="719673" y="775335"/>
            <a:ext cx="11110382"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在学术研究推动下，多个重要国际组织转向广义国民财富测度，代表性工作有两类。一是世界银行主导的综合性财富</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Comprehensive Wealth)</a:t>
            </a:r>
            <a:r>
              <a:rPr lang="zh-CN" altLang="en-US" sz="2400" dirty="0">
                <a:latin typeface="Times New Roman" panose="02020603050405020304" pitchFamily="18" charset="0"/>
                <a:ea typeface="华文楷体" panose="02010600040101010101" charset="-122"/>
                <a:cs typeface="Times New Roman" panose="02020603050405020304" pitchFamily="18" charset="0"/>
              </a:rPr>
              <a:t>测度：基于</a:t>
            </a:r>
            <a:r>
              <a:rPr lang="en" altLang="zh-CN" sz="2400" dirty="0">
                <a:latin typeface="Times New Roman" panose="02020603050405020304" pitchFamily="18" charset="0"/>
                <a:ea typeface="华文楷体" panose="02010600040101010101" charset="-122"/>
                <a:cs typeface="Times New Roman" panose="02020603050405020304" pitchFamily="18" charset="0"/>
              </a:rPr>
              <a:t>Hamilton</a:t>
            </a:r>
            <a:r>
              <a:rPr lang="zh-CN" altLang="en-US" sz="2400" dirty="0">
                <a:latin typeface="Times New Roman" panose="02020603050405020304" pitchFamily="18" charset="0"/>
                <a:ea typeface="华文楷体" panose="02010600040101010101" charset="-122"/>
                <a:cs typeface="Times New Roman" panose="02020603050405020304" pitchFamily="18" charset="0"/>
              </a:rPr>
              <a:t>等人的持续研究，世界银行构建了系统的国民财富测度框架</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WB, 2006, 2011, 2018)</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其以</a:t>
            </a:r>
            <a:r>
              <a:rPr lang="en" altLang="zh-CN" sz="2400" dirty="0">
                <a:latin typeface="Times New Roman" panose="02020603050405020304" pitchFamily="18" charset="0"/>
                <a:ea typeface="华文楷体" panose="02010600040101010101" charset="-122"/>
                <a:cs typeface="Times New Roman" panose="02020603050405020304" pitchFamily="18" charset="0"/>
              </a:rPr>
              <a:t>WDI</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数据库定期发布各国财富数据，并力图形成国民财富统计的国际规范。二是联合国主导的包容性财富（</a:t>
            </a:r>
            <a:r>
              <a:rPr lang="en" altLang="zh-CN" sz="2400" dirty="0">
                <a:latin typeface="Times New Roman" panose="02020603050405020304" pitchFamily="18" charset="0"/>
                <a:ea typeface="华文楷体" panose="02010600040101010101" charset="-122"/>
                <a:cs typeface="Times New Roman" panose="02020603050405020304" pitchFamily="18" charset="0"/>
              </a:rPr>
              <a:t>Inclusive Wealth</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测度，基于</a:t>
            </a:r>
            <a:r>
              <a:rPr lang="en" altLang="zh-CN" sz="2400" dirty="0">
                <a:latin typeface="Times New Roman" panose="02020603050405020304" pitchFamily="18" charset="0"/>
                <a:ea typeface="华文楷体" panose="02010600040101010101" charset="-122"/>
                <a:cs typeface="Times New Roman" panose="02020603050405020304" pitchFamily="18" charset="0"/>
              </a:rPr>
              <a:t>Arrow</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 altLang="zh-CN" sz="2400" dirty="0">
                <a:latin typeface="Times New Roman" panose="02020603050405020304" pitchFamily="18" charset="0"/>
                <a:ea typeface="华文楷体" panose="02010600040101010101" charset="-122"/>
                <a:cs typeface="Times New Roman" panose="02020603050405020304" pitchFamily="18" charset="0"/>
              </a:rPr>
              <a:t>Dasgupta</a:t>
            </a:r>
            <a:r>
              <a:rPr lang="zh-CN" altLang="en-US" sz="2400" dirty="0">
                <a:latin typeface="Times New Roman" panose="02020603050405020304" pitchFamily="18" charset="0"/>
                <a:ea typeface="华文楷体" panose="02010600040101010101" charset="-122"/>
                <a:cs typeface="Times New Roman" panose="02020603050405020304" pitchFamily="18" charset="0"/>
              </a:rPr>
              <a:t>等人的理论框架，也相继发布多份</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包容性财富报告</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UNU-IHDP &amp;UNEP, 2012, 2014, 2018)</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两类研究中，国民财富</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W</a:t>
            </a:r>
            <a:r>
              <a:rPr lang="zh-CN" altLang="en-US" sz="2400" dirty="0">
                <a:latin typeface="Times New Roman" panose="02020603050405020304" pitchFamily="18" charset="0"/>
                <a:ea typeface="华文楷体" panose="02010600040101010101" charset="-122"/>
                <a:cs typeface="Times New Roman" panose="02020603050405020304" pitchFamily="18" charset="0"/>
              </a:rPr>
              <a:t>均涵盖物质资本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H</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及自然资本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；二者就“国民财富既是经济福利的良好刻画，也是评估可持续发展的有力工具”达成高度共识。但对如何有效测度国民财富，双方在理论框架与操作程序上存在分歧。</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5" name="灯片编号占位符 6">
            <a:extLst>
              <a:ext uri="{FF2B5EF4-FFF2-40B4-BE49-F238E27FC236}">
                <a16:creationId xmlns:a16="http://schemas.microsoft.com/office/drawing/2014/main" id="{8793FBB2-6B76-88A1-2F70-A5E2F16482BE}"/>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64</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42991885-09F0-3374-5823-8BC8A3A022D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一、文献回顾</a:t>
            </a:r>
          </a:p>
        </p:txBody>
      </p:sp>
    </p:spTree>
    <p:extLst>
      <p:ext uri="{BB962C8B-B14F-4D97-AF65-F5344CB8AC3E}">
        <p14:creationId xmlns:p14="http://schemas.microsoft.com/office/powerpoint/2010/main" val="244824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548BE-D45B-9DCE-7817-FECBA7B286D1}"/>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614F5C4-9E03-EA09-BFEE-850AECF5F48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91C3B62E-F4BF-4182-CA12-E5CAFD7B9B66}"/>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EBF59D67-38C9-505C-CA58-8303BD8F6319}"/>
              </a:ext>
            </a:extLst>
          </p:cNvPr>
          <p:cNvSpPr txBox="1"/>
          <p:nvPr/>
        </p:nvSpPr>
        <p:spPr>
          <a:xfrm>
            <a:off x="861590" y="771525"/>
            <a:ext cx="10959818"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（一）世界银行研究范式</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en-US" altLang="zh-CN" sz="22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rPr>
              <a:t>思路与步骤</a:t>
            </a:r>
            <a:endParaRPr lang="zh-CN" altLang="en-US" sz="2400"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ts val="3600"/>
              </a:lnSpc>
              <a:spcAft>
                <a:spcPct val="0"/>
              </a:spcAft>
            </a:pPr>
            <a:r>
              <a:rPr lang="en-US" altLang="zh-CN"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世界银行（</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2006,2011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）对财富水平的估计建立在“自上而下</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自下而上”方法（</a:t>
            </a:r>
            <a:r>
              <a:rPr lang="en" altLang="zh-CN" sz="2400" dirty="0">
                <a:latin typeface="Times New Roman" panose="02020603050405020304" pitchFamily="18" charset="0"/>
                <a:ea typeface="华文楷体" panose="02010600040101010101" charset="-122"/>
                <a:cs typeface="Times New Roman" panose="02020603050405020304" pitchFamily="18" charset="0"/>
              </a:rPr>
              <a:t>top-down and bottom-up approach</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之上，基本流程见图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。基本思路为：对物质资本、自然资本和总财富进行直接估算，对难以直接估算的无形资本则用余值法间接推算和分解。</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ts val="36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具体步骤：（</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）首先，机器设备等固定资本通过对历史投资数据运用永续盘存法（</a:t>
            </a:r>
            <a:r>
              <a:rPr lang="en-US"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）估计，城市土地价值则在此基础上乘以特定系数间接推算；（</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）各类自然资本均基于净现值法（</a:t>
            </a:r>
            <a:r>
              <a:rPr lang="en-US" altLang="zh-CN" sz="2400" dirty="0">
                <a:latin typeface="Times New Roman" panose="02020603050405020304" pitchFamily="18" charset="0"/>
                <a:ea typeface="华文楷体" panose="02010600040101010101" charset="-122"/>
                <a:cs typeface="Times New Roman" panose="02020603050405020304" pitchFamily="18" charset="0"/>
              </a:rPr>
              <a:t>NPV</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）估算，利用各国分类资源实物量以及（由世界价格和当地成本推算的）自然资源租金获得；（</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）总财富估计同样使用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NPV</a:t>
            </a:r>
            <a:r>
              <a:rPr lang="zh-CN" altLang="en-US" sz="2400" dirty="0">
                <a:latin typeface="Times New Roman" panose="02020603050405020304" pitchFamily="18" charset="0"/>
                <a:ea typeface="华文楷体" panose="02010600040101010101" charset="-122"/>
                <a:cs typeface="Times New Roman" panose="02020603050405020304" pitchFamily="18" charset="0"/>
              </a:rPr>
              <a:t>，根据“财富</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福利等式”，其等于未来消费的净现值；（</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）无形资本作为余项，由总财富与物质资本及自然资本之差求得，而其构成分解则借助回归方法实现。</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85704D02-EC55-1709-7D90-AF72C6095F95}"/>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63</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DC76BBF5-9CD4-CF07-3C06-82B3C799FE5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Tree>
    <p:extLst>
      <p:ext uri="{BB962C8B-B14F-4D97-AF65-F5344CB8AC3E}">
        <p14:creationId xmlns:p14="http://schemas.microsoft.com/office/powerpoint/2010/main" val="12734012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0F97E9-2BAE-D6C1-FA1D-5B8255E788B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202712B-EDC9-0470-DB1F-B7E242F07FFE}"/>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8020FBC-1667-C501-EC68-FE17BE06809D}"/>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A02D2665-B346-E43A-B724-5964C25D11A5}"/>
              </a:ext>
            </a:extLst>
          </p:cNvPr>
          <p:cNvSpPr txBox="1"/>
          <p:nvPr/>
        </p:nvSpPr>
        <p:spPr>
          <a:xfrm>
            <a:off x="861590" y="914405"/>
            <a:ext cx="10518141"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en-US" altLang="zh-CN" sz="2200" dirty="0">
                <a:latin typeface="华文楷体" panose="02010600040101010101" charset="-122"/>
                <a:ea typeface="华文楷体" panose="02010600040101010101" charset="-122"/>
                <a:cs typeface="华文楷体" panose="02010600040101010101" charset="-122"/>
              </a:rPr>
              <a:t>   </a:t>
            </a:r>
            <a:r>
              <a:rPr lang="en-US" altLang="zh-CN"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rPr>
              <a:t>思路与步骤</a:t>
            </a:r>
            <a:endParaRPr lang="zh-CN" altLang="en-US" sz="2400" dirty="0">
              <a:solidFill>
                <a:schemeClr val="accent1"/>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1800"/>
              </a:spcBef>
              <a:spcAft>
                <a:spcPct val="0"/>
              </a:spcAft>
            </a:pPr>
            <a:r>
              <a:rPr lang="en-US" altLang="zh-CN" sz="22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075BF5BF-AF23-B100-CBC2-4BC1DD94727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64</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5B251168-D76E-0FB7-F125-FF04516CB509}"/>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pic>
        <p:nvPicPr>
          <p:cNvPr id="2" name="图片 1">
            <a:extLst>
              <a:ext uri="{FF2B5EF4-FFF2-40B4-BE49-F238E27FC236}">
                <a16:creationId xmlns:a16="http://schemas.microsoft.com/office/drawing/2014/main" id="{C50C44D6-979D-9171-A0EB-BB5ABE23EFB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02791" y="1540812"/>
            <a:ext cx="5586413" cy="4392571"/>
          </a:xfrm>
          <a:prstGeom prst="rect">
            <a:avLst/>
          </a:prstGeom>
          <a:noFill/>
          <a:ln>
            <a:noFill/>
          </a:ln>
        </p:spPr>
      </p:pic>
      <p:sp>
        <p:nvSpPr>
          <p:cNvPr id="4" name="文本框 3">
            <a:extLst>
              <a:ext uri="{FF2B5EF4-FFF2-40B4-BE49-F238E27FC236}">
                <a16:creationId xmlns:a16="http://schemas.microsoft.com/office/drawing/2014/main" id="{C16F6C25-1A73-70DF-7038-0675EBDA0499}"/>
              </a:ext>
            </a:extLst>
          </p:cNvPr>
          <p:cNvSpPr txBox="1"/>
          <p:nvPr/>
        </p:nvSpPr>
        <p:spPr>
          <a:xfrm>
            <a:off x="3555998" y="5933383"/>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2-2  </a:t>
            </a:r>
            <a:r>
              <a:rPr lang="zh-CN" altLang="en-US" sz="1600" b="1" dirty="0">
                <a:latin typeface="Times New Roman" panose="02020603050405020304"/>
                <a:ea typeface="宋体" panose="02010600030101010101" pitchFamily="2" charset="-122"/>
              </a:rPr>
              <a:t>世界银行国民财富构成及其估计方法</a:t>
            </a:r>
          </a:p>
        </p:txBody>
      </p:sp>
    </p:spTree>
    <p:extLst>
      <p:ext uri="{BB962C8B-B14F-4D97-AF65-F5344CB8AC3E}">
        <p14:creationId xmlns:p14="http://schemas.microsoft.com/office/powerpoint/2010/main" val="109212813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7F42A-A184-369F-CC93-B398D01AA1A9}"/>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1A965B52-037F-9A07-5BF9-714ED3D5B3F5}"/>
              </a:ext>
            </a:extLst>
          </p:cNvPr>
          <p:cNvSpPr>
            <a:spLocks noGrp="1" noRot="1" noChangeArrowheads="1"/>
          </p:cNvSpPr>
          <p:nvPr>
            <p:ph idx="1"/>
          </p:nvPr>
        </p:nvSpPr>
        <p:spPr>
          <a:xfrm>
            <a:off x="646008" y="7534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估计与分解方法</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国民财富估计使用</a:t>
            </a:r>
            <a:r>
              <a:rPr lang="en-US" altLang="zh-CN" sz="2400" dirty="0">
                <a:latin typeface="Times New Roman" panose="02020603050405020304" pitchFamily="18" charset="0"/>
                <a:ea typeface="华文楷体" panose="02010600040101010101" charset="-122"/>
                <a:cs typeface="Times New Roman" panose="02020603050405020304" pitchFamily="18" charset="0"/>
              </a:rPr>
              <a:t>NPV</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法，其等于未来消费的净现值：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3000"/>
              </a:lnSpc>
              <a:spcBef>
                <a:spcPts val="0"/>
              </a:spcBef>
              <a:spcAft>
                <a:spcPts val="600"/>
              </a:spcAft>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(2.17)</a:t>
            </a:r>
          </a:p>
          <a:p>
            <a:pPr algn="just" fontAlgn="auto">
              <a:lnSpc>
                <a:spcPts val="4200"/>
              </a:lnSpc>
              <a:spcBef>
                <a:spcPts val="6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a:t>
            </a:r>
            <a:r>
              <a:rPr lang="en-US" altLang="zh-CN" sz="2400" i="1" dirty="0" err="1">
                <a:latin typeface="Times New Roman" panose="02020603050405020304" pitchFamily="18" charset="0"/>
                <a:ea typeface="华文楷体" panose="02010600040101010101" charset="-122"/>
                <a:cs typeface="Times New Roman" panose="02020603050405020304" pitchFamily="18" charset="0"/>
              </a:rPr>
              <a:t>W</a:t>
            </a:r>
            <a:r>
              <a:rPr lang="en-US" altLang="zh-CN" sz="2400" i="1" baseline="-25000" dirty="0" err="1">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是</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年总财富；</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C</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s</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是</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年的消费；社会投资报酬率                         ，取决于纯时间偏好率</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ρ</a:t>
            </a:r>
            <a:r>
              <a:rPr lang="zh-CN" altLang="el-GR"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效用对消费的弹性</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η</a:t>
            </a:r>
            <a:r>
              <a:rPr lang="zh-CN" altLang="el-GR"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以及消费增长率        。在</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η</a:t>
            </a:r>
            <a:r>
              <a:rPr lang="el-GR"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l-GR"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且消费以固定速度增长的假设之下，总财富可以表示为：</a:t>
            </a:r>
            <a:r>
              <a:rPr lang="zh-CN" altLang="en-US" sz="2400" dirty="0">
                <a:latin typeface="华文楷体" panose="02010600040101010101" charset="-122"/>
                <a:ea typeface="华文楷体" panose="02010600040101010101" charset="-122"/>
                <a:cs typeface="华文楷体" panose="02010600040101010101"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algn="r" fontAlgn="auto">
              <a:lnSpc>
                <a:spcPts val="4200"/>
              </a:lnSpc>
              <a:spcBef>
                <a:spcPts val="60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(2.18)</a:t>
            </a:r>
          </a:p>
          <a:p>
            <a:pPr algn="just" fontAlgn="auto">
              <a:lnSpc>
                <a:spcPts val="4200"/>
              </a:lnSpc>
              <a:spcBef>
                <a:spcPts val="12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显然， 是基年消费</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C</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与纯时间偏好率</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ρ</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的函数。</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33D33C96-E2BB-2A17-8DCD-D862C16B5B87}"/>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934E4B0F-581E-D574-C863-9BFDDEBFF2C9}"/>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
        <p:nvSpPr>
          <p:cNvPr id="5" name="Rectangle 2">
            <a:extLst>
              <a:ext uri="{FF2B5EF4-FFF2-40B4-BE49-F238E27FC236}">
                <a16:creationId xmlns:a16="http://schemas.microsoft.com/office/drawing/2014/main" id="{22C3420B-76F9-77FD-5C14-0614617C4B3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81D8120E-8963-81C6-3862-7ACD5920C32B}"/>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9ACF537D-A1F7-A277-43FA-3F2EA516B12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70520283-E37F-5155-B971-3EB30327EF6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a16="http://schemas.microsoft.com/office/drawing/2014/main" id="{441F49D0-8EEA-B2C9-90C0-B04F96E56435}"/>
              </a:ext>
            </a:extLst>
          </p:cNvPr>
          <p:cNvGraphicFramePr>
            <a:graphicFrameLocks noChangeAspect="1"/>
          </p:cNvGraphicFramePr>
          <p:nvPr>
            <p:extLst>
              <p:ext uri="{D42A27DB-BD31-4B8C-83A1-F6EECF244321}">
                <p14:modId xmlns:p14="http://schemas.microsoft.com/office/powerpoint/2010/main" val="2153006754"/>
              </p:ext>
            </p:extLst>
          </p:nvPr>
        </p:nvGraphicFramePr>
        <p:xfrm>
          <a:off x="4704262" y="2192931"/>
          <a:ext cx="2783476" cy="663949"/>
        </p:xfrm>
        <a:graphic>
          <a:graphicData uri="http://schemas.openxmlformats.org/presentationml/2006/ole">
            <mc:AlternateContent xmlns:mc="http://schemas.openxmlformats.org/markup-compatibility/2006">
              <mc:Choice xmlns:v="urn:schemas-microsoft-com:vml" Requires="v">
                <p:oleObj r:id="rId2" imgW="31889700" imgH="7607300" progId="Equation.DSMT4">
                  <p:embed/>
                </p:oleObj>
              </mc:Choice>
              <mc:Fallback>
                <p:oleObj r:id="rId2" imgW="31889700" imgH="76073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4262" y="2192931"/>
                        <a:ext cx="2783476" cy="663949"/>
                      </a:xfrm>
                      <a:prstGeom prst="rect">
                        <a:avLst/>
                      </a:prstGeom>
                      <a:noFill/>
                    </p:spPr>
                  </p:pic>
                </p:oleObj>
              </mc:Fallback>
            </mc:AlternateContent>
          </a:graphicData>
        </a:graphic>
      </p:graphicFrame>
      <p:sp>
        <p:nvSpPr>
          <p:cNvPr id="11" name="Rectangle 4">
            <a:extLst>
              <a:ext uri="{FF2B5EF4-FFF2-40B4-BE49-F238E27FC236}">
                <a16:creationId xmlns:a16="http://schemas.microsoft.com/office/drawing/2014/main" id="{525A4D2D-BF30-3A37-CE9A-BFD7AD65E9E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a:extLst>
              <a:ext uri="{FF2B5EF4-FFF2-40B4-BE49-F238E27FC236}">
                <a16:creationId xmlns:a16="http://schemas.microsoft.com/office/drawing/2014/main" id="{FC2E7A40-0DC6-7904-F09A-DD3E0FE98131}"/>
              </a:ext>
            </a:extLst>
          </p:cNvPr>
          <p:cNvGraphicFramePr>
            <a:graphicFrameLocks noChangeAspect="1"/>
          </p:cNvGraphicFramePr>
          <p:nvPr>
            <p:extLst>
              <p:ext uri="{D42A27DB-BD31-4B8C-83A1-F6EECF244321}">
                <p14:modId xmlns:p14="http://schemas.microsoft.com/office/powerpoint/2010/main" val="228558450"/>
              </p:ext>
            </p:extLst>
          </p:nvPr>
        </p:nvGraphicFramePr>
        <p:xfrm>
          <a:off x="9147951" y="2962600"/>
          <a:ext cx="2023949" cy="480688"/>
        </p:xfrm>
        <a:graphic>
          <a:graphicData uri="http://schemas.openxmlformats.org/presentationml/2006/ole">
            <mc:AlternateContent xmlns:mc="http://schemas.openxmlformats.org/markup-compatibility/2006">
              <mc:Choice xmlns:v="urn:schemas-microsoft-com:vml" Requires="v">
                <p:oleObj r:id="rId4" imgW="23406100" imgH="5562600" progId="Equation.DSMT4">
                  <p:embed/>
                </p:oleObj>
              </mc:Choice>
              <mc:Fallback>
                <p:oleObj r:id="rId4" imgW="23406100" imgH="55626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7951" y="2962600"/>
                        <a:ext cx="2023949" cy="480688"/>
                      </a:xfrm>
                      <a:prstGeom prst="rect">
                        <a:avLst/>
                      </a:prstGeom>
                      <a:noFill/>
                    </p:spPr>
                  </p:pic>
                </p:oleObj>
              </mc:Fallback>
            </mc:AlternateContent>
          </a:graphicData>
        </a:graphic>
      </p:graphicFrame>
      <p:sp>
        <p:nvSpPr>
          <p:cNvPr id="13" name="Rectangle 6">
            <a:extLst>
              <a:ext uri="{FF2B5EF4-FFF2-40B4-BE49-F238E27FC236}">
                <a16:creationId xmlns:a16="http://schemas.microsoft.com/office/drawing/2014/main" id="{379C6894-9C97-E2B8-5022-04F38BC970D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a:extLst>
              <a:ext uri="{FF2B5EF4-FFF2-40B4-BE49-F238E27FC236}">
                <a16:creationId xmlns:a16="http://schemas.microsoft.com/office/drawing/2014/main" id="{B16B34AC-4855-B2F7-35D8-1531BFC0841F}"/>
              </a:ext>
            </a:extLst>
          </p:cNvPr>
          <p:cNvGraphicFramePr>
            <a:graphicFrameLocks noChangeAspect="1"/>
          </p:cNvGraphicFramePr>
          <p:nvPr>
            <p:extLst>
              <p:ext uri="{D42A27DB-BD31-4B8C-83A1-F6EECF244321}">
                <p14:modId xmlns:p14="http://schemas.microsoft.com/office/powerpoint/2010/main" val="2303009634"/>
              </p:ext>
            </p:extLst>
          </p:nvPr>
        </p:nvGraphicFramePr>
        <p:xfrm>
          <a:off x="8880515" y="3536606"/>
          <a:ext cx="815561" cy="418802"/>
        </p:xfrm>
        <a:graphic>
          <a:graphicData uri="http://schemas.openxmlformats.org/presentationml/2006/ole">
            <mc:AlternateContent xmlns:mc="http://schemas.openxmlformats.org/markup-compatibility/2006">
              <mc:Choice xmlns:v="urn:schemas-microsoft-com:vml" Requires="v">
                <p:oleObj r:id="rId6" imgW="10820400" imgH="5562600" progId="Equation.DSMT4">
                  <p:embed/>
                </p:oleObj>
              </mc:Choice>
              <mc:Fallback>
                <p:oleObj r:id="rId6" imgW="10820400" imgH="55626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80515" y="3536606"/>
                        <a:ext cx="815561" cy="418802"/>
                      </a:xfrm>
                      <a:prstGeom prst="rect">
                        <a:avLst/>
                      </a:prstGeom>
                      <a:noFill/>
                    </p:spPr>
                  </p:pic>
                </p:oleObj>
              </mc:Fallback>
            </mc:AlternateContent>
          </a:graphicData>
        </a:graphic>
      </p:graphicFrame>
      <p:sp>
        <p:nvSpPr>
          <p:cNvPr id="15" name="Rectangle 8">
            <a:extLst>
              <a:ext uri="{FF2B5EF4-FFF2-40B4-BE49-F238E27FC236}">
                <a16:creationId xmlns:a16="http://schemas.microsoft.com/office/drawing/2014/main" id="{6A3DAC14-625A-78A1-1C00-5FBBDC71C7F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a:extLst>
              <a:ext uri="{FF2B5EF4-FFF2-40B4-BE49-F238E27FC236}">
                <a16:creationId xmlns:a16="http://schemas.microsoft.com/office/drawing/2014/main" id="{0B5375B2-14C2-BDFE-A022-F2A4012197ED}"/>
              </a:ext>
            </a:extLst>
          </p:cNvPr>
          <p:cNvGraphicFramePr>
            <a:graphicFrameLocks noChangeAspect="1"/>
          </p:cNvGraphicFramePr>
          <p:nvPr>
            <p:extLst>
              <p:ext uri="{D42A27DB-BD31-4B8C-83A1-F6EECF244321}">
                <p14:modId xmlns:p14="http://schemas.microsoft.com/office/powerpoint/2010/main" val="3229991903"/>
              </p:ext>
            </p:extLst>
          </p:nvPr>
        </p:nvGraphicFramePr>
        <p:xfrm>
          <a:off x="4704262" y="4650381"/>
          <a:ext cx="2783480" cy="663949"/>
        </p:xfrm>
        <a:graphic>
          <a:graphicData uri="http://schemas.openxmlformats.org/presentationml/2006/ole">
            <mc:AlternateContent xmlns:mc="http://schemas.openxmlformats.org/markup-compatibility/2006">
              <mc:Choice xmlns:v="urn:schemas-microsoft-com:vml" Requires="v">
                <p:oleObj r:id="rId8" imgW="31889700" imgH="7607300" progId="Equation.DSMT4">
                  <p:embed/>
                </p:oleObj>
              </mc:Choice>
              <mc:Fallback>
                <p:oleObj r:id="rId8" imgW="31889700" imgH="76073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04262" y="4650381"/>
                        <a:ext cx="2783480" cy="663949"/>
                      </a:xfrm>
                      <a:prstGeom prst="rect">
                        <a:avLst/>
                      </a:prstGeom>
                      <a:noFill/>
                    </p:spPr>
                  </p:pic>
                </p:oleObj>
              </mc:Fallback>
            </mc:AlternateContent>
          </a:graphicData>
        </a:graphic>
      </p:graphicFrame>
    </p:spTree>
    <p:extLst>
      <p:ext uri="{BB962C8B-B14F-4D97-AF65-F5344CB8AC3E}">
        <p14:creationId xmlns:p14="http://schemas.microsoft.com/office/powerpoint/2010/main" val="3318575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225E8-782D-055C-B563-88FDCED2B88B}"/>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9ADC7C63-64B1-A66F-0D63-7063CEEB78E4}"/>
              </a:ext>
            </a:extLst>
          </p:cNvPr>
          <p:cNvSpPr>
            <a:spLocks noGrp="1" noRot="1" noChangeArrowheads="1"/>
          </p:cNvSpPr>
          <p:nvPr>
            <p:ph idx="1"/>
          </p:nvPr>
        </p:nvSpPr>
        <p:spPr>
          <a:xfrm>
            <a:off x="646008" y="7534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估计与分解方法</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12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2.18</a:t>
            </a:r>
            <a:r>
              <a:rPr lang="zh-CN" altLang="en-US" sz="2400" dirty="0">
                <a:latin typeface="Times New Roman" panose="02020603050405020304" pitchFamily="18" charset="0"/>
                <a:ea typeface="华文楷体" panose="02010600040101010101" charset="-122"/>
                <a:cs typeface="Times New Roman" panose="02020603050405020304" pitchFamily="18" charset="0"/>
              </a:rPr>
              <a:t>）暗含假定经济处于可持续路径上，该路径的储蓄率足以补偿自然资源损耗。简便起见，</a:t>
            </a:r>
            <a:r>
              <a:rPr lang="en" altLang="zh-CN" sz="2400" dirty="0">
                <a:latin typeface="Times New Roman" panose="02020603050405020304" pitchFamily="18" charset="0"/>
                <a:ea typeface="华文楷体" panose="02010600040101010101" charset="-122"/>
                <a:cs typeface="Times New Roman" panose="02020603050405020304" pitchFamily="18" charset="0"/>
              </a:rPr>
              <a:t>WB(2011)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假定纯时间偏好率为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Pearce and Ulph, 1999)</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并将时间轴长度</a:t>
            </a:r>
            <a:r>
              <a:rPr lang="en" altLang="zh-CN" sz="24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设为大致对应一代人的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25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12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实际计算基年消费水平时，需要考虑两个问题。一是为避免消费不稳定性的影响，使用三年消费平均数代表</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C</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t</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。二是恰当处理负的真实储蓄率，对自然资源的过度消耗危及未来消费前景，必须将负的真实储蓄从消费中扣减，以调整得到可持续消费。</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4FF6C6DD-F9A7-F459-8A5A-41136B2E8717}"/>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463E499-3225-4267-6150-1FBCDAC08A8F}"/>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
        <p:nvSpPr>
          <p:cNvPr id="5" name="Rectangle 2">
            <a:extLst>
              <a:ext uri="{FF2B5EF4-FFF2-40B4-BE49-F238E27FC236}">
                <a16:creationId xmlns:a16="http://schemas.microsoft.com/office/drawing/2014/main" id="{6DC16ED3-1355-A173-583D-8AD46AAFF2C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012395CD-2B86-3B80-67BC-BE8494F537FB}"/>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F8ED57D7-C93E-CF6C-D2AC-304193CC38F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2BFA2432-7BB7-28CE-A416-65536471446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4">
            <a:extLst>
              <a:ext uri="{FF2B5EF4-FFF2-40B4-BE49-F238E27FC236}">
                <a16:creationId xmlns:a16="http://schemas.microsoft.com/office/drawing/2014/main" id="{5E5915BE-283F-7955-6D32-171244ACD8C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6">
            <a:extLst>
              <a:ext uri="{FF2B5EF4-FFF2-40B4-BE49-F238E27FC236}">
                <a16:creationId xmlns:a16="http://schemas.microsoft.com/office/drawing/2014/main" id="{408070A9-701C-1F1D-D156-14EF22A83BA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8">
            <a:extLst>
              <a:ext uri="{FF2B5EF4-FFF2-40B4-BE49-F238E27FC236}">
                <a16:creationId xmlns:a16="http://schemas.microsoft.com/office/drawing/2014/main" id="{2614322C-E19D-2279-B02B-9BACB4722A0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010870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1031C-DD81-9BE0-D601-E61691313FBB}"/>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80A7CD27-D1F5-249B-B745-CD7623CC369E}"/>
              </a:ext>
            </a:extLst>
          </p:cNvPr>
          <p:cNvSpPr>
            <a:spLocks noGrp="1" noRot="1" noChangeArrowheads="1"/>
          </p:cNvSpPr>
          <p:nvPr>
            <p:ph idx="1"/>
          </p:nvPr>
        </p:nvSpPr>
        <p:spPr>
          <a:xfrm>
            <a:off x="646008" y="7534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估计与分解方法</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35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估计出国民财富</a:t>
            </a:r>
            <a:r>
              <a:rPr lang="en" altLang="zh-CN" sz="2400" i="1" dirty="0">
                <a:latin typeface="Times New Roman" panose="02020603050405020304" pitchFamily="18" charset="0"/>
                <a:ea typeface="华文楷体" panose="02010600040101010101" charset="-122"/>
                <a:cs typeface="Times New Roman" panose="02020603050405020304" pitchFamily="18" charset="0"/>
              </a:rPr>
              <a:t>W</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后，从中扣除物质资本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和自然资本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N</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二者估算方法见第一节和第三节），得到无形资本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R</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无形资本实际包含多种资本形式，如简单劳动力（</a:t>
            </a:r>
            <a:r>
              <a:rPr lang="en" altLang="zh-CN" sz="2400" dirty="0">
                <a:latin typeface="Times New Roman" panose="02020603050405020304" pitchFamily="18" charset="0"/>
                <a:ea typeface="华文楷体" panose="02010600040101010101" charset="-122"/>
                <a:cs typeface="Times New Roman" panose="02020603050405020304" pitchFamily="18" charset="0"/>
              </a:rPr>
              <a:t>raw labor</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human capital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社会资本（</a:t>
            </a:r>
            <a:r>
              <a:rPr lang="en" altLang="zh-CN" sz="2400" dirty="0">
                <a:latin typeface="Times New Roman" panose="02020603050405020304" pitchFamily="18" charset="0"/>
                <a:ea typeface="华文楷体" panose="02010600040101010101" charset="-122"/>
                <a:cs typeface="Times New Roman" panose="02020603050405020304" pitchFamily="18" charset="0"/>
              </a:rPr>
              <a:t>social capital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以及制度质量（</a:t>
            </a:r>
            <a:r>
              <a:rPr lang="en" altLang="zh-CN" sz="2400" dirty="0">
                <a:latin typeface="Times New Roman" panose="02020603050405020304" pitchFamily="18" charset="0"/>
                <a:ea typeface="华文楷体" panose="02010600040101010101" charset="-122"/>
                <a:cs typeface="Times New Roman" panose="02020603050405020304" pitchFamily="18" charset="0"/>
              </a:rPr>
              <a:t>quality of institutions</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其结构分解由回归分析实现，具体使用如下</a:t>
            </a:r>
            <a:r>
              <a:rPr lang="en" altLang="zh-CN" sz="2400" dirty="0">
                <a:latin typeface="Times New Roman" panose="02020603050405020304" pitchFamily="18" charset="0"/>
                <a:ea typeface="华文楷体" panose="02010600040101010101" charset="-122"/>
                <a:cs typeface="Times New Roman" panose="02020603050405020304" pitchFamily="18" charset="0"/>
              </a:rPr>
              <a:t>C-D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函数形式：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(2.19)</a:t>
            </a:r>
          </a:p>
          <a:p>
            <a:pPr algn="just" fontAlgn="auto">
              <a:lnSpc>
                <a:spcPts val="3500"/>
              </a:lnSpc>
              <a:spcBef>
                <a:spcPts val="6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A</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为技术常数；</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为人均教育年限，代表人力资本；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F</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为来自国外的汇款，代表国外人力资本；</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L</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为法律指数（以</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到</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的尺度度量），代表制度资本。诸系数</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α</a:t>
            </a:r>
            <a:r>
              <a:rPr lang="zh-CN" altLang="el-GR"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代表各变量的弹性。实际估计时，加入区分各国收入水平的虚拟变量。借助该函数形式，可以获得边际回报估计值，再根据                                            ，将无形资本进行分解。</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12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413E84BD-9724-256F-A246-52EEF84AA1E9}"/>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1924C2E9-AD43-3112-D23A-E5C423022BE6}"/>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
        <p:nvSpPr>
          <p:cNvPr id="5" name="Rectangle 2">
            <a:extLst>
              <a:ext uri="{FF2B5EF4-FFF2-40B4-BE49-F238E27FC236}">
                <a16:creationId xmlns:a16="http://schemas.microsoft.com/office/drawing/2014/main" id="{62DF7807-E0F7-8975-E3A2-9ADC6E97FBD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E0420CA5-F09C-B765-C596-DBE2157FD54C}"/>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281BE834-704F-5124-7722-E65D446E465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92CD70D7-2F3D-B625-F727-0135CF78444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4">
            <a:extLst>
              <a:ext uri="{FF2B5EF4-FFF2-40B4-BE49-F238E27FC236}">
                <a16:creationId xmlns:a16="http://schemas.microsoft.com/office/drawing/2014/main" id="{3B450DC4-B914-9AAB-BA40-4010FECB29A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6">
            <a:extLst>
              <a:ext uri="{FF2B5EF4-FFF2-40B4-BE49-F238E27FC236}">
                <a16:creationId xmlns:a16="http://schemas.microsoft.com/office/drawing/2014/main" id="{879F5C90-C6A5-863F-639F-A7017D9726F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8">
            <a:extLst>
              <a:ext uri="{FF2B5EF4-FFF2-40B4-BE49-F238E27FC236}">
                <a16:creationId xmlns:a16="http://schemas.microsoft.com/office/drawing/2014/main" id="{D2C26C17-3C66-84DD-49DF-CC976737C65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AD38D555-293D-51F7-CBA3-F92EFE7DDF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CB1CB9DB-9E04-7CC1-B104-DE851691736C}"/>
              </a:ext>
            </a:extLst>
          </p:cNvPr>
          <p:cNvGraphicFramePr>
            <a:graphicFrameLocks noChangeAspect="1"/>
          </p:cNvGraphicFramePr>
          <p:nvPr>
            <p:extLst>
              <p:ext uri="{D42A27DB-BD31-4B8C-83A1-F6EECF244321}">
                <p14:modId xmlns:p14="http://schemas.microsoft.com/office/powerpoint/2010/main" val="2407037562"/>
              </p:ext>
            </p:extLst>
          </p:nvPr>
        </p:nvGraphicFramePr>
        <p:xfrm>
          <a:off x="4859735" y="3592188"/>
          <a:ext cx="2472529" cy="500062"/>
        </p:xfrm>
        <a:graphic>
          <a:graphicData uri="http://schemas.openxmlformats.org/presentationml/2006/ole">
            <mc:AlternateContent xmlns:mc="http://schemas.openxmlformats.org/markup-compatibility/2006">
              <mc:Choice xmlns:v="urn:schemas-microsoft-com:vml" Requires="v">
                <p:oleObj r:id="rId2" imgW="22821900" imgH="4686300" progId="Equation.DSMT4">
                  <p:embed/>
                </p:oleObj>
              </mc:Choice>
              <mc:Fallback>
                <p:oleObj r:id="rId2" imgW="22821900" imgH="46863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735" y="3592188"/>
                        <a:ext cx="2472529" cy="500062"/>
                      </a:xfrm>
                      <a:prstGeom prst="rect">
                        <a:avLst/>
                      </a:prstGeom>
                      <a:noFill/>
                    </p:spPr>
                  </p:pic>
                </p:oleObj>
              </mc:Fallback>
            </mc:AlternateContent>
          </a:graphicData>
        </a:graphic>
      </p:graphicFrame>
      <p:sp>
        <p:nvSpPr>
          <p:cNvPr id="12" name="Rectangle 4">
            <a:extLst>
              <a:ext uri="{FF2B5EF4-FFF2-40B4-BE49-F238E27FC236}">
                <a16:creationId xmlns:a16="http://schemas.microsoft.com/office/drawing/2014/main" id="{68A3B4C1-10BC-F3C0-0BBC-2B4A1ED78F0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a:extLst>
              <a:ext uri="{FF2B5EF4-FFF2-40B4-BE49-F238E27FC236}">
                <a16:creationId xmlns:a16="http://schemas.microsoft.com/office/drawing/2014/main" id="{BF75AE27-AAC7-56D2-44B1-DCB1CB35E794}"/>
              </a:ext>
            </a:extLst>
          </p:cNvPr>
          <p:cNvGraphicFramePr>
            <a:graphicFrameLocks noChangeAspect="1"/>
          </p:cNvGraphicFramePr>
          <p:nvPr>
            <p:extLst>
              <p:ext uri="{D42A27DB-BD31-4B8C-83A1-F6EECF244321}">
                <p14:modId xmlns:p14="http://schemas.microsoft.com/office/powerpoint/2010/main" val="1910291696"/>
              </p:ext>
            </p:extLst>
          </p:nvPr>
        </p:nvGraphicFramePr>
        <p:xfrm>
          <a:off x="7927951" y="5381274"/>
          <a:ext cx="3441303" cy="751881"/>
        </p:xfrm>
        <a:graphic>
          <a:graphicData uri="http://schemas.openxmlformats.org/presentationml/2006/ole">
            <mc:AlternateContent xmlns:mc="http://schemas.openxmlformats.org/markup-compatibility/2006">
              <mc:Choice xmlns:v="urn:schemas-microsoft-com:vml" Requires="v">
                <p:oleObj r:id="rId4" imgW="34810700" imgH="7607300" progId="Equation.DSMT4">
                  <p:embed/>
                </p:oleObj>
              </mc:Choice>
              <mc:Fallback>
                <p:oleObj r:id="rId4" imgW="34810700" imgH="76073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7951" y="5381274"/>
                        <a:ext cx="3441303" cy="751881"/>
                      </a:xfrm>
                      <a:prstGeom prst="rect">
                        <a:avLst/>
                      </a:prstGeom>
                      <a:noFill/>
                    </p:spPr>
                  </p:pic>
                </p:oleObj>
              </mc:Fallback>
            </mc:AlternateContent>
          </a:graphicData>
        </a:graphic>
      </p:graphicFrame>
    </p:spTree>
    <p:extLst>
      <p:ext uri="{BB962C8B-B14F-4D97-AF65-F5344CB8AC3E}">
        <p14:creationId xmlns:p14="http://schemas.microsoft.com/office/powerpoint/2010/main" val="380644694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A0651-23B9-B981-20F8-C339F622CD1D}"/>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E180ABE0-BCC0-DFAC-EC4C-2BE761705D1D}"/>
              </a:ext>
            </a:extLst>
          </p:cNvPr>
          <p:cNvSpPr>
            <a:spLocks noGrp="1" noRot="1" noChangeArrowheads="1"/>
          </p:cNvSpPr>
          <p:nvPr>
            <p:ph idx="1"/>
          </p:nvPr>
        </p:nvSpPr>
        <p:spPr>
          <a:xfrm>
            <a:off x="646008" y="753421"/>
            <a:ext cx="11161112" cy="5677534"/>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关键资本识别</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en" altLang="zh-CN" sz="2400" dirty="0">
                <a:latin typeface="Times New Roman" panose="02020603050405020304" pitchFamily="18" charset="0"/>
                <a:ea typeface="华文楷体" panose="02010600040101010101" charset="-122"/>
                <a:cs typeface="Times New Roman" panose="02020603050405020304" pitchFamily="18" charset="0"/>
              </a:rPr>
              <a:t>WB(2006)</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使用嵌套型</a:t>
            </a:r>
            <a:r>
              <a:rPr lang="en" altLang="zh-CN" sz="2400" dirty="0">
                <a:latin typeface="Times New Roman" panose="02020603050405020304" pitchFamily="18" charset="0"/>
                <a:ea typeface="华文楷体" panose="02010600040101010101" charset="-122"/>
                <a:cs typeface="Times New Roman" panose="02020603050405020304" pitchFamily="18" charset="0"/>
              </a:rPr>
              <a:t>CES</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生产函数，利用回归方法估计各类资本之间的替代弹性，以确定各类资本对获得持续收入的是否关键。</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以最复杂的具有四种投入变量（物质资本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H</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劳动力</a:t>
            </a:r>
            <a:r>
              <a:rPr lang="en" altLang="zh-CN" sz="2400" i="1" dirty="0">
                <a:latin typeface="Times New Roman" panose="02020603050405020304" pitchFamily="18" charset="0"/>
                <a:ea typeface="华文楷体" panose="02010600040101010101" charset="-122"/>
                <a:cs typeface="Times New Roman" panose="02020603050405020304" pitchFamily="18" charset="0"/>
              </a:rPr>
              <a:t>L</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能源资源</a:t>
            </a:r>
            <a:r>
              <a:rPr lang="en" altLang="zh-CN" sz="2400" i="1" dirty="0">
                <a:latin typeface="Times New Roman" panose="02020603050405020304" pitchFamily="18" charset="0"/>
                <a:ea typeface="华文楷体" panose="02010600040101010101" charset="-122"/>
                <a:cs typeface="Times New Roman" panose="02020603050405020304" pitchFamily="18" charset="0"/>
              </a:rPr>
              <a:t>E</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的三层嵌套</a:t>
            </a:r>
            <a:r>
              <a:rPr lang="en" altLang="zh-CN" sz="2400" dirty="0">
                <a:latin typeface="Times New Roman" panose="02020603050405020304" pitchFamily="18" charset="0"/>
                <a:ea typeface="华文楷体" panose="02010600040101010101" charset="-122"/>
                <a:cs typeface="Times New Roman" panose="02020603050405020304" pitchFamily="18" charset="0"/>
              </a:rPr>
              <a:t>CES</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生产函数为例，其形式为：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3000"/>
              </a:lnSpc>
              <a:spcBef>
                <a:spcPts val="0"/>
              </a:spcBef>
              <a:spcAft>
                <a:spcPts val="600"/>
              </a:spcAft>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(2.20)</a:t>
            </a:r>
          </a:p>
          <a:p>
            <a:pPr algn="just" fontAlgn="auto">
              <a:lnSpc>
                <a:spcPts val="4200"/>
              </a:lnSpc>
              <a:spcBef>
                <a:spcPts val="12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通过回归，可以估计不同嵌套层次中各种变量之间的替代弹性。如果某种资本难以被其他资本替代，则表明其是获得持续收入的关键资产。</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04E9D4CE-F82E-E765-8EDA-375E1FC6A0B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865B3358-B60E-90CB-49ED-F0AB384813B8}"/>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
        <p:nvSpPr>
          <p:cNvPr id="5" name="Rectangle 2">
            <a:extLst>
              <a:ext uri="{FF2B5EF4-FFF2-40B4-BE49-F238E27FC236}">
                <a16:creationId xmlns:a16="http://schemas.microsoft.com/office/drawing/2014/main" id="{48FB1E21-16CC-E8C7-8CC7-88F591D00AE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3">
            <a:extLst>
              <a:ext uri="{FF2B5EF4-FFF2-40B4-BE49-F238E27FC236}">
                <a16:creationId xmlns:a16="http://schemas.microsoft.com/office/drawing/2014/main" id="{2C9A3E8A-D5E0-4E4B-C569-AEEF6B387140}"/>
              </a:ext>
            </a:extLst>
          </p:cNvPr>
          <p:cNvSpPr>
            <a:spLocks noChangeArrowheads="1"/>
          </p:cNvSpPr>
          <p:nvPr/>
        </p:nvSpPr>
        <p:spPr bwMode="auto">
          <a:xfrm>
            <a:off x="0" y="241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5">
            <a:extLst>
              <a:ext uri="{FF2B5EF4-FFF2-40B4-BE49-F238E27FC236}">
                <a16:creationId xmlns:a16="http://schemas.microsoft.com/office/drawing/2014/main" id="{40A4852D-F0E9-668F-88E6-58AC6D0AF1D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a16="http://schemas.microsoft.com/office/drawing/2014/main" id="{671673B6-B311-04E9-6869-C1D5FCC4FC6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4">
            <a:extLst>
              <a:ext uri="{FF2B5EF4-FFF2-40B4-BE49-F238E27FC236}">
                <a16:creationId xmlns:a16="http://schemas.microsoft.com/office/drawing/2014/main" id="{F6BDC20B-BC76-D7CB-A9ED-DA9233C9807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6">
            <a:extLst>
              <a:ext uri="{FF2B5EF4-FFF2-40B4-BE49-F238E27FC236}">
                <a16:creationId xmlns:a16="http://schemas.microsoft.com/office/drawing/2014/main" id="{94AA5AD5-CA88-4591-36DF-BBD4A5A9B32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8">
            <a:extLst>
              <a:ext uri="{FF2B5EF4-FFF2-40B4-BE49-F238E27FC236}">
                <a16:creationId xmlns:a16="http://schemas.microsoft.com/office/drawing/2014/main" id="{D0C92996-3385-7F7D-284F-3C95D947E1F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2">
            <a:extLst>
              <a:ext uri="{FF2B5EF4-FFF2-40B4-BE49-F238E27FC236}">
                <a16:creationId xmlns:a16="http://schemas.microsoft.com/office/drawing/2014/main" id="{2B4BC337-8EA6-A2E7-C5DB-3BBE0B0F472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a:extLst>
              <a:ext uri="{FF2B5EF4-FFF2-40B4-BE49-F238E27FC236}">
                <a16:creationId xmlns:a16="http://schemas.microsoft.com/office/drawing/2014/main" id="{662B4CDB-DA37-D792-E896-592D9F3B72A4}"/>
              </a:ext>
            </a:extLst>
          </p:cNvPr>
          <p:cNvGraphicFramePr>
            <a:graphicFrameLocks noChangeAspect="1"/>
          </p:cNvGraphicFramePr>
          <p:nvPr>
            <p:extLst>
              <p:ext uri="{D42A27DB-BD31-4B8C-83A1-F6EECF244321}">
                <p14:modId xmlns:p14="http://schemas.microsoft.com/office/powerpoint/2010/main" val="1192337345"/>
              </p:ext>
            </p:extLst>
          </p:nvPr>
        </p:nvGraphicFramePr>
        <p:xfrm>
          <a:off x="1950595" y="3486152"/>
          <a:ext cx="8551938" cy="1144072"/>
        </p:xfrm>
        <a:graphic>
          <a:graphicData uri="http://schemas.openxmlformats.org/presentationml/2006/ole">
            <mc:AlternateContent xmlns:mc="http://schemas.openxmlformats.org/markup-compatibility/2006">
              <mc:Choice xmlns:v="urn:schemas-microsoft-com:vml" Requires="v">
                <p:oleObj r:id="rId2" imgW="87477600" imgH="11696700" progId="Equation.DSMT4">
                  <p:embed/>
                </p:oleObj>
              </mc:Choice>
              <mc:Fallback>
                <p:oleObj r:id="rId2" imgW="87477600" imgH="116967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0595" y="3486152"/>
                        <a:ext cx="8551938" cy="1144072"/>
                      </a:xfrm>
                      <a:prstGeom prst="rect">
                        <a:avLst/>
                      </a:prstGeom>
                      <a:noFill/>
                    </p:spPr>
                  </p:pic>
                </p:oleObj>
              </mc:Fallback>
            </mc:AlternateContent>
          </a:graphicData>
        </a:graphic>
      </p:graphicFrame>
    </p:spTree>
    <p:extLst>
      <p:ext uri="{BB962C8B-B14F-4D97-AF65-F5344CB8AC3E}">
        <p14:creationId xmlns:p14="http://schemas.microsoft.com/office/powerpoint/2010/main" val="751366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BAC04-D214-DB97-D0A1-01DD702DDD67}"/>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CF971E1C-A7F0-3BD6-C5AE-CC3D37187E44}"/>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AFCB09F0-3AF1-AD36-3247-A9FB923309A5}"/>
              </a:ext>
            </a:extLst>
          </p:cNvPr>
          <p:cNvSpPr>
            <a:spLocks noGrp="1" noRot="1" noChangeArrowheads="1"/>
          </p:cNvSpPr>
          <p:nvPr>
            <p:ph idx="1"/>
          </p:nvPr>
        </p:nvSpPr>
        <p:spPr>
          <a:xfrm>
            <a:off x="571500" y="913765"/>
            <a:ext cx="11263745" cy="562211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（二）估算模型</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ts val="4200"/>
              </a:lnSpc>
              <a:spcBef>
                <a:spcPts val="600"/>
              </a:spcBef>
              <a:buFontTx/>
              <a:buNone/>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国际上通行的资本存量核算方法，本质上都属</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但由于各国的基础数据存在很大差异，其处理程序有多类版本。第一类以新加坡统计局为代表，因其程序简单且对数据要求较低而更易操作，但估计值准确性不高。第二类是以法国为代表的</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标准做法，其所用假设更为合理且估算结果质量较高，但非</a:t>
            </a:r>
            <a:r>
              <a:rPr lang="en" altLang="zh-CN" sz="2400" dirty="0">
                <a:latin typeface="Times New Roman" panose="02020603050405020304" pitchFamily="18" charset="0"/>
                <a:ea typeface="华文楷体" panose="02010600040101010101" charset="-122"/>
                <a:cs typeface="Times New Roman" panose="02020603050405020304" pitchFamily="18" charset="0"/>
              </a:rPr>
              <a:t>OECD</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国家因数据制约难以采用。第三类为美国、澳大利亚等针对自身需要而发展的方法，其理论上更具先进性，但对数据要求很高、操作程序相当复杂，在其他国家的统计实践中无法采用。</a:t>
            </a:r>
            <a:endParaRPr lang="zh-CN" altLang="en-US" sz="2000" dirty="0">
              <a:latin typeface="Times New Roman" panose="02020603050405020304" pitchFamily="18" charset="0"/>
              <a:ea typeface="微软雅黑" panose="020B0503020204020204" pitchFamily="34" charset="-122"/>
              <a:cs typeface="Times New Roman" panose="02020603050405020304" pitchFamily="18" charset="0"/>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a:extLst>
              <a:ext uri="{FF2B5EF4-FFF2-40B4-BE49-F238E27FC236}">
                <a16:creationId xmlns:a16="http://schemas.microsoft.com/office/drawing/2014/main" id="{35C5710C-88E7-4859-13E7-38D1FF4C449D}"/>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C03E78A4-8B71-238E-0CDC-BD07B375B65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一、理论回顾</a:t>
            </a:r>
          </a:p>
        </p:txBody>
      </p:sp>
    </p:spTree>
    <p:extLst>
      <p:ext uri="{BB962C8B-B14F-4D97-AF65-F5344CB8AC3E}">
        <p14:creationId xmlns:p14="http://schemas.microsoft.com/office/powerpoint/2010/main" val="98059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559">
                                            <p:txEl>
                                              <p:pRg st="0" end="0"/>
                                            </p:txEl>
                                          </p:spTgt>
                                        </p:tgtEl>
                                        <p:attrNameLst>
                                          <p:attrName>style.visibility</p:attrName>
                                        </p:attrNameLst>
                                      </p:cBhvr>
                                      <p:to>
                                        <p:strVal val="visible"/>
                                      </p:to>
                                    </p:set>
                                    <p:animEffect transition="in" filter="blinds(horizontal)">
                                      <p:cBhvr>
                                        <p:cTn id="7" dur="500"/>
                                        <p:tgtEl>
                                          <p:spTgt spid="235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9">
                                            <p:txEl>
                                              <p:pRg st="1" end="1"/>
                                            </p:txEl>
                                          </p:spTgt>
                                        </p:tgtEl>
                                        <p:attrNameLst>
                                          <p:attrName>style.visibility</p:attrName>
                                        </p:attrNameLst>
                                      </p:cBhvr>
                                      <p:to>
                                        <p:strVal val="visible"/>
                                      </p:to>
                                    </p:set>
                                    <p:animEffect transition="in" filter="blinds(horizontal)">
                                      <p:cBhvr>
                                        <p:cTn id="12" dur="500"/>
                                        <p:tgtEl>
                                          <p:spTgt spid="235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9">
                                            <p:txEl>
                                              <p:pRg st="2" end="2"/>
                                            </p:txEl>
                                          </p:spTgt>
                                        </p:tgtEl>
                                        <p:attrNameLst>
                                          <p:attrName>style.visibility</p:attrName>
                                        </p:attrNameLst>
                                      </p:cBhvr>
                                      <p:to>
                                        <p:strVal val="visible"/>
                                      </p:to>
                                    </p:set>
                                    <p:animEffect transition="in" filter="blinds(horizontal)">
                                      <p:cBhvr>
                                        <p:cTn id="17" dur="500"/>
                                        <p:tgtEl>
                                          <p:spTgt spid="235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158C7-5866-73CA-A456-A0D8DDC98017}"/>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7BBE6515-2EE6-7910-FCF3-29CA98B325DD}"/>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（二）联合国研究范式</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1200"/>
              </a:spcBef>
              <a:buFontTx/>
              <a:buNone/>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联合国研究团队（</a:t>
            </a:r>
            <a:r>
              <a:rPr lang="en" altLang="zh-CN" sz="2400" dirty="0">
                <a:latin typeface="Times New Roman" panose="02020603050405020304" pitchFamily="18" charset="0"/>
                <a:ea typeface="华文楷体" panose="02010600040101010101" charset="-122"/>
                <a:cs typeface="Times New Roman" panose="02020603050405020304" pitchFamily="18" charset="0"/>
              </a:rPr>
              <a:t>UNU-IHDP &amp; UNEP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审视国民财富的理论基础 ，同样是“财富</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福利等式”。国民财富等于未来消费带来效用的净现值之和：</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600"/>
              </a:spcBef>
              <a:buFontTx/>
              <a:buNone/>
            </a:pPr>
            <a:r>
              <a:rPr lang="zh-CN" altLang="en-US" sz="2400" dirty="0">
                <a:latin typeface="华文楷体" panose="02010600040101010101" charset="-122"/>
                <a:ea typeface="华文楷体" panose="02010600040101010101" charset="-122"/>
                <a:cs typeface="华文楷体" panose="02010600040101010101" charset="-122"/>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(2.21)</a:t>
            </a:r>
          </a:p>
          <a:p>
            <a:pPr algn="just" fontAlgn="auto">
              <a:lnSpc>
                <a:spcPts val="4200"/>
              </a:lnSpc>
              <a:spcBef>
                <a:spcPts val="18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其对国民财富同样采用广义视角，包容性财富涵盖物质资本、自然资本、人力资本、健康资本、社会资本。受理论与数据制约，其并未将全部资本均纳入估算与分析 ，但始终致力于逐渐扩充可估算的资本类型。</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0721C559-5A90-BA8D-744D-FD07E530DBFB}"/>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54A8FCFA-00AD-6963-A2F1-9A3B58853F3D}"/>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
        <p:nvSpPr>
          <p:cNvPr id="3" name="Rectangle 2">
            <a:extLst>
              <a:ext uri="{FF2B5EF4-FFF2-40B4-BE49-F238E27FC236}">
                <a16:creationId xmlns:a16="http://schemas.microsoft.com/office/drawing/2014/main" id="{A52D1C1A-A60B-634A-E563-D0697424082B}"/>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A75A3181-33B6-C560-3E4D-C81644369269}"/>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9" name="Rectangle 6">
            <a:extLst>
              <a:ext uri="{FF2B5EF4-FFF2-40B4-BE49-F238E27FC236}">
                <a16:creationId xmlns:a16="http://schemas.microsoft.com/office/drawing/2014/main" id="{B049BFD6-D429-BA60-9429-4E8CBCAD1AC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2">
            <a:extLst>
              <a:ext uri="{FF2B5EF4-FFF2-40B4-BE49-F238E27FC236}">
                <a16:creationId xmlns:a16="http://schemas.microsoft.com/office/drawing/2014/main" id="{BB5FD900-2D76-A7A7-4A09-2BA364D70DB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a:extLst>
              <a:ext uri="{FF2B5EF4-FFF2-40B4-BE49-F238E27FC236}">
                <a16:creationId xmlns:a16="http://schemas.microsoft.com/office/drawing/2014/main" id="{EA855A93-B808-0D70-58B5-7E8242B39E0A}"/>
              </a:ext>
            </a:extLst>
          </p:cNvPr>
          <p:cNvGraphicFramePr>
            <a:graphicFrameLocks noChangeAspect="1"/>
          </p:cNvGraphicFramePr>
          <p:nvPr>
            <p:extLst>
              <p:ext uri="{D42A27DB-BD31-4B8C-83A1-F6EECF244321}">
                <p14:modId xmlns:p14="http://schemas.microsoft.com/office/powerpoint/2010/main" val="692302838"/>
              </p:ext>
            </p:extLst>
          </p:nvPr>
        </p:nvGraphicFramePr>
        <p:xfrm>
          <a:off x="4388643" y="2866279"/>
          <a:ext cx="3414713" cy="634161"/>
        </p:xfrm>
        <a:graphic>
          <a:graphicData uri="http://schemas.openxmlformats.org/presentationml/2006/ole">
            <mc:AlternateContent xmlns:mc="http://schemas.openxmlformats.org/markup-compatibility/2006">
              <mc:Choice xmlns:v="urn:schemas-microsoft-com:vml" Requires="v">
                <p:oleObj r:id="rId2" imgW="40957500" imgH="7607300" progId="Equation.DSMT4">
                  <p:embed/>
                </p:oleObj>
              </mc:Choice>
              <mc:Fallback>
                <p:oleObj r:id="rId2" imgW="40957500" imgH="76073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8643" y="2866279"/>
                        <a:ext cx="3414713" cy="634161"/>
                      </a:xfrm>
                      <a:prstGeom prst="rect">
                        <a:avLst/>
                      </a:prstGeom>
                      <a:noFill/>
                    </p:spPr>
                  </p:pic>
                </p:oleObj>
              </mc:Fallback>
            </mc:AlternateContent>
          </a:graphicData>
        </a:graphic>
      </p:graphicFrame>
    </p:spTree>
    <p:extLst>
      <p:ext uri="{BB962C8B-B14F-4D97-AF65-F5344CB8AC3E}">
        <p14:creationId xmlns:p14="http://schemas.microsoft.com/office/powerpoint/2010/main" val="353871429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A0D9F8-1DD5-DF93-6C84-D535A871FE4D}"/>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48912A9B-C5BE-4EC1-625B-0AED926178D6}"/>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（二）联合国研究范式</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1200"/>
              </a:spcBef>
              <a:buFontTx/>
              <a:buNone/>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仅考虑物质资本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H</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和自然资本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时，包容性财富指数可写成各类资产以其社会价值为权数的有效加总：</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600"/>
              </a:spcBef>
              <a:buFontTx/>
              <a:buNone/>
            </a:pPr>
            <a:r>
              <a:rPr lang="zh-CN" altLang="en-US" sz="2400" dirty="0">
                <a:latin typeface="华文楷体" panose="02010600040101010101" charset="-122"/>
                <a:ea typeface="华文楷体" panose="02010600040101010101" charset="-122"/>
                <a:cs typeface="华文楷体" panose="02010600040101010101" charset="-122"/>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(2.22)</a:t>
            </a:r>
          </a:p>
          <a:p>
            <a:pPr algn="just" fontAlgn="auto">
              <a:lnSpc>
                <a:spcPts val="4200"/>
              </a:lnSpc>
              <a:spcBef>
                <a:spcPts val="18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其中，</a:t>
            </a:r>
            <a:r>
              <a:rPr lang="en" altLang="zh-CN" sz="2400" i="1" dirty="0">
                <a:latin typeface="Times New Roman" panose="02020603050405020304" pitchFamily="18" charset="0"/>
                <a:ea typeface="华文楷体" panose="02010600040101010101" charset="-122"/>
                <a:cs typeface="Times New Roman" panose="02020603050405020304" pitchFamily="18" charset="0"/>
              </a:rPr>
              <a:t>P</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为各类资产的社会价值；实际计算时采用影子价格（</a:t>
            </a:r>
            <a:r>
              <a:rPr lang="en" altLang="zh-CN" sz="2400" dirty="0">
                <a:latin typeface="Times New Roman" panose="02020603050405020304" pitchFamily="18" charset="0"/>
                <a:ea typeface="华文楷体" panose="02010600040101010101" charset="-122"/>
                <a:cs typeface="Times New Roman" panose="02020603050405020304" pitchFamily="18" charset="0"/>
              </a:rPr>
              <a:t>shadow price</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即                    ，                  ，                 作为各类资本的权数。</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包容性财富变化，也称包容性投资</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Inclusive Investment)</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其理论公式为：</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600"/>
              </a:spcBef>
              <a:buFontTx/>
              <a:buNone/>
            </a:pPr>
            <a:r>
              <a:rPr lang="en-US" altLang="zh-CN" sz="2400" dirty="0">
                <a:latin typeface="Times New Roman" panose="02020603050405020304" pitchFamily="18" charset="0"/>
                <a:ea typeface="华文楷体" panose="02010600040101010101" charset="-122"/>
                <a:cs typeface="Times New Roman" panose="02020603050405020304" pitchFamily="18" charset="0"/>
              </a:rPr>
              <a:t>(2.23)</a:t>
            </a: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BDD6143B-4E35-6081-F2A5-6CDC6BA03B3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2BC74DE-E148-8623-2CAC-F08D255683C0}"/>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
        <p:nvSpPr>
          <p:cNvPr id="3" name="Rectangle 2">
            <a:extLst>
              <a:ext uri="{FF2B5EF4-FFF2-40B4-BE49-F238E27FC236}">
                <a16:creationId xmlns:a16="http://schemas.microsoft.com/office/drawing/2014/main" id="{A50AE042-836B-BB0D-366A-3D48EB2ACBBB}"/>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3EC17C9F-8447-085A-4265-7AF54D0FCAF7}"/>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9" name="Rectangle 6">
            <a:extLst>
              <a:ext uri="{FF2B5EF4-FFF2-40B4-BE49-F238E27FC236}">
                <a16:creationId xmlns:a16="http://schemas.microsoft.com/office/drawing/2014/main" id="{7C3208A6-404A-6654-FB2A-3C1F349FA86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2">
            <a:extLst>
              <a:ext uri="{FF2B5EF4-FFF2-40B4-BE49-F238E27FC236}">
                <a16:creationId xmlns:a16="http://schemas.microsoft.com/office/drawing/2014/main" id="{CEAA8A5E-05DC-6A5F-A1F3-66816BDA100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BD6C9794-98F3-F462-1C0C-B9C36510FFF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a:extLst>
              <a:ext uri="{FF2B5EF4-FFF2-40B4-BE49-F238E27FC236}">
                <a16:creationId xmlns:a16="http://schemas.microsoft.com/office/drawing/2014/main" id="{C1DFA3DC-9E9E-9CF3-2CB1-1E2D21F39435}"/>
              </a:ext>
            </a:extLst>
          </p:cNvPr>
          <p:cNvGraphicFramePr>
            <a:graphicFrameLocks noChangeAspect="1"/>
          </p:cNvGraphicFramePr>
          <p:nvPr>
            <p:extLst>
              <p:ext uri="{D42A27DB-BD31-4B8C-83A1-F6EECF244321}">
                <p14:modId xmlns:p14="http://schemas.microsoft.com/office/powerpoint/2010/main" val="3214649716"/>
              </p:ext>
            </p:extLst>
          </p:nvPr>
        </p:nvGraphicFramePr>
        <p:xfrm>
          <a:off x="4570081" y="2951321"/>
          <a:ext cx="3051838" cy="477679"/>
        </p:xfrm>
        <a:graphic>
          <a:graphicData uri="http://schemas.openxmlformats.org/presentationml/2006/ole">
            <mc:AlternateContent xmlns:mc="http://schemas.openxmlformats.org/markup-compatibility/2006">
              <mc:Choice xmlns:v="urn:schemas-microsoft-com:vml" Requires="v">
                <p:oleObj r:id="rId2" imgW="33642300" imgH="5270500" progId="Equation.DSMT4">
                  <p:embed/>
                </p:oleObj>
              </mc:Choice>
              <mc:Fallback>
                <p:oleObj r:id="rId2" imgW="33642300" imgH="52705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0081" y="2951321"/>
                        <a:ext cx="3051838" cy="477679"/>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081BA792-5798-C018-EAD0-836DFB75180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a:extLst>
              <a:ext uri="{FF2B5EF4-FFF2-40B4-BE49-F238E27FC236}">
                <a16:creationId xmlns:a16="http://schemas.microsoft.com/office/drawing/2014/main" id="{AB0C6C26-25D6-B7E6-2397-251A16F723CC}"/>
              </a:ext>
            </a:extLst>
          </p:cNvPr>
          <p:cNvGraphicFramePr>
            <a:graphicFrameLocks noChangeAspect="1"/>
          </p:cNvGraphicFramePr>
          <p:nvPr>
            <p:extLst>
              <p:ext uri="{D42A27DB-BD31-4B8C-83A1-F6EECF244321}">
                <p14:modId xmlns:p14="http://schemas.microsoft.com/office/powerpoint/2010/main" val="433103165"/>
              </p:ext>
            </p:extLst>
          </p:nvPr>
        </p:nvGraphicFramePr>
        <p:xfrm>
          <a:off x="1274263" y="4242699"/>
          <a:ext cx="1528763" cy="416935"/>
        </p:xfrm>
        <a:graphic>
          <a:graphicData uri="http://schemas.openxmlformats.org/presentationml/2006/ole">
            <mc:AlternateContent xmlns:mc="http://schemas.openxmlformats.org/markup-compatibility/2006">
              <mc:Choice xmlns:v="urn:schemas-microsoft-com:vml" Requires="v">
                <p:oleObj r:id="rId4" imgW="19304000" imgH="5270500" progId="Equation.DSMT4">
                  <p:embed/>
                </p:oleObj>
              </mc:Choice>
              <mc:Fallback>
                <p:oleObj r:id="rId4" imgW="19304000" imgH="52705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74263" y="4242699"/>
                        <a:ext cx="1528763" cy="416935"/>
                      </a:xfrm>
                      <a:prstGeom prst="rect">
                        <a:avLst/>
                      </a:prstGeom>
                      <a:noFill/>
                    </p:spPr>
                  </p:pic>
                </p:oleObj>
              </mc:Fallback>
            </mc:AlternateContent>
          </a:graphicData>
        </a:graphic>
      </p:graphicFrame>
      <p:sp>
        <p:nvSpPr>
          <p:cNvPr id="14" name="Rectangle 6">
            <a:extLst>
              <a:ext uri="{FF2B5EF4-FFF2-40B4-BE49-F238E27FC236}">
                <a16:creationId xmlns:a16="http://schemas.microsoft.com/office/drawing/2014/main" id="{DE59CF64-FC65-7825-4375-B65398FC7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a:extLst>
              <a:ext uri="{FF2B5EF4-FFF2-40B4-BE49-F238E27FC236}">
                <a16:creationId xmlns:a16="http://schemas.microsoft.com/office/drawing/2014/main" id="{21ADF907-7BE2-A0F1-6153-718AEEB37AF5}"/>
              </a:ext>
            </a:extLst>
          </p:cNvPr>
          <p:cNvGraphicFramePr>
            <a:graphicFrameLocks noChangeAspect="1"/>
          </p:cNvGraphicFramePr>
          <p:nvPr>
            <p:extLst>
              <p:ext uri="{D42A27DB-BD31-4B8C-83A1-F6EECF244321}">
                <p14:modId xmlns:p14="http://schemas.microsoft.com/office/powerpoint/2010/main" val="3952719483"/>
              </p:ext>
            </p:extLst>
          </p:nvPr>
        </p:nvGraphicFramePr>
        <p:xfrm>
          <a:off x="2972743" y="4242699"/>
          <a:ext cx="1575088" cy="416935"/>
        </p:xfrm>
        <a:graphic>
          <a:graphicData uri="http://schemas.openxmlformats.org/presentationml/2006/ole">
            <mc:AlternateContent xmlns:mc="http://schemas.openxmlformats.org/markup-compatibility/2006">
              <mc:Choice xmlns:v="urn:schemas-microsoft-com:vml" Requires="v">
                <p:oleObj r:id="rId6" imgW="19900900" imgH="5270500" progId="Equation.DSMT4">
                  <p:embed/>
                </p:oleObj>
              </mc:Choice>
              <mc:Fallback>
                <p:oleObj r:id="rId6" imgW="19900900" imgH="52705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2743" y="4242699"/>
                        <a:ext cx="1575088" cy="416935"/>
                      </a:xfrm>
                      <a:prstGeom prst="rect">
                        <a:avLst/>
                      </a:prstGeom>
                      <a:noFill/>
                    </p:spPr>
                  </p:pic>
                </p:oleObj>
              </mc:Fallback>
            </mc:AlternateContent>
          </a:graphicData>
        </a:graphic>
      </p:graphicFrame>
      <p:sp>
        <p:nvSpPr>
          <p:cNvPr id="16" name="Rectangle 8">
            <a:extLst>
              <a:ext uri="{FF2B5EF4-FFF2-40B4-BE49-F238E27FC236}">
                <a16:creationId xmlns:a16="http://schemas.microsoft.com/office/drawing/2014/main" id="{E1F3B9F9-BD5F-ACF4-605E-BEB4BABA7B3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a:extLst>
              <a:ext uri="{FF2B5EF4-FFF2-40B4-BE49-F238E27FC236}">
                <a16:creationId xmlns:a16="http://schemas.microsoft.com/office/drawing/2014/main" id="{04C25E88-FD0E-4098-8574-0F34D035C768}"/>
              </a:ext>
            </a:extLst>
          </p:cNvPr>
          <p:cNvGraphicFramePr>
            <a:graphicFrameLocks noChangeAspect="1"/>
          </p:cNvGraphicFramePr>
          <p:nvPr>
            <p:extLst>
              <p:ext uri="{D42A27DB-BD31-4B8C-83A1-F6EECF244321}">
                <p14:modId xmlns:p14="http://schemas.microsoft.com/office/powerpoint/2010/main" val="2378283780"/>
              </p:ext>
            </p:extLst>
          </p:nvPr>
        </p:nvGraphicFramePr>
        <p:xfrm>
          <a:off x="4581530" y="4242700"/>
          <a:ext cx="1528758" cy="416934"/>
        </p:xfrm>
        <a:graphic>
          <a:graphicData uri="http://schemas.openxmlformats.org/presentationml/2006/ole">
            <mc:AlternateContent xmlns:mc="http://schemas.openxmlformats.org/markup-compatibility/2006">
              <mc:Choice xmlns:v="urn:schemas-microsoft-com:vml" Requires="v">
                <p:oleObj r:id="rId8" imgW="19304000" imgH="5270500" progId="Equation.DSMT4">
                  <p:embed/>
                </p:oleObj>
              </mc:Choice>
              <mc:Fallback>
                <p:oleObj r:id="rId8" imgW="19304000" imgH="52705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81530" y="4242700"/>
                        <a:ext cx="1528758" cy="416934"/>
                      </a:xfrm>
                      <a:prstGeom prst="rect">
                        <a:avLst/>
                      </a:prstGeom>
                      <a:noFill/>
                    </p:spPr>
                  </p:pic>
                </p:oleObj>
              </mc:Fallback>
            </mc:AlternateContent>
          </a:graphicData>
        </a:graphic>
      </p:graphicFrame>
      <p:sp>
        <p:nvSpPr>
          <p:cNvPr id="18" name="Rectangle 10">
            <a:extLst>
              <a:ext uri="{FF2B5EF4-FFF2-40B4-BE49-F238E27FC236}">
                <a16:creationId xmlns:a16="http://schemas.microsoft.com/office/drawing/2014/main" id="{E376FD8E-9993-BA3E-BDA1-729E0B7C58A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a:extLst>
              <a:ext uri="{FF2B5EF4-FFF2-40B4-BE49-F238E27FC236}">
                <a16:creationId xmlns:a16="http://schemas.microsoft.com/office/drawing/2014/main" id="{97461D7F-610D-C57C-191D-4A0AA145657F}"/>
              </a:ext>
            </a:extLst>
          </p:cNvPr>
          <p:cNvGraphicFramePr>
            <a:graphicFrameLocks noChangeAspect="1"/>
          </p:cNvGraphicFramePr>
          <p:nvPr>
            <p:extLst>
              <p:ext uri="{D42A27DB-BD31-4B8C-83A1-F6EECF244321}">
                <p14:modId xmlns:p14="http://schemas.microsoft.com/office/powerpoint/2010/main" val="2609452857"/>
              </p:ext>
            </p:extLst>
          </p:nvPr>
        </p:nvGraphicFramePr>
        <p:xfrm>
          <a:off x="3984398" y="5228271"/>
          <a:ext cx="4223203" cy="723311"/>
        </p:xfrm>
        <a:graphic>
          <a:graphicData uri="http://schemas.openxmlformats.org/presentationml/2006/ole">
            <mc:AlternateContent xmlns:mc="http://schemas.openxmlformats.org/markup-compatibility/2006">
              <mc:Choice xmlns:v="urn:schemas-microsoft-com:vml" Requires="v">
                <p:oleObj r:id="rId10" imgW="52666900" imgH="9067800" progId="Equation.DSMT4">
                  <p:embed/>
                </p:oleObj>
              </mc:Choice>
              <mc:Fallback>
                <p:oleObj r:id="rId10" imgW="52666900" imgH="9067800" progId="Equation.DSMT4">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84398" y="5228271"/>
                        <a:ext cx="4223203" cy="723311"/>
                      </a:xfrm>
                      <a:prstGeom prst="rect">
                        <a:avLst/>
                      </a:prstGeom>
                      <a:noFill/>
                    </p:spPr>
                  </p:pic>
                </p:oleObj>
              </mc:Fallback>
            </mc:AlternateContent>
          </a:graphicData>
        </a:graphic>
      </p:graphicFrame>
    </p:spTree>
    <p:extLst>
      <p:ext uri="{BB962C8B-B14F-4D97-AF65-F5344CB8AC3E}">
        <p14:creationId xmlns:p14="http://schemas.microsoft.com/office/powerpoint/2010/main" val="138836388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632D8-F645-800A-2185-1DEA76332D22}"/>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33BC1865-007A-8268-1A52-B63E8E81368D}"/>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（二）联合国研究范式</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3700"/>
              </a:lnSpc>
              <a:spcBef>
                <a:spcPts val="0"/>
              </a:spcBef>
              <a:buFontTx/>
              <a:buNone/>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实际估算时，常用如下近似公式：</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r" fontAlgn="auto">
              <a:lnSpc>
                <a:spcPts val="4200"/>
              </a:lnSpc>
              <a:spcBef>
                <a:spcPts val="600"/>
              </a:spcBef>
              <a:buFontTx/>
              <a:buNone/>
            </a:pPr>
            <a:r>
              <a:rPr lang="zh-CN" altLang="en-US" sz="2400" dirty="0">
                <a:latin typeface="华文楷体" panose="02010600040101010101" charset="-122"/>
                <a:ea typeface="华文楷体" panose="02010600040101010101" charset="-122"/>
                <a:cs typeface="华文楷体" panose="02010600040101010101" charset="-122"/>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(2.24)</a:t>
            </a:r>
          </a:p>
          <a:p>
            <a:pPr algn="just" fontAlgn="auto">
              <a:lnSpc>
                <a:spcPts val="3700"/>
              </a:lnSpc>
              <a:spcBef>
                <a:spcPts val="60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利用该式，只需对各类资本的实物量变动进行测度，即可加权得到包容性投资。很多情况下还需考虑人均财富变动，此时可在财富总量变动率基础上直接扣减人口增长率。</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nSpc>
                <a:spcPts val="4200"/>
              </a:lnSpc>
              <a:spcBef>
                <a:spcPts val="0"/>
              </a:spcBef>
              <a:buNone/>
            </a:pPr>
            <a:r>
              <a:rPr lang="zh-CN" altLang="en-US" b="1" dirty="0">
                <a:solidFill>
                  <a:schemeClr val="accent2"/>
                </a:solidFill>
                <a:latin typeface="华文楷体" panose="02010600040101010101" charset="-122"/>
                <a:ea typeface="华文楷体" panose="02010600040101010101" charset="-122"/>
              </a:rPr>
              <a:t>       （三）范式比较</a:t>
            </a:r>
            <a:endParaRPr lang="en-US" altLang="zh-CN" b="1" dirty="0">
              <a:solidFill>
                <a:schemeClr val="accent2"/>
              </a:solidFill>
              <a:latin typeface="华文楷体" panose="02010600040101010101" charset="-122"/>
              <a:ea typeface="华文楷体" panose="02010600040101010101" charset="-122"/>
            </a:endParaRPr>
          </a:p>
          <a:p>
            <a:pPr algn="just">
              <a:lnSpc>
                <a:spcPts val="4200"/>
              </a:lnSpc>
              <a:spcBef>
                <a:spcPts val="0"/>
              </a:spcBef>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通过对两类研究范式的梳理，得到如下认识：</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a:lnSpc>
                <a:spcPts val="3700"/>
              </a:lnSpc>
              <a:spcBef>
                <a:spcPts val="0"/>
              </a:spcBef>
              <a:buNone/>
            </a:pPr>
            <a:r>
              <a:rPr lang="zh-CN" altLang="en-US" sz="2400" dirty="0">
                <a:latin typeface="华文楷体" panose="02010600040101010101" charset="-122"/>
                <a:ea typeface="华文楷体" panose="02010600040101010101" charset="-122"/>
                <a:cs typeface="Times New Roman" panose="02020603050405020304" pitchFamily="18" charset="0"/>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．世界银行和联合国均采用广义的国民财富观，都以“财富</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福利等式”为理论基础，进而据其反映福利变化和经济发展可持续性。二者在整体思路上高度一致，同向而行。</a:t>
            </a:r>
          </a:p>
          <a:p>
            <a:pPr>
              <a:lnSpc>
                <a:spcPts val="4200"/>
              </a:lnSpc>
              <a:spcBef>
                <a:spcPts val="0"/>
              </a:spcBef>
              <a:buNone/>
            </a:pPr>
            <a:endParaRPr lang="zh-CN" altLang="en-US" b="1" dirty="0">
              <a:solidFill>
                <a:schemeClr val="accent2"/>
              </a:solidFill>
              <a:latin typeface="华文楷体" panose="02010600040101010101" charset="-122"/>
              <a:ea typeface="华文楷体" panose="02010600040101010101" charset="-122"/>
            </a:endParaRPr>
          </a:p>
          <a:p>
            <a:pPr>
              <a:lnSpc>
                <a:spcPts val="4200"/>
              </a:lnSpc>
              <a:spcBef>
                <a:spcPts val="0"/>
              </a:spcBef>
              <a:buNone/>
            </a:pPr>
            <a:endParaRPr lang="zh-CN" altLang="en-US" b="1" dirty="0">
              <a:solidFill>
                <a:schemeClr val="accent2"/>
              </a:solidFill>
              <a:latin typeface="华文楷体" panose="02010600040101010101" charset="-122"/>
              <a:ea typeface="华文楷体" panose="02010600040101010101" charset="-122"/>
            </a:endParaRPr>
          </a:p>
          <a:p>
            <a:pPr algn="just" fontAlgn="auto">
              <a:lnSpc>
                <a:spcPts val="4200"/>
              </a:lnSpc>
              <a:spcBef>
                <a:spcPts val="60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27EFBF02-D84E-6462-9212-E9FD5D69D30C}"/>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4DA4C6E8-5D99-2184-3292-0EBC632C405E}"/>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
        <p:nvSpPr>
          <p:cNvPr id="3" name="Rectangle 2">
            <a:extLst>
              <a:ext uri="{FF2B5EF4-FFF2-40B4-BE49-F238E27FC236}">
                <a16:creationId xmlns:a16="http://schemas.microsoft.com/office/drawing/2014/main" id="{C7B6B792-F9D5-1524-ED35-DE2ED2404A5E}"/>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5" name="Rectangle 4">
            <a:extLst>
              <a:ext uri="{FF2B5EF4-FFF2-40B4-BE49-F238E27FC236}">
                <a16:creationId xmlns:a16="http://schemas.microsoft.com/office/drawing/2014/main" id="{A4072D58-66AF-04AE-391F-2B45FC7F6B71}"/>
              </a:ext>
            </a:extLst>
          </p:cNvPr>
          <p:cNvSpPr>
            <a:spLocks noChangeArrowheads="1"/>
          </p:cNvSpPr>
          <p:nvPr/>
        </p:nvSpPr>
        <p:spPr bwMode="auto">
          <a:xfrm>
            <a:off x="985840" y="5014912"/>
            <a:ext cx="2004151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9" name="Rectangle 6">
            <a:extLst>
              <a:ext uri="{FF2B5EF4-FFF2-40B4-BE49-F238E27FC236}">
                <a16:creationId xmlns:a16="http://schemas.microsoft.com/office/drawing/2014/main" id="{ABA03032-0AF6-B84E-E1F3-0852590F6D9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2">
            <a:extLst>
              <a:ext uri="{FF2B5EF4-FFF2-40B4-BE49-F238E27FC236}">
                <a16:creationId xmlns:a16="http://schemas.microsoft.com/office/drawing/2014/main" id="{E4F13660-B3F6-55F6-ED56-31119CCDE32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2">
            <a:extLst>
              <a:ext uri="{FF2B5EF4-FFF2-40B4-BE49-F238E27FC236}">
                <a16:creationId xmlns:a16="http://schemas.microsoft.com/office/drawing/2014/main" id="{49A17C71-2C42-57D7-2B81-E2AFA617B2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4">
            <a:extLst>
              <a:ext uri="{FF2B5EF4-FFF2-40B4-BE49-F238E27FC236}">
                <a16:creationId xmlns:a16="http://schemas.microsoft.com/office/drawing/2014/main" id="{FE6DBF48-01B8-17B3-B46A-03FC503C5FF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6">
            <a:extLst>
              <a:ext uri="{FF2B5EF4-FFF2-40B4-BE49-F238E27FC236}">
                <a16:creationId xmlns:a16="http://schemas.microsoft.com/office/drawing/2014/main" id="{C820F5A1-8018-B776-C0B8-888F2F5E6CD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8">
            <a:extLst>
              <a:ext uri="{FF2B5EF4-FFF2-40B4-BE49-F238E27FC236}">
                <a16:creationId xmlns:a16="http://schemas.microsoft.com/office/drawing/2014/main" id="{C643F9FF-4E4F-1F8B-97E5-8FE4227D21C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10">
            <a:extLst>
              <a:ext uri="{FF2B5EF4-FFF2-40B4-BE49-F238E27FC236}">
                <a16:creationId xmlns:a16="http://schemas.microsoft.com/office/drawing/2014/main" id="{60514C78-D2B8-2F04-C104-C18F31AB7AF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2">
            <a:extLst>
              <a:ext uri="{FF2B5EF4-FFF2-40B4-BE49-F238E27FC236}">
                <a16:creationId xmlns:a16="http://schemas.microsoft.com/office/drawing/2014/main" id="{334BE889-C44A-6049-3AAD-9DD7E2B0F09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a:extLst>
              <a:ext uri="{FF2B5EF4-FFF2-40B4-BE49-F238E27FC236}">
                <a16:creationId xmlns:a16="http://schemas.microsoft.com/office/drawing/2014/main" id="{F38289C7-051D-0F72-5B57-A89750FC4D6B}"/>
              </a:ext>
            </a:extLst>
          </p:cNvPr>
          <p:cNvGraphicFramePr>
            <a:graphicFrameLocks noChangeAspect="1"/>
          </p:cNvGraphicFramePr>
          <p:nvPr>
            <p:extLst>
              <p:ext uri="{D42A27DB-BD31-4B8C-83A1-F6EECF244321}">
                <p14:modId xmlns:p14="http://schemas.microsoft.com/office/powerpoint/2010/main" val="2522525160"/>
              </p:ext>
            </p:extLst>
          </p:nvPr>
        </p:nvGraphicFramePr>
        <p:xfrm>
          <a:off x="4236637" y="2138972"/>
          <a:ext cx="3718725" cy="468500"/>
        </p:xfrm>
        <a:graphic>
          <a:graphicData uri="http://schemas.openxmlformats.org/presentationml/2006/ole">
            <mc:AlternateContent xmlns:mc="http://schemas.openxmlformats.org/markup-compatibility/2006">
              <mc:Choice xmlns:v="urn:schemas-microsoft-com:vml" Requires="v">
                <p:oleObj r:id="rId2" imgW="42125900" imgH="5270500" progId="Equation.DSMT4">
                  <p:embed/>
                </p:oleObj>
              </mc:Choice>
              <mc:Fallback>
                <p:oleObj r:id="rId2" imgW="42125900" imgH="52705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6637" y="2138972"/>
                        <a:ext cx="3718725" cy="468500"/>
                      </a:xfrm>
                      <a:prstGeom prst="rect">
                        <a:avLst/>
                      </a:prstGeom>
                      <a:noFill/>
                    </p:spPr>
                  </p:pic>
                </p:oleObj>
              </mc:Fallback>
            </mc:AlternateContent>
          </a:graphicData>
        </a:graphic>
      </p:graphicFrame>
    </p:spTree>
    <p:extLst>
      <p:ext uri="{BB962C8B-B14F-4D97-AF65-F5344CB8AC3E}">
        <p14:creationId xmlns:p14="http://schemas.microsoft.com/office/powerpoint/2010/main" val="281394919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D09EB-7906-7990-3120-71F36039CEFE}"/>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2651BB7-BD15-E4A3-B440-30D537098F7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AC59D31F-139B-43A5-E0C6-82D9AF04A671}"/>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3474640-291C-9875-6F7D-75B72FD89A39}"/>
              </a:ext>
            </a:extLst>
          </p:cNvPr>
          <p:cNvSpPr txBox="1"/>
          <p:nvPr/>
        </p:nvSpPr>
        <p:spPr>
          <a:xfrm>
            <a:off x="861590" y="771525"/>
            <a:ext cx="10959818" cy="5847484"/>
          </a:xfrm>
          <a:prstGeom prst="rect">
            <a:avLst/>
          </a:prstGeom>
        </p:spPr>
        <p:txBody>
          <a:bodyPr wrap="square">
            <a:noAutofit/>
          </a:bodyPr>
          <a:lstStyle/>
          <a:p>
            <a:pPr marL="0" indent="252095" algn="just" defTabSz="266700">
              <a:lnSpc>
                <a:spcPct val="150000"/>
              </a:lnSpc>
              <a:spcBef>
                <a:spcPts val="1200"/>
              </a:spcBef>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（三）范式比较</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1200"/>
              </a:spcBef>
              <a:spcAft>
                <a:spcPct val="0"/>
              </a:spcAft>
            </a:pPr>
            <a:r>
              <a:rPr lang="zh-CN" altLang="en-US" sz="2200" dirty="0">
                <a:latin typeface="华文楷体" panose="02010600040101010101" charset="-122"/>
                <a:ea typeface="华文楷体" panose="02010600040101010101" charset="-122"/>
                <a:cs typeface="华文楷体" panose="02010600040101010101" charset="-122"/>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．两类研究的主要区别集中体现在国民财富估算方法与分析方式。世界银行最初选用“自下而上</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上而下”方法，先单独估算国民财富，再采用直接估算与间接分解方式确定各类资本价值。而联合国则始终基于“自下而上”方法，利用影子价格将分别估算的物质资本、自然资本和人力资本进行加总。在资本类型及其具体项目上也存在差异：联合国估算健康资本，在自然资本中考虑渔业资源价值，并考虑了三类重要调整；世界银行十分关注真实储蓄衡量的国民财富变化，将其作为评估发展可持续的核心手段。</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B2D2DDA8-FF76-A55E-CABE-BA4901E037C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72</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5B04600F-FC55-38C7-C465-7A951B02ED9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Tree>
    <p:extLst>
      <p:ext uri="{BB962C8B-B14F-4D97-AF65-F5344CB8AC3E}">
        <p14:creationId xmlns:p14="http://schemas.microsoft.com/office/powerpoint/2010/main" val="15629522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70AD5D-15D7-50F4-ACDD-69C650BCA6A1}"/>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8AA9823C-6094-B53A-B02A-4B7AD91689C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2DE36D03-9A57-055E-6A2A-43BFF26E0E36}"/>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3B435C9F-1753-EF1D-730D-3EBD8D15242D}"/>
              </a:ext>
            </a:extLst>
          </p:cNvPr>
          <p:cNvSpPr txBox="1"/>
          <p:nvPr/>
        </p:nvSpPr>
        <p:spPr>
          <a:xfrm>
            <a:off x="861590" y="771525"/>
            <a:ext cx="10959818"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（三）范式比较</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ts val="4000"/>
              </a:lnSpc>
              <a:spcAft>
                <a:spcPct val="0"/>
              </a:spcAft>
            </a:pPr>
            <a:r>
              <a:rPr lang="zh-CN" altLang="en-US" sz="2200" dirty="0">
                <a:latin typeface="华文楷体" panose="02010600040101010101" charset="-122"/>
                <a:ea typeface="华文楷体" panose="02010600040101010101" charset="-122"/>
                <a:cs typeface="华文楷体" panose="02010600040101010101" charset="-122"/>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．两类研究相互借鉴，呈现合流迹象。一方面，世界银行积极探索引入</a:t>
            </a:r>
            <a:r>
              <a:rPr lang="en" altLang="zh-CN" sz="2400" dirty="0">
                <a:latin typeface="Times New Roman" panose="02020603050405020304" pitchFamily="18" charset="0"/>
                <a:ea typeface="华文楷体" panose="02010600040101010101" charset="-122"/>
                <a:cs typeface="Times New Roman" panose="02020603050405020304" pitchFamily="18" charset="0"/>
              </a:rPr>
              <a:t>UN</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及</a:t>
            </a:r>
            <a:r>
              <a:rPr lang="en" altLang="zh-CN" sz="2400" dirty="0">
                <a:latin typeface="Times New Roman" panose="02020603050405020304" pitchFamily="18" charset="0"/>
                <a:ea typeface="华文楷体" panose="02010600040101010101" charset="-122"/>
                <a:cs typeface="Times New Roman" panose="02020603050405020304" pitchFamily="18" charset="0"/>
              </a:rPr>
              <a:t>OECD</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的收入法直接测度人力资本，据以改进其国民财富结构分析，并在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2018</a:t>
            </a:r>
            <a:r>
              <a:rPr lang="zh-CN" altLang="en-US" sz="2400" dirty="0">
                <a:latin typeface="Times New Roman" panose="02020603050405020304" pitchFamily="18" charset="0"/>
                <a:ea typeface="华文楷体" panose="02010600040101010101" charset="-122"/>
                <a:cs typeface="Times New Roman" panose="02020603050405020304" pitchFamily="18" charset="0"/>
              </a:rPr>
              <a:t>版报告中正式改用“自下而上”方法，直接以物质资本、人力资本和自然资本之和测算国民财富。另一方面，联合国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包容性财富报告</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也大力扩充国民财富测度的经济体数量，由</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个猛增为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年以后的</a:t>
            </a:r>
            <a:r>
              <a:rPr lang="en-US" altLang="zh-CN" sz="2400" dirty="0">
                <a:latin typeface="Times New Roman" panose="02020603050405020304" pitchFamily="18" charset="0"/>
                <a:ea typeface="华文楷体" panose="02010600040101010101" charset="-122"/>
                <a:cs typeface="Times New Roman" panose="02020603050405020304" pitchFamily="18" charset="0"/>
              </a:rPr>
              <a:t>140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个，令其在使用价值方面可与世界银行媲美。</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ts val="40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两类研究均未成熟，都处于不断发展完善过程中。二者均致力于根据最新理论研究进展和可得数据的改善，对原有方法和估算技术进行修正。例如，国民财富构成范围处于不断扩展之中，核心参数设定会根据最新经验研究估算结果进行调整和修正，其涵盖的经济体数量和分析领域也持续做出扩展。</a:t>
            </a:r>
          </a:p>
          <a:p>
            <a:pPr marL="0" indent="252095" algn="just" defTabSz="266700">
              <a:lnSpc>
                <a:spcPct val="150000"/>
              </a:lnSpc>
              <a:spcAft>
                <a:spcPct val="0"/>
              </a:spcAft>
            </a:pP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endParaRPr lang="en-US" altLang="zh-CN" sz="22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4A7D676B-3C41-6355-C403-E3F635703C8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73</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D48B3647-CC2B-67F4-0537-DFDFB0F189D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二、两大测度范式</a:t>
            </a:r>
          </a:p>
        </p:txBody>
      </p:sp>
    </p:spTree>
    <p:extLst>
      <p:ext uri="{BB962C8B-B14F-4D97-AF65-F5344CB8AC3E}">
        <p14:creationId xmlns:p14="http://schemas.microsoft.com/office/powerpoint/2010/main" val="24385590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690199-8545-2F0A-A79C-A7CD126A156F}"/>
            </a:ext>
          </a:extLst>
        </p:cNvPr>
        <p:cNvGrpSpPr/>
        <p:nvPr/>
      </p:nvGrpSpPr>
      <p:grpSpPr>
        <a:xfrm>
          <a:off x="0" y="0"/>
          <a:ext cx="0" cy="0"/>
          <a:chOff x="0" y="0"/>
          <a:chExt cx="0" cy="0"/>
        </a:xfrm>
      </p:grpSpPr>
      <p:pic>
        <p:nvPicPr>
          <p:cNvPr id="4" name="图片 3" descr="微信图片_2025-08-21_135334_841">
            <a:extLst>
              <a:ext uri="{FF2B5EF4-FFF2-40B4-BE49-F238E27FC236}">
                <a16:creationId xmlns:a16="http://schemas.microsoft.com/office/drawing/2014/main" id="{6C64231D-8477-BE8B-A342-098CD2777034}"/>
              </a:ext>
            </a:extLst>
          </p:cNvPr>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a:extLst>
              <a:ext uri="{FF2B5EF4-FFF2-40B4-BE49-F238E27FC236}">
                <a16:creationId xmlns:a16="http://schemas.microsoft.com/office/drawing/2014/main" id="{41E26264-5D96-543F-33E6-57EEFE276FA4}"/>
              </a:ext>
            </a:extLst>
          </p:cNvPr>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7BE9AFA0-21D2-24C0-09FE-4F328CFAB154}"/>
              </a:ext>
            </a:extLst>
          </p:cNvPr>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a:extLst>
              <a:ext uri="{FF2B5EF4-FFF2-40B4-BE49-F238E27FC236}">
                <a16:creationId xmlns:a16="http://schemas.microsoft.com/office/drawing/2014/main" id="{A7971E8E-F64E-ED69-BE66-6713DD9E6C63}"/>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74</a:t>
            </a:fld>
            <a:endParaRPr lang="zh-CN" altLang="en-US" sz="2000" dirty="0">
              <a:solidFill>
                <a:schemeClr val="tx1"/>
              </a:solidFill>
            </a:endParaRPr>
          </a:p>
        </p:txBody>
      </p:sp>
      <p:sp>
        <p:nvSpPr>
          <p:cNvPr id="6" name="Rectangle 4">
            <a:extLst>
              <a:ext uri="{FF2B5EF4-FFF2-40B4-BE49-F238E27FC236}">
                <a16:creationId xmlns:a16="http://schemas.microsoft.com/office/drawing/2014/main" id="{A7856012-2AFF-1E46-5B0D-B4F76BBC74D5}"/>
              </a:ext>
            </a:extLst>
          </p:cNvPr>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五节 国民财富结构与演进模式</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a:extLst>
              <a:ext uri="{FF2B5EF4-FFF2-40B4-BE49-F238E27FC236}">
                <a16:creationId xmlns:a16="http://schemas.microsoft.com/office/drawing/2014/main" id="{FF55390E-CC6A-639E-0E1C-99CC47883E0D}"/>
              </a:ext>
            </a:extLst>
          </p:cNvPr>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一、思路方法与估算结果</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二、财富结构及演进模式</a:t>
            </a:r>
          </a:p>
        </p:txBody>
      </p:sp>
    </p:spTree>
    <p:extLst>
      <p:ext uri="{BB962C8B-B14F-4D97-AF65-F5344CB8AC3E}">
        <p14:creationId xmlns:p14="http://schemas.microsoft.com/office/powerpoint/2010/main" val="174436423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F0AB29-64BC-F4C6-B05F-E57E437E4A46}"/>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80996BE5-1835-9A27-C788-A83AF67595CC}"/>
              </a:ext>
            </a:extLst>
          </p:cNvPr>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（一）思路方法选择</a:t>
            </a: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借鉴两大国际机构做法，本书采用“自下而上</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上而下”方法，但对人力资本做直接估计。这一选择有两点考虑：其一，由于直接估计人力资本，作为余值的部分占国民财富比重不会太大，避免对后续分析带来严重不良影响；其二，即使直接估计三类主要资本类型，仍有社会资本等影响社会福利重要财富类型被排斥在外，因此余值仍有存在必要。如果仅将直接估计的资本价值相加视为国民财富，国民财富的广义视角必然受到限制。</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2D12BFC1-AF27-6E7A-52CC-E08BDCA189FB}"/>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38</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4F7982C7-90AF-4C31-A444-CB5FD04E54D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一、思路方法与估算结果</a:t>
            </a:r>
          </a:p>
        </p:txBody>
      </p:sp>
    </p:spTree>
    <p:extLst>
      <p:ext uri="{BB962C8B-B14F-4D97-AF65-F5344CB8AC3E}">
        <p14:creationId xmlns:p14="http://schemas.microsoft.com/office/powerpoint/2010/main" val="687942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96CC8-F69E-A4FF-3952-018BC5AF2EC8}"/>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51DFA5CE-3CDD-E582-2E0D-B951B71E4C5D}"/>
              </a:ext>
            </a:extLst>
          </p:cNvPr>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（一）思路方法选择</a:t>
            </a:r>
          </a:p>
          <a:p>
            <a:pPr indent="609600" algn="just">
              <a:lnSpc>
                <a:spcPct val="150000"/>
              </a:lnSpc>
              <a:spcBef>
                <a:spcPts val="600"/>
              </a:spcBef>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至于分类资本估算：物质资本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采用</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估算；人力资本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H</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分别采用三类方法估算，但仅将收入法</a:t>
            </a:r>
            <a:r>
              <a:rPr lang="en" altLang="zh-CN" sz="2400" i="1" dirty="0">
                <a:latin typeface="Times New Roman" panose="02020603050405020304" pitchFamily="18" charset="0"/>
                <a:ea typeface="华文楷体" panose="02010600040101010101" charset="-122"/>
                <a:cs typeface="Times New Roman" panose="02020603050405020304" pitchFamily="18" charset="0"/>
              </a:rPr>
              <a:t>H</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估算结果用于国民财富结构分析；自然资本采用</a:t>
            </a:r>
            <a:r>
              <a:rPr lang="en" altLang="zh-CN" sz="2400" dirty="0">
                <a:latin typeface="Times New Roman" panose="02020603050405020304" pitchFamily="18" charset="0"/>
                <a:ea typeface="华文楷体" panose="02010600040101010101" charset="-122"/>
                <a:cs typeface="Times New Roman" panose="02020603050405020304" pitchFamily="18" charset="0"/>
              </a:rPr>
              <a:t>NPV</a:t>
            </a:r>
            <a:r>
              <a:rPr lang="zh-CN" altLang="en-US" sz="2400" dirty="0">
                <a:latin typeface="Times New Roman" panose="02020603050405020304" pitchFamily="18" charset="0"/>
                <a:ea typeface="华文楷体" panose="02010600040101010101" charset="-122"/>
                <a:cs typeface="Times New Roman" panose="02020603050405020304" pitchFamily="18" charset="0"/>
              </a:rPr>
              <a:t>法，但受我国数据制约在估算中做特定简化处理；社会资本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用余值法得到。需要说明，两大国际机构着眼于国民财富的国际比较，参数设定上对各国采用统一取值。对我国各省区国民财富及构成进行比较分析时，不应直接照搬两大机构所用参数，要根据中国国情确定参数并充分考虑省际差异，并结合实际对估算公式进行调整。</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fontAlgn="auto">
              <a:lnSpc>
                <a:spcPct val="150000"/>
              </a:lnSpc>
              <a:spcBef>
                <a:spcPts val="0"/>
              </a:spcBef>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DD9C1DDE-EBB1-5B33-D1CB-7575C0EA7EF5}"/>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38</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5FDDC292-9F3B-CD92-0990-90D4621B850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一、思路方法与估算结果</a:t>
            </a:r>
          </a:p>
        </p:txBody>
      </p:sp>
    </p:spTree>
    <p:extLst>
      <p:ext uri="{BB962C8B-B14F-4D97-AF65-F5344CB8AC3E}">
        <p14:creationId xmlns:p14="http://schemas.microsoft.com/office/powerpoint/2010/main" val="397660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69A8B-D05C-0C5C-CE02-E96FA05E0A09}"/>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F8352C20-2712-E7C5-B0A4-00E3634F9ED8}"/>
              </a:ext>
            </a:extLst>
          </p:cNvPr>
          <p:cNvSpPr txBox="1"/>
          <p:nvPr/>
        </p:nvSpPr>
        <p:spPr>
          <a:xfrm>
            <a:off x="723793" y="931061"/>
            <a:ext cx="5872079" cy="4645977"/>
          </a:xfrm>
          <a:prstGeom prst="rect">
            <a:avLst/>
          </a:prstGeom>
        </p:spPr>
        <p:txBody>
          <a:bodyPr>
            <a:noAutofit/>
          </a:bodyPr>
          <a:lstStyle/>
          <a:p>
            <a:pPr indent="252095" algn="just" defTabSz="266700">
              <a:lnSpc>
                <a:spcPct val="150000"/>
              </a:lnSpc>
              <a:spcBef>
                <a:spcPts val="100"/>
              </a:spcBef>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（二）估算结果概览</a:t>
            </a:r>
            <a:endParaRPr lang="en-US" altLang="zh-CN" sz="28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国民财富</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200"/>
              </a:lnSpc>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绘制出我国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1978-2017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年国民财富（</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年价格）估算结果。无论直接估计全国</a:t>
            </a:r>
            <a:r>
              <a:rPr lang="en" altLang="zh-CN" sz="2400" i="1" dirty="0">
                <a:latin typeface="Times New Roman" panose="02020603050405020304" pitchFamily="18" charset="0"/>
                <a:ea typeface="华文楷体" panose="02010600040101010101" charset="-122"/>
                <a:cs typeface="Times New Roman" panose="02020603050405020304" pitchFamily="18" charset="0"/>
              </a:rPr>
              <a:t>W</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还是将各省</a:t>
            </a:r>
            <a:r>
              <a:rPr lang="en" altLang="zh-CN" sz="2400" i="1" dirty="0">
                <a:latin typeface="Times New Roman" panose="02020603050405020304" pitchFamily="18" charset="0"/>
                <a:ea typeface="华文楷体" panose="02010600040101010101" charset="-122"/>
                <a:cs typeface="Times New Roman" panose="02020603050405020304" pitchFamily="18" charset="0"/>
              </a:rPr>
              <a:t>W</a:t>
            </a:r>
            <a:r>
              <a:rPr lang="zh-CN" altLang="en-US" sz="2400" dirty="0">
                <a:latin typeface="Times New Roman" panose="02020603050405020304" pitchFamily="18" charset="0"/>
                <a:ea typeface="华文楷体" panose="02010600040101010101" charset="-122"/>
                <a:cs typeface="Times New Roman" panose="02020603050405020304" pitchFamily="18" charset="0"/>
              </a:rPr>
              <a:t>加总，考察期内我国国民财富均呈指数增长趋势。各省</a:t>
            </a:r>
            <a:r>
              <a:rPr lang="en" altLang="zh-CN" sz="2400" i="1" dirty="0">
                <a:latin typeface="Times New Roman" panose="02020603050405020304" pitchFamily="18" charset="0"/>
                <a:ea typeface="华文楷体" panose="02010600040101010101" charset="-122"/>
                <a:cs typeface="Times New Roman" panose="02020603050405020304" pitchFamily="18" charset="0"/>
              </a:rPr>
              <a:t>W</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也普遍呈上升趋势，篇幅所限不做详细讨论 。</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2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结果显示：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1978</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年以来，我国国民财富年均增速为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10.9%</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；国民财富增速与经济增长率变化趋势大体一致。伴随改革时期的持续快速经济增长，我国也实现了持续高速的国民财富积累，并对未来经济发展提供了坚实基础。</a:t>
            </a:r>
          </a:p>
          <a:p>
            <a:pPr marL="0" indent="252095" algn="just" defTabSz="266700">
              <a:lnSpc>
                <a:spcPct val="150000"/>
              </a:lnSpc>
              <a:spcBef>
                <a:spcPts val="700"/>
              </a:spcBef>
              <a:spcAft>
                <a:spcPct val="0"/>
              </a:spcAft>
            </a:pPr>
            <a:r>
              <a:rPr lang="en-US" altLang="zh-CN" dirty="0">
                <a:solidFill>
                  <a:srgbClr val="000000"/>
                </a:solidFill>
                <a:latin typeface="华文楷体" panose="02010600040101010101" charset="-122"/>
                <a:ea typeface="华文楷体" panose="02010600040101010101" charset="-122"/>
                <a:cs typeface="华文楷体" panose="02010600040101010101" charset="-122"/>
              </a:rPr>
              <a:t> </a:t>
            </a:r>
            <a:endParaRPr lang="zh-CN" altLang="en-US" dirty="0">
              <a:solidFill>
                <a:srgbClr val="000000"/>
              </a:solidFill>
              <a:latin typeface="华文楷体" panose="02010600040101010101" charset="-122"/>
              <a:ea typeface="华文楷体" panose="02010600040101010101" charset="-122"/>
              <a:cs typeface="华文楷体" panose="02010600040101010101" charset="-122"/>
            </a:endParaRPr>
          </a:p>
        </p:txBody>
      </p:sp>
      <p:sp>
        <p:nvSpPr>
          <p:cNvPr id="9" name="文本框 8">
            <a:extLst>
              <a:ext uri="{FF2B5EF4-FFF2-40B4-BE49-F238E27FC236}">
                <a16:creationId xmlns:a16="http://schemas.microsoft.com/office/drawing/2014/main" id="{3FED95C5-349A-CE59-ABF2-564A544B5411}"/>
              </a:ext>
            </a:extLst>
          </p:cNvPr>
          <p:cNvSpPr txBox="1"/>
          <p:nvPr/>
        </p:nvSpPr>
        <p:spPr>
          <a:xfrm>
            <a:off x="6755480" y="5162116"/>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2-3  </a:t>
            </a:r>
            <a:r>
              <a:rPr lang="zh-CN" altLang="en-US" sz="1600" b="1" dirty="0">
                <a:latin typeface="Times New Roman" panose="02020603050405020304"/>
                <a:ea typeface="宋体" panose="02010600030101010101" pitchFamily="2" charset="-122"/>
              </a:rPr>
              <a:t>中国国民财富总量变化趋势</a:t>
            </a:r>
          </a:p>
        </p:txBody>
      </p:sp>
      <p:sp>
        <p:nvSpPr>
          <p:cNvPr id="6" name="灯片编号占位符 6">
            <a:extLst>
              <a:ext uri="{FF2B5EF4-FFF2-40B4-BE49-F238E27FC236}">
                <a16:creationId xmlns:a16="http://schemas.microsoft.com/office/drawing/2014/main" id="{D2238289-1CE3-DFB0-5F6D-A4EE0D6C1A41}"/>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77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0E246DF-B1F6-D5F3-F27F-5A8A16B0EB1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一、思路方法与估算结果</a:t>
            </a:r>
          </a:p>
        </p:txBody>
      </p:sp>
      <p:pic>
        <p:nvPicPr>
          <p:cNvPr id="5" name="图表 1">
            <a:extLst>
              <a:ext uri="{FF2B5EF4-FFF2-40B4-BE49-F238E27FC236}">
                <a16:creationId xmlns:a16="http://schemas.microsoft.com/office/drawing/2014/main" id="{FE638301-36F3-ECA3-6E34-F91948C867A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69553" y="1873011"/>
            <a:ext cx="5051855" cy="3111977"/>
          </a:xfrm>
          <a:prstGeom prst="rect">
            <a:avLst/>
          </a:prstGeom>
          <a:noFill/>
          <a:ln>
            <a:noFill/>
          </a:ln>
        </p:spPr>
      </p:pic>
    </p:spTree>
    <p:extLst>
      <p:ext uri="{BB962C8B-B14F-4D97-AF65-F5344CB8AC3E}">
        <p14:creationId xmlns:p14="http://schemas.microsoft.com/office/powerpoint/2010/main" val="4129908390"/>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4DCD3-CCCF-6CA5-F5BF-D3F14F3B96B0}"/>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17D6AD3B-08C0-0779-ECC8-4C53A556D4B3}"/>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3ECFE918-0252-5E5A-89C8-243537B0C342}"/>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7093624-51B5-1806-1B93-50C07B2C43E8}"/>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一、思路方法与估算结果</a:t>
            </a:r>
          </a:p>
        </p:txBody>
      </p:sp>
      <p:sp>
        <p:nvSpPr>
          <p:cNvPr id="4" name="文本框 3">
            <a:extLst>
              <a:ext uri="{FF2B5EF4-FFF2-40B4-BE49-F238E27FC236}">
                <a16:creationId xmlns:a16="http://schemas.microsoft.com/office/drawing/2014/main" id="{732D819C-D49C-F49F-922C-ED57B362BA87}"/>
              </a:ext>
            </a:extLst>
          </p:cNvPr>
          <p:cNvSpPr txBox="1"/>
          <p:nvPr/>
        </p:nvSpPr>
        <p:spPr>
          <a:xfrm>
            <a:off x="6567496" y="1650194"/>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2-3  </a:t>
            </a:r>
            <a:r>
              <a:rPr lang="zh-CN" altLang="en-US" sz="1600" b="1" dirty="0">
                <a:latin typeface="Times New Roman" panose="02020603050405020304"/>
                <a:ea typeface="宋体" panose="02010600030101010101" pitchFamily="2" charset="-122"/>
              </a:rPr>
              <a:t>代表年份中国资本存量估算结果（万亿元）</a:t>
            </a:r>
          </a:p>
        </p:txBody>
      </p:sp>
      <p:graphicFrame>
        <p:nvGraphicFramePr>
          <p:cNvPr id="5" name="表格 4">
            <a:extLst>
              <a:ext uri="{FF2B5EF4-FFF2-40B4-BE49-F238E27FC236}">
                <a16:creationId xmlns:a16="http://schemas.microsoft.com/office/drawing/2014/main" id="{9257BB61-2731-5C23-9C39-5F7FFAF96AD2}"/>
              </a:ext>
            </a:extLst>
          </p:cNvPr>
          <p:cNvGraphicFramePr>
            <a:graphicFrameLocks noGrp="1"/>
          </p:cNvGraphicFramePr>
          <p:nvPr>
            <p:extLst>
              <p:ext uri="{D42A27DB-BD31-4B8C-83A1-F6EECF244321}">
                <p14:modId xmlns:p14="http://schemas.microsoft.com/office/powerpoint/2010/main" val="3960749217"/>
              </p:ext>
            </p:extLst>
          </p:nvPr>
        </p:nvGraphicFramePr>
        <p:xfrm>
          <a:off x="6564136" y="2142912"/>
          <a:ext cx="5083360" cy="3376115"/>
        </p:xfrm>
        <a:graphic>
          <a:graphicData uri="http://schemas.openxmlformats.org/drawingml/2006/table">
            <a:tbl>
              <a:tblPr firstRow="1" firstCol="1" bandRow="1">
                <a:tableStyleId>{1FECB4D8-DB02-4DC6-A0A2-4F2EBAE1DC90}</a:tableStyleId>
              </a:tblPr>
              <a:tblGrid>
                <a:gridCol w="932031">
                  <a:extLst>
                    <a:ext uri="{9D8B030D-6E8A-4147-A177-3AD203B41FA5}">
                      <a16:colId xmlns:a16="http://schemas.microsoft.com/office/drawing/2014/main" val="1651785502"/>
                    </a:ext>
                  </a:extLst>
                </a:gridCol>
                <a:gridCol w="1034294">
                  <a:extLst>
                    <a:ext uri="{9D8B030D-6E8A-4147-A177-3AD203B41FA5}">
                      <a16:colId xmlns:a16="http://schemas.microsoft.com/office/drawing/2014/main" val="1600766430"/>
                    </a:ext>
                  </a:extLst>
                </a:gridCol>
                <a:gridCol w="1102146">
                  <a:extLst>
                    <a:ext uri="{9D8B030D-6E8A-4147-A177-3AD203B41FA5}">
                      <a16:colId xmlns:a16="http://schemas.microsoft.com/office/drawing/2014/main" val="4086159833"/>
                    </a:ext>
                  </a:extLst>
                </a:gridCol>
                <a:gridCol w="991931">
                  <a:extLst>
                    <a:ext uri="{9D8B030D-6E8A-4147-A177-3AD203B41FA5}">
                      <a16:colId xmlns:a16="http://schemas.microsoft.com/office/drawing/2014/main" val="3410401618"/>
                    </a:ext>
                  </a:extLst>
                </a:gridCol>
                <a:gridCol w="928978">
                  <a:extLst>
                    <a:ext uri="{9D8B030D-6E8A-4147-A177-3AD203B41FA5}">
                      <a16:colId xmlns:a16="http://schemas.microsoft.com/office/drawing/2014/main" val="3408712343"/>
                    </a:ext>
                  </a:extLst>
                </a:gridCol>
                <a:gridCol w="93980">
                  <a:extLst>
                    <a:ext uri="{9D8B030D-6E8A-4147-A177-3AD203B41FA5}">
                      <a16:colId xmlns:a16="http://schemas.microsoft.com/office/drawing/2014/main" val="2257280854"/>
                    </a:ext>
                  </a:extLst>
                </a:gridCol>
              </a:tblGrid>
              <a:tr h="241595">
                <a:tc rowSpan="2">
                  <a:txBody>
                    <a:bodyPr/>
                    <a:lstStyle/>
                    <a:p>
                      <a:pPr algn="ctr">
                        <a:buNone/>
                      </a:pPr>
                      <a:r>
                        <a:rPr lang="zh-CN" sz="1600" kern="100" dirty="0">
                          <a:effectLst/>
                          <a:latin typeface="Times New Roman" panose="02020603050405020304" pitchFamily="18" charset="0"/>
                          <a:cs typeface="Times New Roman" panose="02020603050405020304" pitchFamily="18" charset="0"/>
                        </a:rPr>
                        <a:t>年份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buNone/>
                      </a:pPr>
                      <a:r>
                        <a:rPr lang="zh-CN" sz="1600" kern="100" dirty="0">
                          <a:effectLst/>
                        </a:rPr>
                        <a:t>现价</a:t>
                      </a:r>
                      <a:r>
                        <a:rPr lang="en-US" sz="1600" kern="100" dirty="0">
                          <a:effectLst/>
                        </a:rPr>
                        <a:t>K</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tc gridSpan="3">
                  <a:txBody>
                    <a:bodyPr/>
                    <a:lstStyle/>
                    <a:p>
                      <a:pPr algn="ctr">
                        <a:buNone/>
                      </a:pPr>
                      <a:r>
                        <a:rPr lang="en-US" sz="1600" kern="100">
                          <a:effectLst/>
                        </a:rPr>
                        <a:t>2000</a:t>
                      </a:r>
                      <a:r>
                        <a:rPr lang="zh-CN" sz="1600" kern="100">
                          <a:effectLst/>
                        </a:rPr>
                        <a:t>年价</a:t>
                      </a:r>
                      <a:r>
                        <a:rPr lang="en-US" sz="1600" kern="100">
                          <a:effectLst/>
                        </a:rPr>
                        <a:t>K</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162002902"/>
                  </a:ext>
                </a:extLst>
              </a:tr>
              <a:tr h="829669">
                <a:tc vMerge="1">
                  <a:txBody>
                    <a:bodyPr/>
                    <a:lstStyle/>
                    <a:p>
                      <a:endParaRPr lang="zh-CN" altLang="en-US"/>
                    </a:p>
                  </a:txBody>
                  <a:tcPr/>
                </a:tc>
                <a:tc>
                  <a:txBody>
                    <a:bodyPr/>
                    <a:lstStyle/>
                    <a:p>
                      <a:pPr algn="ctr">
                        <a:buNone/>
                      </a:pPr>
                      <a:r>
                        <a:rPr lang="zh-CN" sz="1600" kern="100" dirty="0">
                          <a:effectLst/>
                        </a:rPr>
                        <a:t>全国</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zh-CN" sz="1600" kern="100" dirty="0">
                          <a:effectLst/>
                        </a:rPr>
                        <a:t>省区合计</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zh-CN" sz="1600" kern="100">
                          <a:effectLst/>
                        </a:rPr>
                        <a:t>全国</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zh-CN" sz="1600" kern="100">
                          <a:effectLst/>
                        </a:rPr>
                        <a:t>省区合计</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zh-CN" sz="1600" kern="100">
                          <a:effectLst/>
                        </a:rPr>
                        <a:t> </a:t>
                      </a:r>
                      <a:endParaRPr lang="zh-CN" sz="1600" kern="100">
                        <a:effectLst/>
                        <a:latin typeface="Times New Roman" panose="02020603050405020304" pitchFamily="18" charset="0"/>
                        <a:ea typeface="宋体" panose="02010600030101010101" pitchFamily="2" charset="-122"/>
                      </a:endParaRPr>
                    </a:p>
                  </a:txBody>
                  <a:tcPr marL="0" marR="0" marT="0" marB="0" anchor="ctr"/>
                </a:tc>
                <a:extLst>
                  <a:ext uri="{0D108BD9-81ED-4DB2-BD59-A6C34878D82A}">
                    <a16:rowId xmlns:a16="http://schemas.microsoft.com/office/drawing/2014/main" val="918845701"/>
                  </a:ext>
                </a:extLst>
              </a:tr>
              <a:tr h="328944">
                <a:tc>
                  <a:txBody>
                    <a:bodyPr/>
                    <a:lstStyle/>
                    <a:p>
                      <a:pPr algn="ctr">
                        <a:buNone/>
                      </a:pPr>
                      <a:r>
                        <a:rPr lang="en-US" sz="1600" b="0" kern="100" dirty="0">
                          <a:effectLst/>
                        </a:rPr>
                        <a:t>1960</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a:effectLst/>
                        </a:rPr>
                        <a:t>0.28</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0.26</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a:effectLst/>
                        </a:rPr>
                        <a:t>0.98</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gridSpan="2">
                  <a:txBody>
                    <a:bodyPr/>
                    <a:lstStyle/>
                    <a:p>
                      <a:pPr algn="ctr">
                        <a:buNone/>
                      </a:pPr>
                      <a:r>
                        <a:rPr lang="en-US" sz="1600" kern="100">
                          <a:effectLst/>
                        </a:rPr>
                        <a:t>1.11</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532599254"/>
                  </a:ext>
                </a:extLst>
              </a:tr>
              <a:tr h="328944">
                <a:tc>
                  <a:txBody>
                    <a:bodyPr/>
                    <a:lstStyle/>
                    <a:p>
                      <a:pPr algn="ctr">
                        <a:buNone/>
                      </a:pPr>
                      <a:r>
                        <a:rPr lang="en-US" sz="1600" b="0" kern="100" dirty="0">
                          <a:effectLst/>
                        </a:rPr>
                        <a:t>1970</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a:effectLst/>
                        </a:rPr>
                        <a:t>0.39</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0.33</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a:effectLst/>
                        </a:rPr>
                        <a:t>1.42</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gridSpan="2">
                  <a:txBody>
                    <a:bodyPr/>
                    <a:lstStyle/>
                    <a:p>
                      <a:pPr algn="ctr">
                        <a:buNone/>
                      </a:pPr>
                      <a:r>
                        <a:rPr lang="en-US" sz="1600" kern="100">
                          <a:effectLst/>
                        </a:rPr>
                        <a:t>1.34</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3366002429"/>
                  </a:ext>
                </a:extLst>
              </a:tr>
              <a:tr h="328944">
                <a:tc>
                  <a:txBody>
                    <a:bodyPr/>
                    <a:lstStyle/>
                    <a:p>
                      <a:pPr algn="ctr">
                        <a:buNone/>
                      </a:pPr>
                      <a:r>
                        <a:rPr lang="en-US" sz="1600" b="0" kern="100" dirty="0">
                          <a:effectLst/>
                        </a:rPr>
                        <a:t>1980</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0.95</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0.75</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3.15</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gridSpan="2">
                  <a:txBody>
                    <a:bodyPr/>
                    <a:lstStyle/>
                    <a:p>
                      <a:pPr algn="ctr">
                        <a:buNone/>
                      </a:pPr>
                      <a:r>
                        <a:rPr lang="en-US" sz="1600" kern="100">
                          <a:effectLst/>
                        </a:rPr>
                        <a:t>2.50</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3037131177"/>
                  </a:ext>
                </a:extLst>
              </a:tr>
              <a:tr h="328944">
                <a:tc>
                  <a:txBody>
                    <a:bodyPr/>
                    <a:lstStyle/>
                    <a:p>
                      <a:pPr algn="ctr">
                        <a:buNone/>
                      </a:pPr>
                      <a:r>
                        <a:rPr lang="en-US" sz="1600" b="0" kern="100">
                          <a:effectLst/>
                        </a:rPr>
                        <a:t>1990</a:t>
                      </a:r>
                      <a:endParaRPr lang="zh-CN" sz="1600" b="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3.77</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3.42</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7.47</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gridSpan="2">
                  <a:txBody>
                    <a:bodyPr/>
                    <a:lstStyle/>
                    <a:p>
                      <a:pPr algn="ctr">
                        <a:buNone/>
                      </a:pPr>
                      <a:r>
                        <a:rPr lang="en-US" sz="1600" kern="100">
                          <a:effectLst/>
                        </a:rPr>
                        <a:t>6.39</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4119082947"/>
                  </a:ext>
                </a:extLst>
              </a:tr>
              <a:tr h="493415">
                <a:tc>
                  <a:txBody>
                    <a:bodyPr/>
                    <a:lstStyle/>
                    <a:p>
                      <a:pPr algn="ctr">
                        <a:buNone/>
                      </a:pPr>
                      <a:r>
                        <a:rPr lang="en-US" sz="1600" b="1" kern="100" dirty="0">
                          <a:effectLst/>
                          <a:latin typeface="Times New Roman" panose="02020603050405020304" pitchFamily="18" charset="0"/>
                          <a:cs typeface="Times New Roman" panose="02020603050405020304" pitchFamily="18" charset="0"/>
                        </a:rPr>
                        <a:t>2000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21.25</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20.40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21.25</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buNone/>
                      </a:pPr>
                      <a:r>
                        <a:rPr lang="en-US" sz="1600" b="1" kern="100" dirty="0">
                          <a:effectLst/>
                          <a:latin typeface="Times New Roman" panose="02020603050405020304" pitchFamily="18" charset="0"/>
                          <a:cs typeface="Times New Roman" panose="02020603050405020304" pitchFamily="18" charset="0"/>
                        </a:rPr>
                        <a:t>20.40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3924570968"/>
                  </a:ext>
                </a:extLst>
              </a:tr>
              <a:tr h="493415">
                <a:tc>
                  <a:txBody>
                    <a:bodyPr/>
                    <a:lstStyle/>
                    <a:p>
                      <a:pPr algn="ctr">
                        <a:buNone/>
                      </a:pPr>
                      <a:r>
                        <a:rPr lang="en-US" sz="1600" b="0" kern="100" dirty="0">
                          <a:effectLst/>
                        </a:rPr>
                        <a:t>2010</a:t>
                      </a:r>
                      <a:endParaRPr lang="zh-CN" sz="1600" b="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94.18</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a:effectLst/>
                        </a:rPr>
                        <a:t>109.94</a:t>
                      </a:r>
                      <a:endParaRPr lang="zh-CN" sz="16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100" dirty="0">
                          <a:effectLst/>
                        </a:rPr>
                        <a:t>71.91</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gridSpan="2">
                  <a:txBody>
                    <a:bodyPr/>
                    <a:lstStyle/>
                    <a:p>
                      <a:pPr algn="ctr">
                        <a:buNone/>
                      </a:pPr>
                      <a:r>
                        <a:rPr lang="en-US" sz="1600" kern="100" dirty="0">
                          <a:effectLst/>
                        </a:rPr>
                        <a:t>80.99</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3648797863"/>
                  </a:ext>
                </a:extLst>
              </a:tr>
            </a:tbl>
          </a:graphicData>
        </a:graphic>
      </p:graphicFrame>
      <p:sp>
        <p:nvSpPr>
          <p:cNvPr id="8" name="文本框 7">
            <a:extLst>
              <a:ext uri="{FF2B5EF4-FFF2-40B4-BE49-F238E27FC236}">
                <a16:creationId xmlns:a16="http://schemas.microsoft.com/office/drawing/2014/main" id="{15BF8637-87B6-400A-D5C0-C7310FB2B4EC}"/>
              </a:ext>
            </a:extLst>
          </p:cNvPr>
          <p:cNvSpPr txBox="1"/>
          <p:nvPr/>
        </p:nvSpPr>
        <p:spPr>
          <a:xfrm>
            <a:off x="723793" y="1338973"/>
            <a:ext cx="5372207" cy="4180054"/>
          </a:xfrm>
          <a:prstGeom prst="rect">
            <a:avLst/>
          </a:prstGeom>
        </p:spPr>
        <p:txBody>
          <a:bodyPr>
            <a:noAutofit/>
          </a:bodyPr>
          <a:lstStyle/>
          <a:p>
            <a:pPr marL="0" indent="252095" algn="just" defTabSz="266700">
              <a:lnSpc>
                <a:spcPct val="150000"/>
              </a:lnSpc>
              <a:spcBef>
                <a:spcPts val="700"/>
              </a:spcBef>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物质资本</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500"/>
              </a:lnSpc>
              <a:spcBef>
                <a:spcPts val="7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为提高改革开放以来物质资本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估算结果的可靠性，将基准年份选在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1952</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年，估算</a:t>
            </a:r>
            <a:r>
              <a:rPr lang="en-US" altLang="zh-CN" sz="2400" dirty="0">
                <a:latin typeface="Times New Roman" panose="02020603050405020304" pitchFamily="18" charset="0"/>
                <a:ea typeface="华文楷体" panose="02010600040101010101" charset="-122"/>
                <a:cs typeface="Times New Roman" panose="02020603050405020304" pitchFamily="18" charset="0"/>
              </a:rPr>
              <a:t>1952-2017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年全国和各省区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数据（</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年价格）。表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给出若干节点年份的估算结果，无论是直接估算的全国</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还是各省区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合计，都呈快速上升趋势。尤其是</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年代以来，我国</a:t>
            </a:r>
            <a:r>
              <a:rPr lang="en" altLang="zh-CN" sz="2400" i="1" dirty="0">
                <a:latin typeface="Times New Roman" panose="02020603050405020304" pitchFamily="18" charset="0"/>
                <a:ea typeface="华文楷体" panose="02010600040101010101" charset="-122"/>
                <a:cs typeface="Times New Roman" panose="02020603050405020304" pitchFamily="18" charset="0"/>
              </a:rPr>
              <a:t>K</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的增速明显超过经济增长率。</a:t>
            </a:r>
            <a:endParaRPr lang="zh-CN" altLang="en-US" dirty="0">
              <a:solidFill>
                <a:srgbClr val="000000"/>
              </a:solidFill>
              <a:latin typeface="华文楷体" panose="02010600040101010101" charset="-122"/>
              <a:ea typeface="华文楷体" panose="02010600040101010101" charset="-122"/>
              <a:cs typeface="华文楷体" panose="02010600040101010101" charset="-122"/>
            </a:endParaRPr>
          </a:p>
        </p:txBody>
      </p:sp>
    </p:spTree>
    <p:extLst>
      <p:ext uri="{BB962C8B-B14F-4D97-AF65-F5344CB8AC3E}">
        <p14:creationId xmlns:p14="http://schemas.microsoft.com/office/powerpoint/2010/main" val="787915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F3D33-3C26-DABD-CFD9-83DEF10B7216}"/>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E336DD70-E882-4297-7A6E-0590876E3D4E}"/>
              </a:ext>
            </a:extLst>
          </p:cNvPr>
          <p:cNvSpPr txBox="1">
            <a:spLocks noChangeArrowheads="1"/>
          </p:cNvSpPr>
          <p:nvPr/>
        </p:nvSpPr>
        <p:spPr bwMode="auto">
          <a:xfrm>
            <a:off x="591080" y="775335"/>
            <a:ext cx="11379247"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（二）估算模式</a:t>
            </a:r>
          </a:p>
          <a:p>
            <a:pPr indent="609600" algn="just">
              <a:lnSpc>
                <a:spcPct val="150000"/>
              </a:lnSpc>
              <a:extLst>
                <a:ext uri="{35155182-B16C-46BC-9424-99874614C6A1}">
                  <wpsdc:indentchars xmlns:wpsdc="http://www.wps.cn/officeDocument/2017/drawingmlCustomData" xmlns="" val="200" checksum="4158780845"/>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我国统计机构尚未正式开展资本存量核算，对资本存量的估算工作主要在学术界展开。此类研究发端于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a:t>
            </a:r>
            <a:r>
              <a:rPr lang="en-US" altLang="zh-CN" sz="2400" dirty="0">
                <a:latin typeface="Times New Roman" panose="02020603050405020304" pitchFamily="18" charset="0"/>
                <a:ea typeface="华文楷体" panose="02010600040101010101" charset="-122"/>
                <a:cs typeface="Times New Roman" panose="02020603050405020304" pitchFamily="18" charset="0"/>
              </a:rPr>
              <a:t>90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年代，吸引了大批经济学家与统计学家参与，积累起大量文献。学者们遵循的基本思路大体一致，都是对</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的某种变通，但对基准存量估算、投资流量取舍、折旧处理方法和价格调整方法等关键环节的处理各不相同</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609600" algn="just">
              <a:lnSpc>
                <a:spcPct val="150000"/>
              </a:lnSpc>
              <a:extLst>
                <a:ext uri="{35155182-B16C-46BC-9424-99874614C6A1}">
                  <wpsdc:indentchars xmlns:wpsdc="http://www.wps.cn/officeDocument/2017/drawingmlCustomData" xmlns="" val="200" checksum="4158780845"/>
                </a:ext>
              </a:extLst>
            </a:pP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842E0A27-1AEE-B8D8-5150-21A205D9344E}"/>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B5560A2E-3EED-3E4A-7F10-6500AE95A1F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一、理论回顾</a:t>
            </a:r>
          </a:p>
        </p:txBody>
      </p:sp>
    </p:spTree>
    <p:extLst>
      <p:ext uri="{BB962C8B-B14F-4D97-AF65-F5344CB8AC3E}">
        <p14:creationId xmlns:p14="http://schemas.microsoft.com/office/powerpoint/2010/main" val="1775970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EB3C5-E766-BFEB-3380-A1FB2D3FBDBF}"/>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564D814D-9276-CC9A-743E-5B48E9B31624}"/>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4B887E53-B5A1-9933-4B11-DC16BA117322}"/>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F69F4DDD-7A24-FE8F-582D-9DB3F3BA0CEF}"/>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一、思路方法与估算结果</a:t>
            </a:r>
          </a:p>
        </p:txBody>
      </p:sp>
      <p:sp>
        <p:nvSpPr>
          <p:cNvPr id="4" name="文本框 3">
            <a:extLst>
              <a:ext uri="{FF2B5EF4-FFF2-40B4-BE49-F238E27FC236}">
                <a16:creationId xmlns:a16="http://schemas.microsoft.com/office/drawing/2014/main" id="{9FC8CD0F-33B9-658A-AA50-F3C10292789B}"/>
              </a:ext>
            </a:extLst>
          </p:cNvPr>
          <p:cNvSpPr txBox="1"/>
          <p:nvPr/>
        </p:nvSpPr>
        <p:spPr>
          <a:xfrm>
            <a:off x="6567496" y="1650194"/>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2-4  </a:t>
            </a:r>
            <a:r>
              <a:rPr lang="zh-CN" altLang="en-US" sz="1600" b="1" dirty="0">
                <a:latin typeface="Times New Roman" panose="02020603050405020304"/>
                <a:ea typeface="宋体" panose="02010600030101010101" pitchFamily="2" charset="-122"/>
              </a:rPr>
              <a:t>代表年份中国人力资本估算结果（万亿元）</a:t>
            </a:r>
          </a:p>
        </p:txBody>
      </p:sp>
      <p:sp>
        <p:nvSpPr>
          <p:cNvPr id="8" name="文本框 7">
            <a:extLst>
              <a:ext uri="{FF2B5EF4-FFF2-40B4-BE49-F238E27FC236}">
                <a16:creationId xmlns:a16="http://schemas.microsoft.com/office/drawing/2014/main" id="{D72BB587-C533-D715-77DC-15D38CCD1EA4}"/>
              </a:ext>
            </a:extLst>
          </p:cNvPr>
          <p:cNvSpPr txBox="1"/>
          <p:nvPr/>
        </p:nvSpPr>
        <p:spPr>
          <a:xfrm>
            <a:off x="723793" y="1338973"/>
            <a:ext cx="5372207" cy="4180054"/>
          </a:xfrm>
          <a:prstGeom prst="rect">
            <a:avLst/>
          </a:prstGeom>
        </p:spPr>
        <p:txBody>
          <a:bodyPr>
            <a:noAutofit/>
          </a:bodyPr>
          <a:lstStyle/>
          <a:p>
            <a:pPr marL="0" indent="252095" algn="just" defTabSz="266700">
              <a:lnSpc>
                <a:spcPct val="150000"/>
              </a:lnSpc>
              <a:spcBef>
                <a:spcPts val="700"/>
              </a:spcBef>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人力资本</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500"/>
              </a:lnSpc>
              <a:spcBef>
                <a:spcPts val="7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给出利用收入法估算的特定年份人力资本存量（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年价格），直接估算的全国</a:t>
            </a:r>
            <a:r>
              <a:rPr lang="en" altLang="zh-CN" sz="2400" i="1" dirty="0">
                <a:latin typeface="Times New Roman" panose="02020603050405020304" pitchFamily="18" charset="0"/>
                <a:ea typeface="华文楷体" panose="02010600040101010101" charset="-122"/>
                <a:cs typeface="Times New Roman" panose="02020603050405020304" pitchFamily="18" charset="0"/>
              </a:rPr>
              <a:t>H</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与各省区</a:t>
            </a:r>
            <a:r>
              <a:rPr lang="en" altLang="zh-CN" sz="2400" i="1" dirty="0">
                <a:latin typeface="Times New Roman" panose="02020603050405020304" pitchFamily="18" charset="0"/>
                <a:ea typeface="华文楷体" panose="02010600040101010101" charset="-122"/>
                <a:cs typeface="Times New Roman" panose="02020603050405020304" pitchFamily="18" charset="0"/>
              </a:rPr>
              <a:t>H</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合计的差异很小，都呈快速上升趋势。</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5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进一步比较三类方法之下全国人力资本的变化趋势。为消除量纲不同的影响，将其均转换为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的定基指数（成本法与收入法结果，均基于可比价数据计算）。</a:t>
            </a:r>
          </a:p>
        </p:txBody>
      </p:sp>
      <p:graphicFrame>
        <p:nvGraphicFramePr>
          <p:cNvPr id="3" name="表格 2">
            <a:extLst>
              <a:ext uri="{FF2B5EF4-FFF2-40B4-BE49-F238E27FC236}">
                <a16:creationId xmlns:a16="http://schemas.microsoft.com/office/drawing/2014/main" id="{92D30160-681D-BDA2-93F6-A6A4E8AF3C10}"/>
              </a:ext>
            </a:extLst>
          </p:cNvPr>
          <p:cNvGraphicFramePr>
            <a:graphicFrameLocks noGrp="1"/>
          </p:cNvGraphicFramePr>
          <p:nvPr>
            <p:extLst>
              <p:ext uri="{D42A27DB-BD31-4B8C-83A1-F6EECF244321}">
                <p14:modId xmlns:p14="http://schemas.microsoft.com/office/powerpoint/2010/main" val="4057797071"/>
              </p:ext>
            </p:extLst>
          </p:nvPr>
        </p:nvGraphicFramePr>
        <p:xfrm>
          <a:off x="6613239" y="2201410"/>
          <a:ext cx="4988513" cy="3317617"/>
        </p:xfrm>
        <a:graphic>
          <a:graphicData uri="http://schemas.openxmlformats.org/drawingml/2006/table">
            <a:tbl>
              <a:tblPr firstRow="1" firstCol="1" bandRow="1">
                <a:tableStyleId>{1FECB4D8-DB02-4DC6-A0A2-4F2EBAE1DC90}</a:tableStyleId>
              </a:tblPr>
              <a:tblGrid>
                <a:gridCol w="916257">
                  <a:extLst>
                    <a:ext uri="{9D8B030D-6E8A-4147-A177-3AD203B41FA5}">
                      <a16:colId xmlns:a16="http://schemas.microsoft.com/office/drawing/2014/main" val="1404263308"/>
                    </a:ext>
                  </a:extLst>
                </a:gridCol>
                <a:gridCol w="1018064">
                  <a:extLst>
                    <a:ext uri="{9D8B030D-6E8A-4147-A177-3AD203B41FA5}">
                      <a16:colId xmlns:a16="http://schemas.microsoft.com/office/drawing/2014/main" val="51795406"/>
                    </a:ext>
                  </a:extLst>
                </a:gridCol>
                <a:gridCol w="1018064">
                  <a:extLst>
                    <a:ext uri="{9D8B030D-6E8A-4147-A177-3AD203B41FA5}">
                      <a16:colId xmlns:a16="http://schemas.microsoft.com/office/drawing/2014/main" val="3343064613"/>
                    </a:ext>
                  </a:extLst>
                </a:gridCol>
                <a:gridCol w="1018064">
                  <a:extLst>
                    <a:ext uri="{9D8B030D-6E8A-4147-A177-3AD203B41FA5}">
                      <a16:colId xmlns:a16="http://schemas.microsoft.com/office/drawing/2014/main" val="3728979550"/>
                    </a:ext>
                  </a:extLst>
                </a:gridCol>
                <a:gridCol w="1018064">
                  <a:extLst>
                    <a:ext uri="{9D8B030D-6E8A-4147-A177-3AD203B41FA5}">
                      <a16:colId xmlns:a16="http://schemas.microsoft.com/office/drawing/2014/main" val="844025460"/>
                    </a:ext>
                  </a:extLst>
                </a:gridCol>
              </a:tblGrid>
              <a:tr h="296274">
                <a:tc rowSpan="2">
                  <a:txBody>
                    <a:bodyPr/>
                    <a:lstStyle/>
                    <a:p>
                      <a:pPr algn="ctr">
                        <a:buNone/>
                      </a:pPr>
                      <a:r>
                        <a:rPr lang="zh-CN" sz="1600" kern="100">
                          <a:effectLst/>
                          <a:latin typeface="Times New Roman" panose="02020603050405020304" pitchFamily="18" charset="0"/>
                          <a:cs typeface="Times New Roman" panose="02020603050405020304" pitchFamily="18" charset="0"/>
                        </a:rPr>
                        <a:t>年份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buNone/>
                      </a:pPr>
                      <a:r>
                        <a:rPr lang="zh-CN" sz="1600" kern="100">
                          <a:effectLst/>
                          <a:latin typeface="Times New Roman" panose="02020603050405020304" pitchFamily="18" charset="0"/>
                          <a:cs typeface="Times New Roman" panose="02020603050405020304" pitchFamily="18" charset="0"/>
                        </a:rPr>
                        <a:t>现价</a:t>
                      </a:r>
                      <a:r>
                        <a:rPr lang="en-US" sz="1600" kern="100">
                          <a:effectLst/>
                          <a:latin typeface="Times New Roman" panose="02020603050405020304" pitchFamily="18" charset="0"/>
                          <a:cs typeface="Times New Roman" panose="02020603050405020304" pitchFamily="18" charset="0"/>
                        </a:rPr>
                        <a:t>H</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gridSpan="2">
                  <a:txBody>
                    <a:bodyPr/>
                    <a:lstStyle/>
                    <a:p>
                      <a:pPr algn="ctr">
                        <a:buNone/>
                      </a:pPr>
                      <a:r>
                        <a:rPr lang="en-US" sz="1600" kern="100" dirty="0">
                          <a:effectLst/>
                          <a:latin typeface="Times New Roman" panose="02020603050405020304" pitchFamily="18" charset="0"/>
                          <a:cs typeface="Times New Roman" panose="02020603050405020304" pitchFamily="18" charset="0"/>
                        </a:rPr>
                        <a:t>2000</a:t>
                      </a:r>
                      <a:r>
                        <a:rPr lang="zh-CN" sz="1600" kern="100" dirty="0">
                          <a:effectLst/>
                          <a:latin typeface="Times New Roman" panose="02020603050405020304" pitchFamily="18" charset="0"/>
                          <a:cs typeface="Times New Roman" panose="02020603050405020304" pitchFamily="18" charset="0"/>
                        </a:rPr>
                        <a:t>年价</a:t>
                      </a:r>
                      <a:r>
                        <a:rPr lang="en-US" sz="1600" kern="100" dirty="0">
                          <a:effectLst/>
                          <a:latin typeface="Times New Roman" panose="02020603050405020304" pitchFamily="18" charset="0"/>
                          <a:cs typeface="Times New Roman" panose="02020603050405020304" pitchFamily="18" charset="0"/>
                        </a:rPr>
                        <a:t>H</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3201000808"/>
                  </a:ext>
                </a:extLst>
              </a:tr>
              <a:tr h="546967">
                <a:tc vMerge="1">
                  <a:txBody>
                    <a:bodyPr/>
                    <a:lstStyle/>
                    <a:p>
                      <a:endParaRPr lang="zh-CN" altLang="en-US"/>
                    </a:p>
                  </a:txBody>
                  <a:tcPr/>
                </a:tc>
                <a:tc>
                  <a:txBody>
                    <a:bodyPr/>
                    <a:lstStyle/>
                    <a:p>
                      <a:pPr algn="ctr">
                        <a:buNone/>
                      </a:pPr>
                      <a:r>
                        <a:rPr lang="zh-CN" sz="1600" kern="100" dirty="0">
                          <a:effectLst/>
                          <a:latin typeface="Times New Roman" panose="02020603050405020304" pitchFamily="18" charset="0"/>
                          <a:cs typeface="Times New Roman" panose="02020603050405020304" pitchFamily="18" charset="0"/>
                        </a:rPr>
                        <a:t>全国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省区合计</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全国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省区合计</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858829517"/>
                  </a:ext>
                </a:extLst>
              </a:tr>
              <a:tr h="309297">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1980</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2.38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2.32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9.42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9.77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579172011"/>
                  </a:ext>
                </a:extLst>
              </a:tr>
              <a:tr h="309297">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1985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4.95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4.86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16.39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17.10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318080717"/>
                  </a:ext>
                </a:extLst>
              </a:tr>
              <a:tr h="309297">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1990</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10.88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10.73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21.81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22.42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62305946"/>
                  </a:ext>
                </a:extLst>
              </a:tr>
              <a:tr h="309297">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1995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33.35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33.43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36.46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36.61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01324198"/>
                  </a:ext>
                </a:extLst>
              </a:tr>
              <a:tr h="309297">
                <a:tc>
                  <a:txBody>
                    <a:bodyPr/>
                    <a:lstStyle/>
                    <a:p>
                      <a:pPr algn="ctr">
                        <a:buNone/>
                      </a:pPr>
                      <a:r>
                        <a:rPr lang="en-US" sz="1600" b="1" kern="100" dirty="0">
                          <a:effectLst/>
                          <a:latin typeface="Times New Roman" panose="02020603050405020304" pitchFamily="18" charset="0"/>
                          <a:cs typeface="Times New Roman" panose="02020603050405020304" pitchFamily="18" charset="0"/>
                        </a:rPr>
                        <a:t>2000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56.79</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57.12</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56.79</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57.12</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1518206"/>
                  </a:ext>
                </a:extLst>
              </a:tr>
              <a:tr h="309297">
                <a:tc>
                  <a:txBody>
                    <a:bodyPr/>
                    <a:lstStyle/>
                    <a:p>
                      <a:pPr algn="ctr">
                        <a:buNone/>
                      </a:pPr>
                      <a:r>
                        <a:rPr lang="en-US" sz="1600" b="0" kern="100">
                          <a:effectLst/>
                          <a:latin typeface="Times New Roman" panose="02020603050405020304" pitchFamily="18" charset="0"/>
                          <a:cs typeface="Times New Roman" panose="02020603050405020304" pitchFamily="18" charset="0"/>
                        </a:rPr>
                        <a:t>2005</a:t>
                      </a:r>
                      <a:endParaRPr lang="zh-CN" sz="1600" b="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105.60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106.92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98.76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100.18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815450909"/>
                  </a:ext>
                </a:extLst>
              </a:tr>
              <a:tr h="309297">
                <a:tc>
                  <a:txBody>
                    <a:bodyPr/>
                    <a:lstStyle/>
                    <a:p>
                      <a:pPr algn="ctr">
                        <a:buNone/>
                      </a:pPr>
                      <a:r>
                        <a:rPr lang="en-US" sz="1600" b="0" kern="100">
                          <a:effectLst/>
                          <a:latin typeface="Times New Roman" panose="02020603050405020304" pitchFamily="18" charset="0"/>
                          <a:cs typeface="Times New Roman" panose="02020603050405020304" pitchFamily="18" charset="0"/>
                        </a:rPr>
                        <a:t>2010</a:t>
                      </a:r>
                      <a:endParaRPr lang="zh-CN" sz="1600" b="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253.24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255.20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204.91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207.49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855274817"/>
                  </a:ext>
                </a:extLst>
              </a:tr>
              <a:tr h="309297">
                <a:tc>
                  <a:txBody>
                    <a:bodyPr/>
                    <a:lstStyle/>
                    <a:p>
                      <a:pPr algn="ctr">
                        <a:buNone/>
                      </a:pPr>
                      <a:r>
                        <a:rPr lang="en-US" sz="1600" b="0" kern="100" dirty="0">
                          <a:effectLst/>
                          <a:latin typeface="Times New Roman" panose="02020603050405020304" pitchFamily="18" charset="0"/>
                          <a:cs typeface="Times New Roman" panose="02020603050405020304" pitchFamily="18" charset="0"/>
                        </a:rPr>
                        <a:t>2015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483.03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482.01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340.24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341.20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2134491"/>
                  </a:ext>
                </a:extLst>
              </a:tr>
            </a:tbl>
          </a:graphicData>
        </a:graphic>
      </p:graphicFrame>
    </p:spTree>
    <p:extLst>
      <p:ext uri="{BB962C8B-B14F-4D97-AF65-F5344CB8AC3E}">
        <p14:creationId xmlns:p14="http://schemas.microsoft.com/office/powerpoint/2010/main" val="207113385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0C7A01-2A09-7AC3-8DF0-4147F9099AFA}"/>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469BFA37-D1A1-9169-3CA1-BAD75F624B30}"/>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47F57C66-89D3-CEE1-A922-BDE4E846FB5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5E4BE7F4-818D-1A22-106D-3A3085B6219B}"/>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一、思路方法与估算结果</a:t>
            </a:r>
          </a:p>
        </p:txBody>
      </p:sp>
      <p:sp>
        <p:nvSpPr>
          <p:cNvPr id="4" name="文本框 3">
            <a:extLst>
              <a:ext uri="{FF2B5EF4-FFF2-40B4-BE49-F238E27FC236}">
                <a16:creationId xmlns:a16="http://schemas.microsoft.com/office/drawing/2014/main" id="{C4E646D0-EF8B-86D3-F5A8-67D78C1C773A}"/>
              </a:ext>
            </a:extLst>
          </p:cNvPr>
          <p:cNvSpPr txBox="1"/>
          <p:nvPr/>
        </p:nvSpPr>
        <p:spPr>
          <a:xfrm>
            <a:off x="6562908" y="4941571"/>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2-4  </a:t>
            </a:r>
            <a:r>
              <a:rPr lang="zh-CN" altLang="en-US" sz="1600" b="1" dirty="0">
                <a:latin typeface="Times New Roman" panose="02020603050405020304"/>
                <a:ea typeface="宋体" panose="02010600030101010101" pitchFamily="2" charset="-122"/>
              </a:rPr>
              <a:t>三种方法下人力资本变化趋势比较</a:t>
            </a:r>
          </a:p>
        </p:txBody>
      </p:sp>
      <p:sp>
        <p:nvSpPr>
          <p:cNvPr id="8" name="文本框 7">
            <a:extLst>
              <a:ext uri="{FF2B5EF4-FFF2-40B4-BE49-F238E27FC236}">
                <a16:creationId xmlns:a16="http://schemas.microsoft.com/office/drawing/2014/main" id="{F652A9B2-18BE-AADB-B9CE-83D931E21B61}"/>
              </a:ext>
            </a:extLst>
          </p:cNvPr>
          <p:cNvSpPr txBox="1"/>
          <p:nvPr/>
        </p:nvSpPr>
        <p:spPr>
          <a:xfrm>
            <a:off x="723793" y="1338973"/>
            <a:ext cx="5372207" cy="4180054"/>
          </a:xfrm>
          <a:prstGeom prst="rect">
            <a:avLst/>
          </a:prstGeom>
        </p:spPr>
        <p:txBody>
          <a:bodyPr>
            <a:noAutofit/>
          </a:bodyPr>
          <a:lstStyle/>
          <a:p>
            <a:pPr marL="0" indent="252095" algn="just" defTabSz="266700">
              <a:lnSpc>
                <a:spcPct val="150000"/>
              </a:lnSpc>
              <a:spcBef>
                <a:spcPts val="700"/>
              </a:spcBef>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3.</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人力资本</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500"/>
              </a:lnSpc>
              <a:spcBef>
                <a:spcPts val="7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2-4</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显示：代理指标法之下，以教育年限总量测度的人力资本变化最为缓慢；收入法测度的人力资本变化幅度最大；成本法估算结果介于中间。改革开放以来我国经历了快速的人力资本积累，教育年限对此反映迟钝，收入法对这一趋势的捕捉最为充分。</a:t>
            </a:r>
          </a:p>
        </p:txBody>
      </p:sp>
      <p:pic>
        <p:nvPicPr>
          <p:cNvPr id="5" name="图表 1">
            <a:extLst>
              <a:ext uri="{FF2B5EF4-FFF2-40B4-BE49-F238E27FC236}">
                <a16:creationId xmlns:a16="http://schemas.microsoft.com/office/drawing/2014/main" id="{0C41859D-0446-58AC-0DCB-FD0382C78A0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62908" y="1880759"/>
            <a:ext cx="4968796" cy="3060812"/>
          </a:xfrm>
          <a:prstGeom prst="rect">
            <a:avLst/>
          </a:prstGeom>
          <a:noFill/>
          <a:ln>
            <a:noFill/>
          </a:ln>
        </p:spPr>
      </p:pic>
    </p:spTree>
    <p:extLst>
      <p:ext uri="{BB962C8B-B14F-4D97-AF65-F5344CB8AC3E}">
        <p14:creationId xmlns:p14="http://schemas.microsoft.com/office/powerpoint/2010/main" val="309413539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E0B024-D771-7F54-5418-A56C3C1D788E}"/>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61FBF0DA-EF26-4C68-8723-80B038A19278}"/>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23273703-AA34-EB7A-B168-4311F4385466}"/>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A5655B2D-6DB9-DD33-B86C-AC5CB25F00C6}"/>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一、思路方法与估算结果</a:t>
            </a:r>
          </a:p>
        </p:txBody>
      </p:sp>
      <p:sp>
        <p:nvSpPr>
          <p:cNvPr id="4" name="文本框 3">
            <a:extLst>
              <a:ext uri="{FF2B5EF4-FFF2-40B4-BE49-F238E27FC236}">
                <a16:creationId xmlns:a16="http://schemas.microsoft.com/office/drawing/2014/main" id="{DC886EF2-60E8-E1A4-6FF6-345196D9D874}"/>
              </a:ext>
            </a:extLst>
          </p:cNvPr>
          <p:cNvSpPr txBox="1"/>
          <p:nvPr/>
        </p:nvSpPr>
        <p:spPr>
          <a:xfrm>
            <a:off x="6533145" y="1618848"/>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2-5  </a:t>
            </a:r>
            <a:r>
              <a:rPr lang="zh-CN" altLang="en-US" sz="1600" b="1" dirty="0">
                <a:latin typeface="Times New Roman" panose="02020603050405020304"/>
                <a:ea typeface="宋体" panose="02010600030101010101" pitchFamily="2" charset="-122"/>
              </a:rPr>
              <a:t>代表年份中国自然资本估算结果（万亿元）</a:t>
            </a:r>
          </a:p>
        </p:txBody>
      </p:sp>
      <p:sp>
        <p:nvSpPr>
          <p:cNvPr id="8" name="文本框 7">
            <a:extLst>
              <a:ext uri="{FF2B5EF4-FFF2-40B4-BE49-F238E27FC236}">
                <a16:creationId xmlns:a16="http://schemas.microsoft.com/office/drawing/2014/main" id="{B04C9283-376D-E0BE-4B8D-30D051833FC2}"/>
              </a:ext>
            </a:extLst>
          </p:cNvPr>
          <p:cNvSpPr txBox="1"/>
          <p:nvPr/>
        </p:nvSpPr>
        <p:spPr>
          <a:xfrm>
            <a:off x="723793" y="1338973"/>
            <a:ext cx="5372207" cy="4180054"/>
          </a:xfrm>
          <a:prstGeom prst="rect">
            <a:avLst/>
          </a:prstGeom>
        </p:spPr>
        <p:txBody>
          <a:bodyPr>
            <a:noAutofit/>
          </a:bodyPr>
          <a:lstStyle/>
          <a:p>
            <a:pPr marL="0" indent="252095" algn="just" defTabSz="266700">
              <a:lnSpc>
                <a:spcPct val="150000"/>
              </a:lnSpc>
              <a:spcBef>
                <a:spcPts val="700"/>
              </a:spcBef>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4.</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自然资本</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500"/>
              </a:lnSpc>
              <a:spcBef>
                <a:spcPts val="7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全国自然资本总量有两种估算方法，一是直接利用全国自然资源租金估算，二是将各省区自然资本估算结果加总。对若干代表年份我国自然资本总量，表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分别给出现价与</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年价格的估算结果。其显示：省区合计结果与直接计算的全国自然资本</a:t>
            </a:r>
            <a:r>
              <a:rPr lang="en" altLang="zh-CN" sz="2400" i="1"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存在一定差异，且可比价结果差异更大。</a:t>
            </a:r>
          </a:p>
        </p:txBody>
      </p:sp>
      <p:graphicFrame>
        <p:nvGraphicFramePr>
          <p:cNvPr id="5" name="表格 4">
            <a:extLst>
              <a:ext uri="{FF2B5EF4-FFF2-40B4-BE49-F238E27FC236}">
                <a16:creationId xmlns:a16="http://schemas.microsoft.com/office/drawing/2014/main" id="{BEF27138-2892-5ED7-3F50-BC422FD2B7AA}"/>
              </a:ext>
            </a:extLst>
          </p:cNvPr>
          <p:cNvGraphicFramePr>
            <a:graphicFrameLocks noGrp="1"/>
          </p:cNvGraphicFramePr>
          <p:nvPr>
            <p:extLst>
              <p:ext uri="{D42A27DB-BD31-4B8C-83A1-F6EECF244321}">
                <p14:modId xmlns:p14="http://schemas.microsoft.com/office/powerpoint/2010/main" val="1365759494"/>
              </p:ext>
            </p:extLst>
          </p:nvPr>
        </p:nvGraphicFramePr>
        <p:xfrm>
          <a:off x="6650091" y="2117590"/>
          <a:ext cx="4846107" cy="2923502"/>
        </p:xfrm>
        <a:graphic>
          <a:graphicData uri="http://schemas.openxmlformats.org/drawingml/2006/table">
            <a:tbl>
              <a:tblPr firstRow="1" firstCol="1" bandRow="1">
                <a:tableStyleId>{1FECB4D8-DB02-4DC6-A0A2-4F2EBAE1DC90}</a:tableStyleId>
              </a:tblPr>
              <a:tblGrid>
                <a:gridCol w="814031">
                  <a:extLst>
                    <a:ext uri="{9D8B030D-6E8A-4147-A177-3AD203B41FA5}">
                      <a16:colId xmlns:a16="http://schemas.microsoft.com/office/drawing/2014/main" val="3374322784"/>
                    </a:ext>
                  </a:extLst>
                </a:gridCol>
                <a:gridCol w="902893">
                  <a:extLst>
                    <a:ext uri="{9D8B030D-6E8A-4147-A177-3AD203B41FA5}">
                      <a16:colId xmlns:a16="http://schemas.microsoft.com/office/drawing/2014/main" val="3184480068"/>
                    </a:ext>
                  </a:extLst>
                </a:gridCol>
                <a:gridCol w="902893">
                  <a:extLst>
                    <a:ext uri="{9D8B030D-6E8A-4147-A177-3AD203B41FA5}">
                      <a16:colId xmlns:a16="http://schemas.microsoft.com/office/drawing/2014/main" val="3344647940"/>
                    </a:ext>
                  </a:extLst>
                </a:gridCol>
                <a:gridCol w="1113145">
                  <a:extLst>
                    <a:ext uri="{9D8B030D-6E8A-4147-A177-3AD203B41FA5}">
                      <a16:colId xmlns:a16="http://schemas.microsoft.com/office/drawing/2014/main" val="2507331706"/>
                    </a:ext>
                  </a:extLst>
                </a:gridCol>
                <a:gridCol w="1113145">
                  <a:extLst>
                    <a:ext uri="{9D8B030D-6E8A-4147-A177-3AD203B41FA5}">
                      <a16:colId xmlns:a16="http://schemas.microsoft.com/office/drawing/2014/main" val="3921037045"/>
                    </a:ext>
                  </a:extLst>
                </a:gridCol>
              </a:tblGrid>
              <a:tr h="260470">
                <a:tc rowSpan="2">
                  <a:txBody>
                    <a:bodyPr/>
                    <a:lstStyle/>
                    <a:p>
                      <a:pPr algn="ctr">
                        <a:buNone/>
                      </a:pPr>
                      <a:r>
                        <a:rPr lang="zh-CN" sz="1600" kern="100" dirty="0">
                          <a:effectLst/>
                          <a:latin typeface="Times New Roman" panose="02020603050405020304" pitchFamily="18" charset="0"/>
                          <a:cs typeface="Times New Roman" panose="02020603050405020304" pitchFamily="18" charset="0"/>
                        </a:rPr>
                        <a:t>年份</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buNone/>
                      </a:pPr>
                      <a:r>
                        <a:rPr lang="zh-CN" sz="1600" kern="100">
                          <a:effectLst/>
                          <a:latin typeface="Times New Roman" panose="02020603050405020304" pitchFamily="18" charset="0"/>
                          <a:cs typeface="Times New Roman" panose="02020603050405020304" pitchFamily="18" charset="0"/>
                        </a:rPr>
                        <a:t>现价</a:t>
                      </a:r>
                      <a:r>
                        <a:rPr lang="en-US" sz="1600" kern="100">
                          <a:effectLst/>
                          <a:latin typeface="Times New Roman" panose="02020603050405020304" pitchFamily="18" charset="0"/>
                          <a:cs typeface="Times New Roman" panose="02020603050405020304" pitchFamily="18" charset="0"/>
                        </a:rPr>
                        <a:t>N</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gridSpan="2">
                  <a:txBody>
                    <a:bodyPr/>
                    <a:lstStyle/>
                    <a:p>
                      <a:pPr algn="ctr">
                        <a:buNone/>
                      </a:pPr>
                      <a:r>
                        <a:rPr lang="en-US" sz="1600" kern="100">
                          <a:effectLst/>
                          <a:latin typeface="Times New Roman" panose="02020603050405020304" pitchFamily="18" charset="0"/>
                          <a:cs typeface="Times New Roman" panose="02020603050405020304" pitchFamily="18" charset="0"/>
                        </a:rPr>
                        <a:t>2000</a:t>
                      </a:r>
                      <a:r>
                        <a:rPr lang="zh-CN" sz="1600" kern="100">
                          <a:effectLst/>
                          <a:latin typeface="Times New Roman" panose="02020603050405020304" pitchFamily="18" charset="0"/>
                          <a:cs typeface="Times New Roman" panose="02020603050405020304" pitchFamily="18" charset="0"/>
                        </a:rPr>
                        <a:t>年价</a:t>
                      </a:r>
                      <a:r>
                        <a:rPr lang="en-US" sz="1600" kern="100">
                          <a:effectLst/>
                          <a:latin typeface="Times New Roman" panose="02020603050405020304" pitchFamily="18" charset="0"/>
                          <a:cs typeface="Times New Roman" panose="02020603050405020304" pitchFamily="18" charset="0"/>
                        </a:rPr>
                        <a:t>N</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extLst>
                  <a:ext uri="{0D108BD9-81ED-4DB2-BD59-A6C34878D82A}">
                    <a16:rowId xmlns:a16="http://schemas.microsoft.com/office/drawing/2014/main" val="3620672380"/>
                  </a:ext>
                </a:extLst>
              </a:tr>
              <a:tr h="480867">
                <a:tc vMerge="1">
                  <a:txBody>
                    <a:bodyPr/>
                    <a:lstStyle/>
                    <a:p>
                      <a:endParaRPr lang="zh-CN" altLang="en-US"/>
                    </a:p>
                  </a:txBody>
                  <a:tcPr/>
                </a:tc>
                <a:tc>
                  <a:txBody>
                    <a:bodyPr/>
                    <a:lstStyle/>
                    <a:p>
                      <a:pPr algn="ctr">
                        <a:buNone/>
                      </a:pPr>
                      <a:r>
                        <a:rPr lang="zh-CN" sz="1600" kern="100">
                          <a:effectLst/>
                          <a:latin typeface="Times New Roman" panose="02020603050405020304" pitchFamily="18" charset="0"/>
                          <a:cs typeface="Times New Roman" panose="02020603050405020304" pitchFamily="18" charset="0"/>
                        </a:rPr>
                        <a:t>全国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省区合计</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全国</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省区合计</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426543950"/>
                  </a:ext>
                </a:extLst>
              </a:tr>
              <a:tr h="271919">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1980</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1.31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1.27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4.35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3.88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083809437"/>
                  </a:ext>
                </a:extLst>
              </a:tr>
              <a:tr h="271919">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1985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1.74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1.69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4.85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4.35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909907145"/>
                  </a:ext>
                </a:extLst>
              </a:tr>
              <a:tr h="271919">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1990</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3.48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3.37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6.85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5.88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99107423"/>
                  </a:ext>
                </a:extLst>
              </a:tr>
              <a:tr h="271919">
                <a:tc>
                  <a:txBody>
                    <a:bodyPr/>
                    <a:lstStyle/>
                    <a:p>
                      <a:pPr algn="ctr">
                        <a:buNone/>
                      </a:pPr>
                      <a:r>
                        <a:rPr lang="en-US" sz="1600" b="0" kern="100" dirty="0">
                          <a:effectLst/>
                          <a:latin typeface="Times New Roman" panose="02020603050405020304" pitchFamily="18" charset="0"/>
                          <a:cs typeface="Times New Roman" panose="02020603050405020304" pitchFamily="18" charset="0"/>
                        </a:rPr>
                        <a:t>1995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7.12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6.95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7.69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7.31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042726035"/>
                  </a:ext>
                </a:extLst>
              </a:tr>
              <a:tr h="271919">
                <a:tc>
                  <a:txBody>
                    <a:bodyPr/>
                    <a:lstStyle/>
                    <a:p>
                      <a:pPr algn="ctr">
                        <a:buNone/>
                      </a:pPr>
                      <a:r>
                        <a:rPr lang="en-US" sz="1600" b="1" kern="100" dirty="0">
                          <a:effectLst/>
                          <a:latin typeface="Times New Roman" panose="02020603050405020304" pitchFamily="18" charset="0"/>
                          <a:cs typeface="Times New Roman" panose="02020603050405020304" pitchFamily="18" charset="0"/>
                        </a:rPr>
                        <a:t>2000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9.70 </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9.41 </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9.70 </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9.41 </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277558897"/>
                  </a:ext>
                </a:extLst>
              </a:tr>
              <a:tr h="271919">
                <a:tc>
                  <a:txBody>
                    <a:bodyPr/>
                    <a:lstStyle/>
                    <a:p>
                      <a:pPr algn="ctr">
                        <a:buNone/>
                      </a:pPr>
                      <a:r>
                        <a:rPr lang="en-US" sz="1600" b="0" kern="100" dirty="0">
                          <a:effectLst/>
                          <a:latin typeface="Times New Roman" panose="02020603050405020304" pitchFamily="18" charset="0"/>
                          <a:cs typeface="Times New Roman" panose="02020603050405020304" pitchFamily="18" charset="0"/>
                        </a:rPr>
                        <a:t>2005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21.64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20.75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18.51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18.02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15221372"/>
                  </a:ext>
                </a:extLst>
              </a:tr>
              <a:tr h="271919">
                <a:tc>
                  <a:txBody>
                    <a:bodyPr/>
                    <a:lstStyle/>
                    <a:p>
                      <a:pPr algn="ctr">
                        <a:buNone/>
                      </a:pPr>
                      <a:r>
                        <a:rPr lang="en-US" sz="1600" b="0" kern="100" dirty="0">
                          <a:effectLst/>
                          <a:latin typeface="Times New Roman" panose="02020603050405020304" pitchFamily="18" charset="0"/>
                          <a:cs typeface="Times New Roman" panose="02020603050405020304" pitchFamily="18" charset="0"/>
                        </a:rPr>
                        <a:t>2010</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52.69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50.28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34.92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35.83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915722676"/>
                  </a:ext>
                </a:extLst>
              </a:tr>
              <a:tr h="271919">
                <a:tc>
                  <a:txBody>
                    <a:bodyPr/>
                    <a:lstStyle/>
                    <a:p>
                      <a:pPr algn="ctr">
                        <a:buNone/>
                      </a:pPr>
                      <a:r>
                        <a:rPr lang="en-US" sz="1600" b="0" kern="100" dirty="0">
                          <a:effectLst/>
                          <a:latin typeface="Times New Roman" panose="02020603050405020304" pitchFamily="18" charset="0"/>
                          <a:cs typeface="Times New Roman" panose="02020603050405020304" pitchFamily="18" charset="0"/>
                        </a:rPr>
                        <a:t>2015</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47.46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46.18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27.19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31.81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184490323"/>
                  </a:ext>
                </a:extLst>
              </a:tr>
            </a:tbl>
          </a:graphicData>
        </a:graphic>
      </p:graphicFrame>
    </p:spTree>
    <p:extLst>
      <p:ext uri="{BB962C8B-B14F-4D97-AF65-F5344CB8AC3E}">
        <p14:creationId xmlns:p14="http://schemas.microsoft.com/office/powerpoint/2010/main" val="276023816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9EEDB5-1357-8A1C-E53A-8C8E550C4ADA}"/>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CE63AF61-83FC-D133-D990-95496550CB85}"/>
              </a:ext>
            </a:extLst>
          </p:cNvPr>
          <p:cNvSpPr>
            <a:spLocks noGrp="1" noRot="1" noChangeArrowheads="1"/>
          </p:cNvSpPr>
          <p:nvPr>
            <p:ph idx="1"/>
          </p:nvPr>
        </p:nvSpPr>
        <p:spPr>
          <a:xfrm>
            <a:off x="634896" y="750189"/>
            <a:ext cx="5668368" cy="5406771"/>
          </a:xfrm>
        </p:spPr>
        <p:txBody>
          <a:bodyPr>
            <a:noAutofit/>
          </a:bodyPr>
          <a:lstStyle/>
          <a:p>
            <a:pPr fontAlgn="auto">
              <a:lnSpc>
                <a:spcPts val="4200"/>
              </a:lnSpc>
              <a:spcBef>
                <a:spcPts val="0"/>
              </a:spcBef>
              <a:buFontTx/>
              <a:buNone/>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4. </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自然资本</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35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2-6</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给出考察期起止年份各类自然资源价值所占比重，及其时期平均值。</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35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结果显示：（</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）我国自然资本以可再生资源为主，考察期平均占比超过</a:t>
            </a:r>
            <a:r>
              <a:rPr lang="en-US" altLang="zh-CN" sz="2400" dirty="0">
                <a:latin typeface="Times New Roman" panose="02020603050405020304" pitchFamily="18" charset="0"/>
                <a:ea typeface="华文楷体" panose="02010600040101010101" charset="-122"/>
                <a:cs typeface="Times New Roman" panose="02020603050405020304" pitchFamily="18" charset="0"/>
              </a:rPr>
              <a:t>60%</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年超过</a:t>
            </a:r>
            <a:r>
              <a:rPr lang="en-US" altLang="zh-CN" sz="2400" dirty="0">
                <a:latin typeface="Times New Roman" panose="02020603050405020304" pitchFamily="18" charset="0"/>
                <a:ea typeface="华文楷体" panose="02010600040101010101" charset="-122"/>
                <a:cs typeface="Times New Roman" panose="02020603050405020304" pitchFamily="18" charset="0"/>
              </a:rPr>
              <a:t>75%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，不可再生资源所占比重呈下降趋势；（</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）不可再生资源中，化石能源所占比重明显下降，尤其是石油比重下降明显，天然气比重略有上升，矿产资源比重则有明显提高；（</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）可再生资源中，森林资源比重有较明显下降，耕地和牧草地资源比重有所上升</a:t>
            </a:r>
            <a:r>
              <a:rPr lang="zh-CN" altLang="en-US" sz="2400" dirty="0">
                <a:latin typeface="华文楷体" panose="02010600040101010101" charset="-122"/>
                <a:ea typeface="华文楷体" panose="02010600040101010101" charset="-122"/>
                <a:cs typeface="华文楷体" panose="02010600040101010101" charset="-122"/>
              </a:rPr>
              <a:t>。</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243259B9-B16E-4592-C6A6-23852FB36B08}"/>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5833EC8B-E3E3-4D07-1E97-A7A5642B9018}"/>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一、思路方法与估算结果</a:t>
            </a:r>
          </a:p>
        </p:txBody>
      </p:sp>
      <p:sp>
        <p:nvSpPr>
          <p:cNvPr id="4" name="文本框 3">
            <a:extLst>
              <a:ext uri="{FF2B5EF4-FFF2-40B4-BE49-F238E27FC236}">
                <a16:creationId xmlns:a16="http://schemas.microsoft.com/office/drawing/2014/main" id="{776E9003-3B23-8E7F-A954-3008FB332919}"/>
              </a:ext>
            </a:extLst>
          </p:cNvPr>
          <p:cNvSpPr txBox="1"/>
          <p:nvPr/>
        </p:nvSpPr>
        <p:spPr>
          <a:xfrm>
            <a:off x="6781820" y="2151387"/>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2-6  </a:t>
            </a:r>
            <a:r>
              <a:rPr lang="zh-CN" altLang="en-US" sz="1600" b="1" dirty="0">
                <a:latin typeface="Times New Roman" panose="02020603050405020304"/>
                <a:ea typeface="宋体" panose="02010600030101010101" pitchFamily="2" charset="-122"/>
              </a:rPr>
              <a:t>全国自然资本结构：起止年份与时期平均</a:t>
            </a:r>
          </a:p>
        </p:txBody>
      </p:sp>
      <p:graphicFrame>
        <p:nvGraphicFramePr>
          <p:cNvPr id="5" name="表格 4">
            <a:extLst>
              <a:ext uri="{FF2B5EF4-FFF2-40B4-BE49-F238E27FC236}">
                <a16:creationId xmlns:a16="http://schemas.microsoft.com/office/drawing/2014/main" id="{B14767AB-3CB7-FE1B-F413-289D9F67BD7F}"/>
              </a:ext>
            </a:extLst>
          </p:cNvPr>
          <p:cNvGraphicFramePr>
            <a:graphicFrameLocks noGrp="1"/>
          </p:cNvGraphicFramePr>
          <p:nvPr>
            <p:extLst>
              <p:ext uri="{D42A27DB-BD31-4B8C-83A1-F6EECF244321}">
                <p14:modId xmlns:p14="http://schemas.microsoft.com/office/powerpoint/2010/main" val="2290565353"/>
              </p:ext>
            </p:extLst>
          </p:nvPr>
        </p:nvGraphicFramePr>
        <p:xfrm>
          <a:off x="6658984" y="2566309"/>
          <a:ext cx="5325672" cy="2658070"/>
        </p:xfrm>
        <a:graphic>
          <a:graphicData uri="http://schemas.openxmlformats.org/drawingml/2006/table">
            <a:tbl>
              <a:tblPr firstRow="1" firstCol="1" bandRow="1">
                <a:tableStyleId>{1FECB4D8-DB02-4DC6-A0A2-4F2EBAE1DC90}</a:tableStyleId>
              </a:tblPr>
              <a:tblGrid>
                <a:gridCol w="417089">
                  <a:extLst>
                    <a:ext uri="{9D8B030D-6E8A-4147-A177-3AD203B41FA5}">
                      <a16:colId xmlns:a16="http://schemas.microsoft.com/office/drawing/2014/main" val="861001276"/>
                    </a:ext>
                  </a:extLst>
                </a:gridCol>
                <a:gridCol w="538815">
                  <a:extLst>
                    <a:ext uri="{9D8B030D-6E8A-4147-A177-3AD203B41FA5}">
                      <a16:colId xmlns:a16="http://schemas.microsoft.com/office/drawing/2014/main" val="794163638"/>
                    </a:ext>
                  </a:extLst>
                </a:gridCol>
                <a:gridCol w="534203">
                  <a:extLst>
                    <a:ext uri="{9D8B030D-6E8A-4147-A177-3AD203B41FA5}">
                      <a16:colId xmlns:a16="http://schemas.microsoft.com/office/drawing/2014/main" val="2636830371"/>
                    </a:ext>
                  </a:extLst>
                </a:gridCol>
                <a:gridCol w="500037">
                  <a:extLst>
                    <a:ext uri="{9D8B030D-6E8A-4147-A177-3AD203B41FA5}">
                      <a16:colId xmlns:a16="http://schemas.microsoft.com/office/drawing/2014/main" val="162188712"/>
                    </a:ext>
                  </a:extLst>
                </a:gridCol>
                <a:gridCol w="554745">
                  <a:extLst>
                    <a:ext uri="{9D8B030D-6E8A-4147-A177-3AD203B41FA5}">
                      <a16:colId xmlns:a16="http://schemas.microsoft.com/office/drawing/2014/main" val="1566680487"/>
                    </a:ext>
                  </a:extLst>
                </a:gridCol>
                <a:gridCol w="623573">
                  <a:extLst>
                    <a:ext uri="{9D8B030D-6E8A-4147-A177-3AD203B41FA5}">
                      <a16:colId xmlns:a16="http://schemas.microsoft.com/office/drawing/2014/main" val="3139296515"/>
                    </a:ext>
                  </a:extLst>
                </a:gridCol>
                <a:gridCol w="543565">
                  <a:extLst>
                    <a:ext uri="{9D8B030D-6E8A-4147-A177-3AD203B41FA5}">
                      <a16:colId xmlns:a16="http://schemas.microsoft.com/office/drawing/2014/main" val="90291555"/>
                    </a:ext>
                  </a:extLst>
                </a:gridCol>
                <a:gridCol w="583570">
                  <a:extLst>
                    <a:ext uri="{9D8B030D-6E8A-4147-A177-3AD203B41FA5}">
                      <a16:colId xmlns:a16="http://schemas.microsoft.com/office/drawing/2014/main" val="2310554556"/>
                    </a:ext>
                  </a:extLst>
                </a:gridCol>
                <a:gridCol w="518494">
                  <a:extLst>
                    <a:ext uri="{9D8B030D-6E8A-4147-A177-3AD203B41FA5}">
                      <a16:colId xmlns:a16="http://schemas.microsoft.com/office/drawing/2014/main" val="3955193172"/>
                    </a:ext>
                  </a:extLst>
                </a:gridCol>
                <a:gridCol w="511581">
                  <a:extLst>
                    <a:ext uri="{9D8B030D-6E8A-4147-A177-3AD203B41FA5}">
                      <a16:colId xmlns:a16="http://schemas.microsoft.com/office/drawing/2014/main" val="1196162081"/>
                    </a:ext>
                  </a:extLst>
                </a:gridCol>
              </a:tblGrid>
              <a:tr h="634324">
                <a:tc>
                  <a:txBody>
                    <a:bodyPr/>
                    <a:lstStyle/>
                    <a:p>
                      <a:pPr algn="ctr">
                        <a:buNone/>
                      </a:pPr>
                      <a:r>
                        <a:rPr lang="zh-CN" sz="1200" kern="100" dirty="0">
                          <a:effectLst/>
                        </a:rPr>
                        <a:t>时期</a:t>
                      </a:r>
                      <a:endParaRPr lang="zh-CN" sz="1200"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zh-CN" sz="1200" kern="100" dirty="0">
                          <a:effectLst/>
                        </a:rPr>
                        <a:t>煤炭</a:t>
                      </a:r>
                      <a:endParaRPr lang="zh-CN" sz="1200"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zh-CN" sz="1200" kern="100" dirty="0">
                          <a:effectLst/>
                        </a:rPr>
                        <a:t>石油</a:t>
                      </a:r>
                      <a:endParaRPr lang="zh-CN" sz="1200"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zh-CN" sz="1200" kern="100" dirty="0">
                          <a:effectLst/>
                        </a:rPr>
                        <a:t>天然气</a:t>
                      </a:r>
                      <a:endParaRPr lang="zh-CN" sz="1200"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zh-CN" sz="1200" kern="100" dirty="0">
                          <a:effectLst/>
                        </a:rPr>
                        <a:t>矿产</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zh-CN" sz="1200" b="1" kern="100" dirty="0">
                          <a:effectLst/>
                        </a:rPr>
                        <a:t>不可再生</a:t>
                      </a:r>
                      <a:endParaRPr lang="zh-CN" sz="1200" b="1"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zh-CN" sz="1200" kern="100" dirty="0">
                          <a:effectLst/>
                        </a:rPr>
                        <a:t>森林</a:t>
                      </a:r>
                      <a:endParaRPr lang="zh-CN" sz="1200"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zh-CN" sz="1200" kern="100">
                          <a:effectLst/>
                        </a:rPr>
                        <a:t>耕地</a:t>
                      </a:r>
                      <a:endParaRPr lang="zh-CN" sz="1200" kern="10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zh-CN" sz="1200" kern="100">
                          <a:effectLst/>
                        </a:rPr>
                        <a:t>牧草地</a:t>
                      </a:r>
                      <a:endParaRPr lang="zh-CN" sz="1200" kern="10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zh-CN" sz="1200" b="1" kern="100" dirty="0">
                          <a:effectLst/>
                        </a:rPr>
                        <a:t>可再生</a:t>
                      </a:r>
                      <a:endParaRPr lang="zh-CN" sz="1200" b="1" kern="100" dirty="0">
                        <a:effectLst/>
                        <a:latin typeface="Times New Roman" panose="02020603050405020304" pitchFamily="18" charset="0"/>
                        <a:ea typeface="宋体" panose="02010600030101010101" pitchFamily="2" charset="-122"/>
                      </a:endParaRPr>
                    </a:p>
                  </a:txBody>
                  <a:tcPr marL="17780" marR="17780" marT="0" marB="0" anchor="ctr"/>
                </a:tc>
                <a:extLst>
                  <a:ext uri="{0D108BD9-81ED-4DB2-BD59-A6C34878D82A}">
                    <a16:rowId xmlns:a16="http://schemas.microsoft.com/office/drawing/2014/main" val="538741001"/>
                  </a:ext>
                </a:extLst>
              </a:tr>
              <a:tr h="674582">
                <a:tc>
                  <a:txBody>
                    <a:bodyPr/>
                    <a:lstStyle/>
                    <a:p>
                      <a:pPr algn="ctr">
                        <a:buNone/>
                      </a:pPr>
                      <a:r>
                        <a:rPr lang="en-US" sz="1200" b="0" kern="100" dirty="0">
                          <a:effectLst/>
                        </a:rPr>
                        <a:t>1978</a:t>
                      </a:r>
                      <a:endParaRPr lang="zh-CN" sz="1200" b="0"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en-US" sz="1200" kern="100" dirty="0">
                          <a:effectLst/>
                        </a:rPr>
                        <a:t>12.3%</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dirty="0">
                          <a:effectLst/>
                        </a:rPr>
                        <a:t>24.8%</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0.5%</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dirty="0">
                          <a:effectLst/>
                        </a:rPr>
                        <a:t>1.1%</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b="1" kern="100" dirty="0">
                          <a:effectLst/>
                        </a:rPr>
                        <a:t>38.8%</a:t>
                      </a:r>
                      <a:endParaRPr lang="zh-CN" sz="1200" b="1"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dirty="0">
                          <a:effectLst/>
                        </a:rPr>
                        <a:t>7.1%</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dirty="0">
                          <a:effectLst/>
                        </a:rPr>
                        <a:t>48.9%</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5.3%</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b="1" kern="100" dirty="0">
                          <a:effectLst/>
                        </a:rPr>
                        <a:t>61.2%</a:t>
                      </a:r>
                      <a:endParaRPr lang="zh-CN" sz="1200" b="1"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965300857"/>
                  </a:ext>
                </a:extLst>
              </a:tr>
              <a:tr h="674582">
                <a:tc>
                  <a:txBody>
                    <a:bodyPr/>
                    <a:lstStyle/>
                    <a:p>
                      <a:pPr algn="ctr">
                        <a:lnSpc>
                          <a:spcPts val="1200"/>
                        </a:lnSpc>
                        <a:buNone/>
                      </a:pPr>
                      <a:r>
                        <a:rPr lang="en-US" sz="1200" b="0" kern="100" dirty="0">
                          <a:effectLst/>
                        </a:rPr>
                        <a:t>2017</a:t>
                      </a:r>
                      <a:endParaRPr lang="zh-CN" sz="1200" b="0"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en-US" sz="1200" kern="100">
                          <a:effectLst/>
                        </a:rPr>
                        <a:t>9.5%</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5.2%</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1.8%</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8.0%</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b="1" kern="100" dirty="0">
                          <a:effectLst/>
                        </a:rPr>
                        <a:t>24.5%</a:t>
                      </a:r>
                      <a:endParaRPr lang="zh-CN" sz="1200" b="1"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2.1%</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dirty="0">
                          <a:effectLst/>
                        </a:rPr>
                        <a:t>63.2%</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dirty="0">
                          <a:effectLst/>
                        </a:rPr>
                        <a:t>10.3%</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b="1" kern="100" dirty="0">
                          <a:effectLst/>
                        </a:rPr>
                        <a:t>75.5%</a:t>
                      </a:r>
                      <a:endParaRPr lang="zh-CN" sz="1200" b="1"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852494336"/>
                  </a:ext>
                </a:extLst>
              </a:tr>
              <a:tr h="674582">
                <a:tc>
                  <a:txBody>
                    <a:bodyPr/>
                    <a:lstStyle/>
                    <a:p>
                      <a:pPr algn="ctr">
                        <a:lnSpc>
                          <a:spcPts val="1200"/>
                        </a:lnSpc>
                        <a:buNone/>
                      </a:pPr>
                      <a:r>
                        <a:rPr lang="zh-CN" sz="1200" b="0" kern="100" dirty="0">
                          <a:effectLst/>
                        </a:rPr>
                        <a:t>平均</a:t>
                      </a:r>
                      <a:endParaRPr lang="zh-CN" sz="1200" b="0" kern="100" dirty="0">
                        <a:effectLst/>
                        <a:latin typeface="Times New Roman" panose="02020603050405020304" pitchFamily="18" charset="0"/>
                        <a:ea typeface="宋体" panose="02010600030101010101" pitchFamily="2" charset="-122"/>
                      </a:endParaRPr>
                    </a:p>
                  </a:txBody>
                  <a:tcPr marL="17780" marR="17780" marT="0" marB="0" anchor="ctr"/>
                </a:tc>
                <a:tc>
                  <a:txBody>
                    <a:bodyPr/>
                    <a:lstStyle/>
                    <a:p>
                      <a:pPr algn="ctr">
                        <a:buNone/>
                      </a:pPr>
                      <a:r>
                        <a:rPr lang="en-US" sz="1200" kern="100" dirty="0">
                          <a:effectLst/>
                        </a:rPr>
                        <a:t>13.9%</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12.2%</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1.2%</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11.6%</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b="1" kern="100" dirty="0">
                          <a:effectLst/>
                        </a:rPr>
                        <a:t>38.9%</a:t>
                      </a:r>
                      <a:endParaRPr lang="zh-CN" sz="1200" b="1"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2.3%</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a:effectLst/>
                        </a:rPr>
                        <a:t>51.0%</a:t>
                      </a:r>
                      <a:endParaRPr lang="zh-CN" sz="1200"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kern="100" dirty="0">
                          <a:effectLst/>
                        </a:rPr>
                        <a:t>7.8%</a:t>
                      </a:r>
                      <a:endParaRPr lang="zh-CN" sz="12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200" b="1" kern="100" dirty="0">
                          <a:effectLst/>
                        </a:rPr>
                        <a:t>61.1%</a:t>
                      </a:r>
                      <a:endParaRPr lang="zh-CN" sz="1200" b="1"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694635373"/>
                  </a:ext>
                </a:extLst>
              </a:tr>
            </a:tbl>
          </a:graphicData>
        </a:graphic>
      </p:graphicFrame>
    </p:spTree>
    <p:extLst>
      <p:ext uri="{BB962C8B-B14F-4D97-AF65-F5344CB8AC3E}">
        <p14:creationId xmlns:p14="http://schemas.microsoft.com/office/powerpoint/2010/main" val="8144696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AA293D-1D29-B148-800F-004732B5B1D5}"/>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0D4FAEE-992E-30D4-B205-048D593D84F3}"/>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A3953C88-F81D-A39B-16F2-C40CE4D19303}"/>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DF5F0C89-6246-CBD7-1F6A-7256EF2CB10A}"/>
              </a:ext>
            </a:extLst>
          </p:cNvPr>
          <p:cNvSpPr txBox="1"/>
          <p:nvPr/>
        </p:nvSpPr>
        <p:spPr>
          <a:xfrm>
            <a:off x="861590" y="771525"/>
            <a:ext cx="10959818"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（一）国民财富结构</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r>
              <a:rPr lang="en-US" altLang="zh-CN" sz="24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rPr>
              <a:t>基本特征</a:t>
            </a:r>
            <a:endParaRPr lang="en-US" altLang="zh-CN" sz="2400" b="1" dirty="0">
              <a:solidFill>
                <a:schemeClr val="accent1"/>
              </a:solidFill>
              <a:latin typeface="华文楷体" panose="02010600040101010101" charset="-122"/>
              <a:ea typeface="华文楷体" panose="02010600040101010101" charset="-122"/>
              <a:cs typeface="Times New Roman" panose="02020603050405020304" pitchFamily="18" charset="0"/>
            </a:endParaRPr>
          </a:p>
          <a:p>
            <a:pPr marL="0" indent="252095" algn="just" defTabSz="266700">
              <a:lnSpc>
                <a:spcPts val="4000"/>
              </a:lnSpc>
              <a:spcAft>
                <a:spcPct val="0"/>
              </a:spcAft>
            </a:pPr>
            <a:r>
              <a:rPr lang="zh-CN" altLang="en-US" sz="2200" b="1" dirty="0">
                <a:solidFill>
                  <a:schemeClr val="accent1"/>
                </a:solidFill>
                <a:latin typeface="华文楷体" panose="02010600040101010101" charset="-122"/>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利用国民财富和分类资本估算数据，可以计算考察期内各类资本占国民财富比重。具体计算中，采用全国（而非省区加总）数据，且分子分母均使用现价数据。</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ts val="40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考察期内，我国国民财富结构的基本特征与变化趋势见图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2-5</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）自然资本占国民财富的比重明显下降，由最初</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左右降至</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以下，</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2004-2011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年由于自然资源价格上升导致占比有所提升，但无法扭转其长期下降的趋势。（</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）物质资本比重保持稳定，考察期内始终保持在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15%</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至</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之间。（</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）人力资本在国民财富中有最高比重，整个考察期内所占比重平均为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40%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左右，但存在较明显的波动；（</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）作为余值推算的社会资本，整个考察期内同样具有较高比重（约</a:t>
            </a:r>
            <a:r>
              <a:rPr lang="en-US" altLang="zh-CN" sz="2400" dirty="0">
                <a:latin typeface="Times New Roman" panose="02020603050405020304" pitchFamily="18" charset="0"/>
                <a:ea typeface="华文楷体" panose="02010600040101010101" charset="-122"/>
                <a:cs typeface="Times New Roman" panose="02020603050405020304" pitchFamily="18" charset="0"/>
              </a:rPr>
              <a:t>30%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），且自</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世纪以来经历剧烈变化。</a:t>
            </a:r>
          </a:p>
          <a:p>
            <a:pPr marL="0" indent="252095" algn="just" defTabSz="266700">
              <a:lnSpc>
                <a:spcPct val="150000"/>
              </a:lnSpc>
              <a:spcAft>
                <a:spcPct val="0"/>
              </a:spcAft>
            </a:pP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a:p>
            <a:pPr marL="0" indent="252095" algn="just" defTabSz="266700">
              <a:lnSpc>
                <a:spcPct val="150000"/>
              </a:lnSpc>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AA088A7B-8DA2-786B-A13A-3D72A674231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83</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D6010862-2B68-62E5-6FC4-78437DC4DB7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Tree>
    <p:extLst>
      <p:ext uri="{BB962C8B-B14F-4D97-AF65-F5344CB8AC3E}">
        <p14:creationId xmlns:p14="http://schemas.microsoft.com/office/powerpoint/2010/main" val="175898867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65A502-A7FF-DD34-5F45-2588BE7144A9}"/>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199A3C59-C4FB-D0BE-8115-A691E104F1B9}"/>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598A3CEE-A340-13B8-B9F6-DD7A9506BB80}"/>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4523A26E-78FA-FEAA-AEEE-9C6FA52BB974}"/>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
        <p:nvSpPr>
          <p:cNvPr id="4" name="文本框 3">
            <a:extLst>
              <a:ext uri="{FF2B5EF4-FFF2-40B4-BE49-F238E27FC236}">
                <a16:creationId xmlns:a16="http://schemas.microsoft.com/office/drawing/2014/main" id="{7EAC2B62-31A4-471E-020A-79094C304657}"/>
              </a:ext>
            </a:extLst>
          </p:cNvPr>
          <p:cNvSpPr txBox="1"/>
          <p:nvPr/>
        </p:nvSpPr>
        <p:spPr>
          <a:xfrm>
            <a:off x="6562908" y="5311566"/>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2-5  </a:t>
            </a:r>
            <a:r>
              <a:rPr lang="zh-CN" altLang="en-US" sz="1600" b="1" dirty="0">
                <a:latin typeface="Times New Roman" panose="02020603050405020304"/>
                <a:ea typeface="宋体" panose="02010600030101010101" pitchFamily="2" charset="-122"/>
              </a:rPr>
              <a:t>中国各类资本占国民财富比重变化趋势</a:t>
            </a:r>
          </a:p>
        </p:txBody>
      </p:sp>
      <p:sp>
        <p:nvSpPr>
          <p:cNvPr id="8" name="文本框 7">
            <a:extLst>
              <a:ext uri="{FF2B5EF4-FFF2-40B4-BE49-F238E27FC236}">
                <a16:creationId xmlns:a16="http://schemas.microsoft.com/office/drawing/2014/main" id="{674036D7-6B2B-5C15-7E8E-3132EC2650B6}"/>
              </a:ext>
            </a:extLst>
          </p:cNvPr>
          <p:cNvSpPr txBox="1"/>
          <p:nvPr/>
        </p:nvSpPr>
        <p:spPr>
          <a:xfrm>
            <a:off x="723793" y="1338973"/>
            <a:ext cx="5372207" cy="4180054"/>
          </a:xfrm>
          <a:prstGeom prst="rect">
            <a:avLst/>
          </a:prstGeom>
        </p:spPr>
        <p:txBody>
          <a:bodyPr>
            <a:noAutofit/>
          </a:bodyPr>
          <a:lstStyle/>
          <a:p>
            <a:pPr marL="0" indent="252095" algn="just" defTabSz="266700">
              <a:lnSpc>
                <a:spcPct val="150000"/>
              </a:lnSpc>
              <a:spcBef>
                <a:spcPts val="700"/>
              </a:spcBef>
              <a:spcAft>
                <a:spcPct val="0"/>
              </a:spcAft>
            </a:pPr>
            <a:r>
              <a:rPr lang="zh-CN" alt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基本特征</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500"/>
              </a:lnSpc>
              <a:spcBef>
                <a:spcPts val="700"/>
              </a:spcBef>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自然资本在国民财富中相对重要性的下降，不仅源于不可再生自然资源开采造成的储量减少，更由其他资本快速积累所致。物质资本在国民财富中所占比重不大、但相当稳定，人力资本在国民财富中至关重要。社会资本在国民财富中的重要性呈上升趋势，如完全基于自下而上方法估算国民财富，这一重要资本类型的贡献将被遗漏。</a:t>
            </a:r>
          </a:p>
        </p:txBody>
      </p:sp>
      <p:pic>
        <p:nvPicPr>
          <p:cNvPr id="3" name="图表 1">
            <a:extLst>
              <a:ext uri="{FF2B5EF4-FFF2-40B4-BE49-F238E27FC236}">
                <a16:creationId xmlns:a16="http://schemas.microsoft.com/office/drawing/2014/main" id="{B0C71BA8-56EE-4A8A-B1C8-42EC0CBCC00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05527" y="2046079"/>
            <a:ext cx="4994762" cy="3097847"/>
          </a:xfrm>
          <a:prstGeom prst="rect">
            <a:avLst/>
          </a:prstGeom>
          <a:noFill/>
          <a:ln>
            <a:noFill/>
          </a:ln>
        </p:spPr>
      </p:pic>
    </p:spTree>
    <p:extLst>
      <p:ext uri="{BB962C8B-B14F-4D97-AF65-F5344CB8AC3E}">
        <p14:creationId xmlns:p14="http://schemas.microsoft.com/office/powerpoint/2010/main" val="110710082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8CFBE4-C027-111A-967A-7B104123BAEC}"/>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E25CAC67-5448-0EDE-F9C1-4AB272A07915}"/>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文献比较</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39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世界银行和联合国出版的多册国民财富报告，在跨国比较视角下测算了我国国民财富与分类资本价值。据此，可计算其对我国各类资本占国民财富比重的估算结果。</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4CEED437-BB43-933A-2AAE-C36DE32BF2B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4BA9E75-C952-F5DC-5482-D58339D0A05A}"/>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
        <p:nvSpPr>
          <p:cNvPr id="4" name="文本框 3">
            <a:extLst>
              <a:ext uri="{FF2B5EF4-FFF2-40B4-BE49-F238E27FC236}">
                <a16:creationId xmlns:a16="http://schemas.microsoft.com/office/drawing/2014/main" id="{9BEB2182-15B8-6BAD-9A31-4E65E33AACD7}"/>
              </a:ext>
            </a:extLst>
          </p:cNvPr>
          <p:cNvSpPr txBox="1"/>
          <p:nvPr/>
        </p:nvSpPr>
        <p:spPr>
          <a:xfrm>
            <a:off x="3308349" y="2609896"/>
            <a:ext cx="5575300" cy="414922"/>
          </a:xfrm>
          <a:prstGeom prst="rect">
            <a:avLst/>
          </a:prstGeom>
        </p:spPr>
        <p:txBody>
          <a:bodyPr wrap="square">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2-7  </a:t>
            </a:r>
            <a:r>
              <a:rPr lang="zh-CN" altLang="en-US" sz="1600" b="1" dirty="0">
                <a:latin typeface="Times New Roman" panose="02020603050405020304"/>
                <a:ea typeface="宋体" panose="02010600030101010101" pitchFamily="2" charset="-122"/>
              </a:rPr>
              <a:t>特定年份中国国民财富结构：与世界银行报告比较</a:t>
            </a:r>
          </a:p>
        </p:txBody>
      </p:sp>
      <p:graphicFrame>
        <p:nvGraphicFramePr>
          <p:cNvPr id="5" name="表格 4">
            <a:extLst>
              <a:ext uri="{FF2B5EF4-FFF2-40B4-BE49-F238E27FC236}">
                <a16:creationId xmlns:a16="http://schemas.microsoft.com/office/drawing/2014/main" id="{0796EAF2-E7AD-AE2D-A85D-C17715035A95}"/>
              </a:ext>
            </a:extLst>
          </p:cNvPr>
          <p:cNvGraphicFramePr>
            <a:graphicFrameLocks noGrp="1"/>
          </p:cNvGraphicFramePr>
          <p:nvPr>
            <p:extLst>
              <p:ext uri="{D42A27DB-BD31-4B8C-83A1-F6EECF244321}">
                <p14:modId xmlns:p14="http://schemas.microsoft.com/office/powerpoint/2010/main" val="482501558"/>
              </p:ext>
            </p:extLst>
          </p:nvPr>
        </p:nvGraphicFramePr>
        <p:xfrm>
          <a:off x="2839125" y="3024818"/>
          <a:ext cx="6513749" cy="3413760"/>
        </p:xfrm>
        <a:graphic>
          <a:graphicData uri="http://schemas.openxmlformats.org/drawingml/2006/table">
            <a:tbl>
              <a:tblPr firstRow="1" firstCol="1" bandRow="1">
                <a:tableStyleId>{1FECB4D8-DB02-4DC6-A0A2-4F2EBAE1DC90}</a:tableStyleId>
              </a:tblPr>
              <a:tblGrid>
                <a:gridCol w="1411029">
                  <a:extLst>
                    <a:ext uri="{9D8B030D-6E8A-4147-A177-3AD203B41FA5}">
                      <a16:colId xmlns:a16="http://schemas.microsoft.com/office/drawing/2014/main" val="2683991892"/>
                    </a:ext>
                  </a:extLst>
                </a:gridCol>
                <a:gridCol w="885852">
                  <a:extLst>
                    <a:ext uri="{9D8B030D-6E8A-4147-A177-3AD203B41FA5}">
                      <a16:colId xmlns:a16="http://schemas.microsoft.com/office/drawing/2014/main" val="3937325673"/>
                    </a:ext>
                  </a:extLst>
                </a:gridCol>
                <a:gridCol w="855732">
                  <a:extLst>
                    <a:ext uri="{9D8B030D-6E8A-4147-A177-3AD203B41FA5}">
                      <a16:colId xmlns:a16="http://schemas.microsoft.com/office/drawing/2014/main" val="2293037239"/>
                    </a:ext>
                  </a:extLst>
                </a:gridCol>
                <a:gridCol w="840284">
                  <a:extLst>
                    <a:ext uri="{9D8B030D-6E8A-4147-A177-3AD203B41FA5}">
                      <a16:colId xmlns:a16="http://schemas.microsoft.com/office/drawing/2014/main" val="4172559681"/>
                    </a:ext>
                  </a:extLst>
                </a:gridCol>
                <a:gridCol w="840284">
                  <a:extLst>
                    <a:ext uri="{9D8B030D-6E8A-4147-A177-3AD203B41FA5}">
                      <a16:colId xmlns:a16="http://schemas.microsoft.com/office/drawing/2014/main" val="1789787241"/>
                    </a:ext>
                  </a:extLst>
                </a:gridCol>
                <a:gridCol w="840284">
                  <a:extLst>
                    <a:ext uri="{9D8B030D-6E8A-4147-A177-3AD203B41FA5}">
                      <a16:colId xmlns:a16="http://schemas.microsoft.com/office/drawing/2014/main" val="1460003234"/>
                    </a:ext>
                  </a:extLst>
                </a:gridCol>
                <a:gridCol w="840284">
                  <a:extLst>
                    <a:ext uri="{9D8B030D-6E8A-4147-A177-3AD203B41FA5}">
                      <a16:colId xmlns:a16="http://schemas.microsoft.com/office/drawing/2014/main" val="1100227479"/>
                    </a:ext>
                  </a:extLst>
                </a:gridCol>
              </a:tblGrid>
              <a:tr h="643994">
                <a:tc rowSpan="2">
                  <a:txBody>
                    <a:bodyPr/>
                    <a:lstStyle/>
                    <a:p>
                      <a:pPr algn="ctr">
                        <a:buNone/>
                      </a:pPr>
                      <a:r>
                        <a:rPr lang="zh-CN" sz="1600" kern="0" dirty="0">
                          <a:effectLst/>
                          <a:latin typeface="Times New Roman" panose="02020603050405020304" pitchFamily="18" charset="0"/>
                          <a:cs typeface="Times New Roman" panose="02020603050405020304" pitchFamily="18" charset="0"/>
                        </a:rPr>
                        <a:t>资本类型</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gridSpan="3">
                  <a:txBody>
                    <a:bodyPr/>
                    <a:lstStyle/>
                    <a:p>
                      <a:pPr algn="ctr">
                        <a:buNone/>
                      </a:pPr>
                      <a:r>
                        <a:rPr lang="en-US" sz="1600" kern="0" dirty="0">
                          <a:effectLst/>
                        </a:rPr>
                        <a:t> </a:t>
                      </a:r>
                    </a:p>
                    <a:p>
                      <a:pPr algn="ctr">
                        <a:buNone/>
                      </a:pPr>
                      <a:r>
                        <a:rPr lang="zh-CN" altLang="en-US" sz="1600" kern="0" dirty="0">
                          <a:effectLst/>
                        </a:rPr>
                        <a:t>世界银行</a:t>
                      </a:r>
                    </a:p>
                    <a:p>
                      <a:pPr algn="ctr">
                        <a:buNone/>
                      </a:pPr>
                      <a:r>
                        <a:rPr lang="en-US" sz="1600" kern="0" dirty="0">
                          <a:effectLst/>
                        </a:rPr>
                        <a:t> </a:t>
                      </a:r>
                      <a:endParaRPr lang="zh-CN" altLang="en-US" sz="1600" kern="100" dirty="0">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a:p>
                  </a:txBody>
                  <a:tcPr marL="68580" marR="68580" marT="0" marB="0" anchor="ctr"/>
                </a:tc>
                <a:tc hMerge="1">
                  <a:txBody>
                    <a:bodyPr/>
                    <a:lstStyle/>
                    <a:p>
                      <a:endParaRPr dirty="0"/>
                    </a:p>
                  </a:txBody>
                  <a:tcPr marL="68580" marR="68580" marT="0" marB="0" anchor="ctr"/>
                </a:tc>
                <a:tc>
                  <a:txBody>
                    <a:bodyPr/>
                    <a:lstStyle/>
                    <a:p>
                      <a:pPr algn="ctr">
                        <a:buNone/>
                      </a:pPr>
                      <a:r>
                        <a:rPr lang="en-US" sz="1600" kern="0" dirty="0">
                          <a:effectLst/>
                        </a:rPr>
                        <a:t> </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zh-CN" sz="1600" kern="0" dirty="0">
                          <a:effectLst/>
                        </a:rPr>
                        <a:t>本书</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buNone/>
                      </a:pPr>
                      <a:r>
                        <a:rPr lang="en-US" sz="1600" kern="0" dirty="0">
                          <a:effectLst/>
                        </a:rPr>
                        <a:t> </a:t>
                      </a:r>
                      <a:endParaRPr lang="zh-CN" sz="1600" kern="100" dirty="0">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1810787778"/>
                  </a:ext>
                </a:extLst>
              </a:tr>
              <a:tr h="214665">
                <a:tc vMerge="1">
                  <a:txBody>
                    <a:bodyPr/>
                    <a:lstStyle/>
                    <a:p>
                      <a:endParaRPr lang="zh-CN" altLang="en-US"/>
                    </a:p>
                  </a:txBody>
                  <a:tcPr/>
                </a:tc>
                <a:tc>
                  <a:txBody>
                    <a:bodyPr/>
                    <a:lstStyle/>
                    <a:p>
                      <a:pPr algn="ctr">
                        <a:buNone/>
                      </a:pPr>
                      <a:r>
                        <a:rPr lang="en-US" sz="1600" kern="0">
                          <a:effectLst/>
                          <a:latin typeface="Times New Roman" panose="02020603050405020304" pitchFamily="18" charset="0"/>
                          <a:cs typeface="Times New Roman" panose="02020603050405020304" pitchFamily="18" charset="0"/>
                        </a:rPr>
                        <a:t>2000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2005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2014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2000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2005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2014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269265152"/>
                  </a:ext>
                </a:extLst>
              </a:tr>
              <a:tr h="214665">
                <a:tc>
                  <a:txBody>
                    <a:bodyPr/>
                    <a:lstStyle/>
                    <a:p>
                      <a:pPr indent="133350" algn="ctr">
                        <a:buNone/>
                      </a:pPr>
                      <a:r>
                        <a:rPr lang="zh-CN" sz="1600" b="0" kern="0" dirty="0">
                          <a:effectLst/>
                          <a:latin typeface="Times New Roman" panose="02020603050405020304" pitchFamily="18" charset="0"/>
                          <a:cs typeface="Times New Roman" panose="02020603050405020304" pitchFamily="18" charset="0"/>
                        </a:rPr>
                        <a:t>地下资产</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5.44%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4.18%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4.21%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1.58%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3.69%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1.53%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501020528"/>
                  </a:ext>
                </a:extLst>
              </a:tr>
              <a:tr h="214665">
                <a:tc>
                  <a:txBody>
                    <a:bodyPr/>
                    <a:lstStyle/>
                    <a:p>
                      <a:pPr indent="133350" algn="ctr">
                        <a:buNone/>
                      </a:pPr>
                      <a:r>
                        <a:rPr lang="zh-CN" sz="1600" b="0" kern="0" dirty="0">
                          <a:effectLst/>
                          <a:latin typeface="Times New Roman" panose="02020603050405020304" pitchFamily="18" charset="0"/>
                          <a:cs typeface="Times New Roman" panose="02020603050405020304" pitchFamily="18" charset="0"/>
                        </a:rPr>
                        <a:t>森林</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1.44%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1.43%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0.51%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0.15%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0.11%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0.10%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36131190"/>
                  </a:ext>
                </a:extLst>
              </a:tr>
              <a:tr h="214665">
                <a:tc>
                  <a:txBody>
                    <a:bodyPr/>
                    <a:lstStyle/>
                    <a:p>
                      <a:pPr indent="133350" algn="ctr">
                        <a:buNone/>
                      </a:pPr>
                      <a:r>
                        <a:rPr lang="zh-CN" sz="1600" b="0" kern="0" dirty="0">
                          <a:effectLst/>
                          <a:latin typeface="Times New Roman" panose="02020603050405020304" pitchFamily="18" charset="0"/>
                          <a:cs typeface="Times New Roman" panose="02020603050405020304" pitchFamily="18" charset="0"/>
                        </a:rPr>
                        <a:t>保护区</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0.29%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0.56%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0.79%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61375094"/>
                  </a:ext>
                </a:extLst>
              </a:tr>
              <a:tr h="214665">
                <a:tc>
                  <a:txBody>
                    <a:bodyPr/>
                    <a:lstStyle/>
                    <a:p>
                      <a:pPr indent="133350" algn="ctr">
                        <a:buNone/>
                      </a:pPr>
                      <a:r>
                        <a:rPr lang="zh-CN" sz="1600" b="0" kern="0" dirty="0">
                          <a:effectLst/>
                          <a:latin typeface="Times New Roman" panose="02020603050405020304" pitchFamily="18" charset="0"/>
                          <a:cs typeface="Times New Roman" panose="02020603050405020304" pitchFamily="18" charset="0"/>
                        </a:rPr>
                        <a:t>耕地</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14.96%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13.00%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6.56%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3.97%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3.41%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2.54%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47933133"/>
                  </a:ext>
                </a:extLst>
              </a:tr>
              <a:tr h="214665">
                <a:tc>
                  <a:txBody>
                    <a:bodyPr/>
                    <a:lstStyle/>
                    <a:p>
                      <a:pPr indent="133350" algn="ctr">
                        <a:buNone/>
                      </a:pPr>
                      <a:r>
                        <a:rPr lang="zh-CN" sz="1600" b="0" kern="0" dirty="0">
                          <a:effectLst/>
                          <a:latin typeface="Times New Roman" panose="02020603050405020304" pitchFamily="18" charset="0"/>
                          <a:cs typeface="Times New Roman" panose="02020603050405020304" pitchFamily="18" charset="0"/>
                        </a:rPr>
                        <a:t>牧场</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1.56%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1.69%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1.93%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0.41%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0.44%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0.43%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04191815"/>
                  </a:ext>
                </a:extLst>
              </a:tr>
              <a:tr h="214665">
                <a:tc>
                  <a:txBody>
                    <a:bodyPr/>
                    <a:lstStyle/>
                    <a:p>
                      <a:pPr algn="l">
                        <a:buNone/>
                      </a:pPr>
                      <a:r>
                        <a:rPr lang="en-US" sz="1600" b="1" kern="0" dirty="0">
                          <a:effectLst/>
                          <a:latin typeface="Times New Roman" panose="02020603050405020304" pitchFamily="18" charset="0"/>
                          <a:cs typeface="Times New Roman" panose="02020603050405020304" pitchFamily="18" charset="0"/>
                        </a:rPr>
                        <a:t>N</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a:effectLst/>
                          <a:latin typeface="Times New Roman" panose="02020603050405020304" pitchFamily="18" charset="0"/>
                          <a:cs typeface="Times New Roman" panose="02020603050405020304" pitchFamily="18" charset="0"/>
                        </a:rPr>
                        <a:t>23.68%</a:t>
                      </a:r>
                      <a:endParaRPr lang="zh-CN" sz="1600" b="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a:effectLst/>
                          <a:latin typeface="Times New Roman" panose="02020603050405020304" pitchFamily="18" charset="0"/>
                          <a:cs typeface="Times New Roman" panose="02020603050405020304" pitchFamily="18" charset="0"/>
                        </a:rPr>
                        <a:t>20.86%</a:t>
                      </a:r>
                      <a:endParaRPr lang="zh-CN" sz="1600" b="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13.99%</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6.1%</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a:effectLst/>
                          <a:latin typeface="Times New Roman" panose="02020603050405020304" pitchFamily="18" charset="0"/>
                          <a:cs typeface="Times New Roman" panose="02020603050405020304" pitchFamily="18" charset="0"/>
                        </a:rPr>
                        <a:t>7.6%</a:t>
                      </a:r>
                      <a:endParaRPr lang="zh-CN" sz="1600" b="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a:effectLst/>
                          <a:latin typeface="Times New Roman" panose="02020603050405020304" pitchFamily="18" charset="0"/>
                          <a:cs typeface="Times New Roman" panose="02020603050405020304" pitchFamily="18" charset="0"/>
                        </a:rPr>
                        <a:t>4.6%</a:t>
                      </a:r>
                      <a:endParaRPr lang="zh-CN" sz="1600" b="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37905930"/>
                  </a:ext>
                </a:extLst>
              </a:tr>
              <a:tr h="214665">
                <a:tc>
                  <a:txBody>
                    <a:bodyPr/>
                    <a:lstStyle/>
                    <a:p>
                      <a:pPr algn="l">
                        <a:buNone/>
                      </a:pPr>
                      <a:r>
                        <a:rPr lang="en-US" sz="1600" b="1" kern="0" dirty="0">
                          <a:effectLst/>
                          <a:latin typeface="Times New Roman" panose="02020603050405020304" pitchFamily="18" charset="0"/>
                          <a:cs typeface="Times New Roman" panose="02020603050405020304" pitchFamily="18" charset="0"/>
                        </a:rPr>
                        <a:t>K</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a:effectLst/>
                          <a:latin typeface="Times New Roman" panose="02020603050405020304" pitchFamily="18" charset="0"/>
                          <a:cs typeface="Times New Roman" panose="02020603050405020304" pitchFamily="18" charset="0"/>
                        </a:rPr>
                        <a:t>31.49%</a:t>
                      </a:r>
                      <a:endParaRPr lang="zh-CN" sz="1600" b="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a:effectLst/>
                          <a:latin typeface="Times New Roman" panose="02020603050405020304" pitchFamily="18" charset="0"/>
                          <a:cs typeface="Times New Roman" panose="02020603050405020304" pitchFamily="18" charset="0"/>
                        </a:rPr>
                        <a:t>31.28%</a:t>
                      </a:r>
                      <a:endParaRPr lang="zh-CN" sz="1600" b="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26.41%</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16.6%</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a:effectLst/>
                          <a:latin typeface="Times New Roman" panose="02020603050405020304" pitchFamily="18" charset="0"/>
                          <a:cs typeface="Times New Roman" panose="02020603050405020304" pitchFamily="18" charset="0"/>
                        </a:rPr>
                        <a:t>18.5%</a:t>
                      </a:r>
                      <a:endParaRPr lang="zh-CN" sz="1600" b="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18.8%</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24460447"/>
                  </a:ext>
                </a:extLst>
              </a:tr>
              <a:tr h="214665">
                <a:tc>
                  <a:txBody>
                    <a:bodyPr/>
                    <a:lstStyle/>
                    <a:p>
                      <a:pPr algn="ctr">
                        <a:buNone/>
                      </a:pPr>
                      <a:r>
                        <a:rPr lang="zh-CN" sz="1600" b="1" kern="0" dirty="0">
                          <a:effectLst/>
                          <a:latin typeface="Times New Roman" panose="02020603050405020304" pitchFamily="18" charset="0"/>
                          <a:cs typeface="Times New Roman" panose="02020603050405020304" pitchFamily="18" charset="0"/>
                        </a:rPr>
                        <a:t>无形资本</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44.83%</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47.86%</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59.60%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77.3%</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73.9%</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a:effectLst/>
                          <a:latin typeface="Times New Roman" panose="02020603050405020304" pitchFamily="18" charset="0"/>
                          <a:cs typeface="Times New Roman" panose="02020603050405020304" pitchFamily="18" charset="0"/>
                        </a:rPr>
                        <a:t>76.6%</a:t>
                      </a:r>
                      <a:endParaRPr lang="zh-CN" sz="1600" b="1"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742840075"/>
                  </a:ext>
                </a:extLst>
              </a:tr>
              <a:tr h="214665">
                <a:tc>
                  <a:txBody>
                    <a:bodyPr/>
                    <a:lstStyle/>
                    <a:p>
                      <a:pPr indent="133350" algn="ctr">
                        <a:buNone/>
                      </a:pPr>
                      <a:r>
                        <a:rPr lang="en-US" sz="1600" b="0" kern="0" dirty="0">
                          <a:effectLst/>
                          <a:latin typeface="Times New Roman" panose="02020603050405020304" pitchFamily="18" charset="0"/>
                          <a:cs typeface="Times New Roman" panose="02020603050405020304" pitchFamily="18" charset="0"/>
                        </a:rPr>
                        <a:t>H</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endParaRPr lang="zh-CN" sz="16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58.58%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35.8%</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37.3%</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38.0%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215058101"/>
                  </a:ext>
                </a:extLst>
              </a:tr>
              <a:tr h="214665">
                <a:tc>
                  <a:txBody>
                    <a:bodyPr/>
                    <a:lstStyle/>
                    <a:p>
                      <a:pPr indent="133350" algn="ctr">
                        <a:buNone/>
                      </a:pPr>
                      <a:r>
                        <a:rPr lang="en-US" sz="1600" b="0" kern="0" dirty="0">
                          <a:effectLst/>
                          <a:latin typeface="Times New Roman" panose="02020603050405020304" pitchFamily="18" charset="0"/>
                          <a:cs typeface="Times New Roman" panose="02020603050405020304" pitchFamily="18" charset="0"/>
                        </a:rPr>
                        <a:t>S</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a:effectLst/>
                          <a:latin typeface="Times New Roman" panose="02020603050405020304" pitchFamily="18" charset="0"/>
                          <a:cs typeface="Times New Roman" panose="02020603050405020304" pitchFamily="18" charset="0"/>
                        </a:rPr>
                        <a:t> </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endParaRPr lang="zh-CN" sz="16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algn="ctr">
                        <a:buNone/>
                      </a:pPr>
                      <a:endParaRPr lang="zh-CN" sz="1600">
                        <a:effectLst/>
                        <a:latin typeface="Times New Roman" panose="02020603050405020304" pitchFamily="18" charset="0"/>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41.5%</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36.5%</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b="1" kern="0" dirty="0">
                          <a:effectLst/>
                          <a:latin typeface="Times New Roman" panose="02020603050405020304" pitchFamily="18" charset="0"/>
                          <a:cs typeface="Times New Roman" panose="02020603050405020304" pitchFamily="18" charset="0"/>
                        </a:rPr>
                        <a:t>38.6%</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167553163"/>
                  </a:ext>
                </a:extLst>
              </a:tr>
            </a:tbl>
          </a:graphicData>
        </a:graphic>
      </p:graphicFrame>
    </p:spTree>
    <p:extLst>
      <p:ext uri="{BB962C8B-B14F-4D97-AF65-F5344CB8AC3E}">
        <p14:creationId xmlns:p14="http://schemas.microsoft.com/office/powerpoint/2010/main" val="187448748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9E01CB-467E-4AB5-7A27-169C928793A9}"/>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657FEF26-27A4-B6BE-6E27-289646950E85}"/>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文献比较</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35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根据世界银行报告，表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2-7</a:t>
            </a:r>
            <a:r>
              <a:rPr lang="zh-CN" altLang="en-US" sz="2400" dirty="0">
                <a:latin typeface="Times New Roman" panose="02020603050405020304" pitchFamily="18" charset="0"/>
                <a:ea typeface="华文楷体" panose="02010600040101010101" charset="-122"/>
                <a:cs typeface="Times New Roman" panose="02020603050405020304" pitchFamily="18" charset="0"/>
              </a:rPr>
              <a:t>给出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2005</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年和</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我国国民财富结构的估算结果。世界银行估算结果与本书大同小异：自然资本比重最低且明显下降、无形资本比重最高，物质资本比重居中且相对稳定；但本书估算结果下，自然资本和物质资本比重更低、无形资本比重更高。</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BF7D37CF-44EF-C82D-9858-0DAD44C719CA}"/>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11955917-DB0A-BE3B-4475-C93C032FFE3A}"/>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
        <p:nvSpPr>
          <p:cNvPr id="4" name="文本框 3">
            <a:extLst>
              <a:ext uri="{FF2B5EF4-FFF2-40B4-BE49-F238E27FC236}">
                <a16:creationId xmlns:a16="http://schemas.microsoft.com/office/drawing/2014/main" id="{5A1212C7-88D1-8D6C-D3CD-49E91D3A1B7E}"/>
              </a:ext>
            </a:extLst>
          </p:cNvPr>
          <p:cNvSpPr txBox="1"/>
          <p:nvPr/>
        </p:nvSpPr>
        <p:spPr>
          <a:xfrm>
            <a:off x="3327400" y="3318813"/>
            <a:ext cx="5537200" cy="414922"/>
          </a:xfrm>
          <a:prstGeom prst="rect">
            <a:avLst/>
          </a:prstGeom>
        </p:spPr>
        <p:txBody>
          <a:bodyPr wrap="square">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2-8  </a:t>
            </a:r>
            <a:r>
              <a:rPr lang="zh-CN" altLang="en-US" sz="1600" b="1" dirty="0">
                <a:latin typeface="Times New Roman" panose="02020603050405020304"/>
                <a:ea typeface="宋体" panose="02010600030101010101" pitchFamily="2" charset="-122"/>
              </a:rPr>
              <a:t>特定年份中国国民财富结构：与联合国报告比较</a:t>
            </a:r>
          </a:p>
        </p:txBody>
      </p:sp>
      <p:graphicFrame>
        <p:nvGraphicFramePr>
          <p:cNvPr id="3" name="表格 2">
            <a:extLst>
              <a:ext uri="{FF2B5EF4-FFF2-40B4-BE49-F238E27FC236}">
                <a16:creationId xmlns:a16="http://schemas.microsoft.com/office/drawing/2014/main" id="{4B2E76D1-3D66-197C-D92F-A7DA1D22CEFE}"/>
              </a:ext>
            </a:extLst>
          </p:cNvPr>
          <p:cNvGraphicFramePr>
            <a:graphicFrameLocks noGrp="1"/>
          </p:cNvGraphicFramePr>
          <p:nvPr>
            <p:extLst>
              <p:ext uri="{D42A27DB-BD31-4B8C-83A1-F6EECF244321}">
                <p14:modId xmlns:p14="http://schemas.microsoft.com/office/powerpoint/2010/main" val="3578074259"/>
              </p:ext>
            </p:extLst>
          </p:nvPr>
        </p:nvGraphicFramePr>
        <p:xfrm>
          <a:off x="2421229" y="3748975"/>
          <a:ext cx="7868127" cy="2460606"/>
        </p:xfrm>
        <a:graphic>
          <a:graphicData uri="http://schemas.openxmlformats.org/drawingml/2006/table">
            <a:tbl>
              <a:tblPr firstRow="1" firstCol="1" bandRow="1">
                <a:tableStyleId>{1FECB4D8-DB02-4DC6-A0A2-4F2EBAE1DC90}</a:tableStyleId>
              </a:tblPr>
              <a:tblGrid>
                <a:gridCol w="954091">
                  <a:extLst>
                    <a:ext uri="{9D8B030D-6E8A-4147-A177-3AD203B41FA5}">
                      <a16:colId xmlns:a16="http://schemas.microsoft.com/office/drawing/2014/main" val="2905200577"/>
                    </a:ext>
                  </a:extLst>
                </a:gridCol>
                <a:gridCol w="1022749">
                  <a:extLst>
                    <a:ext uri="{9D8B030D-6E8A-4147-A177-3AD203B41FA5}">
                      <a16:colId xmlns:a16="http://schemas.microsoft.com/office/drawing/2014/main" val="765974792"/>
                    </a:ext>
                  </a:extLst>
                </a:gridCol>
                <a:gridCol w="1022749">
                  <a:extLst>
                    <a:ext uri="{9D8B030D-6E8A-4147-A177-3AD203B41FA5}">
                      <a16:colId xmlns:a16="http://schemas.microsoft.com/office/drawing/2014/main" val="2343287047"/>
                    </a:ext>
                  </a:extLst>
                </a:gridCol>
                <a:gridCol w="987974">
                  <a:extLst>
                    <a:ext uri="{9D8B030D-6E8A-4147-A177-3AD203B41FA5}">
                      <a16:colId xmlns:a16="http://schemas.microsoft.com/office/drawing/2014/main" val="4271472649"/>
                    </a:ext>
                  </a:extLst>
                </a:gridCol>
                <a:gridCol w="970141">
                  <a:extLst>
                    <a:ext uri="{9D8B030D-6E8A-4147-A177-3AD203B41FA5}">
                      <a16:colId xmlns:a16="http://schemas.microsoft.com/office/drawing/2014/main" val="2727828301"/>
                    </a:ext>
                  </a:extLst>
                </a:gridCol>
                <a:gridCol w="970141">
                  <a:extLst>
                    <a:ext uri="{9D8B030D-6E8A-4147-A177-3AD203B41FA5}">
                      <a16:colId xmlns:a16="http://schemas.microsoft.com/office/drawing/2014/main" val="2707337991"/>
                    </a:ext>
                  </a:extLst>
                </a:gridCol>
                <a:gridCol w="970141">
                  <a:extLst>
                    <a:ext uri="{9D8B030D-6E8A-4147-A177-3AD203B41FA5}">
                      <a16:colId xmlns:a16="http://schemas.microsoft.com/office/drawing/2014/main" val="313017457"/>
                    </a:ext>
                  </a:extLst>
                </a:gridCol>
                <a:gridCol w="970141">
                  <a:extLst>
                    <a:ext uri="{9D8B030D-6E8A-4147-A177-3AD203B41FA5}">
                      <a16:colId xmlns:a16="http://schemas.microsoft.com/office/drawing/2014/main" val="251974127"/>
                    </a:ext>
                  </a:extLst>
                </a:gridCol>
              </a:tblGrid>
              <a:tr h="230525">
                <a:tc>
                  <a:txBody>
                    <a:bodyPr/>
                    <a:lstStyle/>
                    <a:p>
                      <a:pPr algn="ctr">
                        <a:buNone/>
                      </a:pPr>
                      <a:r>
                        <a:rPr lang="en-US" sz="1600" kern="0" dirty="0">
                          <a:effectLst/>
                          <a:latin typeface="Times New Roman" panose="02020603050405020304" pitchFamily="18" charset="0"/>
                          <a:cs typeface="Times New Roman" panose="02020603050405020304" pitchFamily="18" charset="0"/>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0" dirty="0">
                          <a:effectLst/>
                          <a:latin typeface="Times New Roman" panose="02020603050405020304" pitchFamily="18" charset="0"/>
                          <a:cs typeface="Times New Roman" panose="02020603050405020304" pitchFamily="18" charset="0"/>
                        </a:rPr>
                        <a:t> </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1990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1995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2000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751685480"/>
                  </a:ext>
                </a:extLst>
              </a:tr>
              <a:tr h="369461">
                <a:tc rowSpan="3">
                  <a:txBody>
                    <a:bodyPr/>
                    <a:lstStyle/>
                    <a:p>
                      <a:pPr algn="ctr">
                        <a:buNone/>
                      </a:pPr>
                      <a:r>
                        <a:rPr lang="zh-CN" sz="1600" b="0" kern="0" dirty="0">
                          <a:effectLst/>
                          <a:latin typeface="Times New Roman" panose="02020603050405020304" pitchFamily="18" charset="0"/>
                          <a:cs typeface="Times New Roman" panose="02020603050405020304" pitchFamily="18" charset="0"/>
                        </a:rPr>
                        <a:t>联合国</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K</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4.50%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6.26%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9.26%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14.09%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21.93%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29.87%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283932484"/>
                  </a:ext>
                </a:extLst>
              </a:tr>
              <a:tr h="369461">
                <a:tc vMerge="1">
                  <a:txBody>
                    <a:bodyPr/>
                    <a:lstStyle/>
                    <a:p>
                      <a:endParaRPr lang="zh-CN" altLang="en-US"/>
                    </a:p>
                  </a:txBody>
                  <a:tcPr/>
                </a:tc>
                <a:tc>
                  <a:txBody>
                    <a:bodyPr/>
                    <a:lstStyle/>
                    <a:p>
                      <a:pPr algn="ctr">
                        <a:buNone/>
                      </a:pPr>
                      <a:r>
                        <a:rPr lang="en-US" sz="1600" kern="100">
                          <a:effectLst/>
                          <a:latin typeface="Times New Roman" panose="02020603050405020304" pitchFamily="18" charset="0"/>
                          <a:cs typeface="Times New Roman" panose="02020603050405020304" pitchFamily="18" charset="0"/>
                        </a:rPr>
                        <a:t>H</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67.55%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68.82%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68.76%</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67.02%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62.39%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57.04%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600640384"/>
                  </a:ext>
                </a:extLst>
              </a:tr>
              <a:tr h="369461">
                <a:tc vMerge="1">
                  <a:txBody>
                    <a:bodyPr/>
                    <a:lstStyle/>
                    <a:p>
                      <a:endParaRPr lang="zh-CN" altLang="en-US"/>
                    </a:p>
                  </a:txBody>
                  <a:tcPr/>
                </a:tc>
                <a:tc>
                  <a:txBody>
                    <a:bodyPr/>
                    <a:lstStyle/>
                    <a:p>
                      <a:pPr algn="ctr">
                        <a:buNone/>
                      </a:pPr>
                      <a:r>
                        <a:rPr lang="en-US" sz="1600" kern="100">
                          <a:effectLst/>
                          <a:latin typeface="Times New Roman" panose="02020603050405020304" pitchFamily="18" charset="0"/>
                          <a:cs typeface="Times New Roman" panose="02020603050405020304" pitchFamily="18" charset="0"/>
                        </a:rPr>
                        <a:t>N</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27.95%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24.92%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21.98%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18.89%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15.68%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13.08%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088035355"/>
                  </a:ext>
                </a:extLst>
              </a:tr>
              <a:tr h="369461">
                <a:tc rowSpan="3">
                  <a:txBody>
                    <a:bodyPr/>
                    <a:lstStyle/>
                    <a:p>
                      <a:pPr algn="ctr">
                        <a:buNone/>
                      </a:pPr>
                      <a:r>
                        <a:rPr lang="zh-CN" sz="1600" b="0" kern="0" dirty="0">
                          <a:effectLst/>
                          <a:latin typeface="Times New Roman" panose="02020603050405020304" pitchFamily="18" charset="0"/>
                          <a:cs typeface="Times New Roman" panose="02020603050405020304" pitchFamily="18" charset="0"/>
                        </a:rPr>
                        <a:t>本书</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K</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24.57%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25.91%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28.38%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29.13%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27.63%</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30.62%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426248421"/>
                  </a:ext>
                </a:extLst>
              </a:tr>
              <a:tr h="369461">
                <a:tc vMerge="1">
                  <a:txBody>
                    <a:bodyPr/>
                    <a:lstStyle/>
                    <a:p>
                      <a:endParaRPr lang="zh-CN" altLang="en-US"/>
                    </a:p>
                  </a:txBody>
                  <a:tcPr/>
                </a:tc>
                <a:tc>
                  <a:txBody>
                    <a:bodyPr/>
                    <a:lstStyle/>
                    <a:p>
                      <a:pPr algn="ctr">
                        <a:buNone/>
                      </a:pPr>
                      <a:r>
                        <a:rPr lang="en-US" sz="1600" kern="100">
                          <a:effectLst/>
                          <a:latin typeface="Times New Roman" panose="02020603050405020304" pitchFamily="18" charset="0"/>
                          <a:cs typeface="Times New Roman" panose="02020603050405020304" pitchFamily="18" charset="0"/>
                        </a:rPr>
                        <a:t>H</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57.16%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61.06%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61.18%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58.82%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59.91%</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61.88%</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9081263"/>
                  </a:ext>
                </a:extLst>
              </a:tr>
              <a:tr h="369461">
                <a:tc vMerge="1">
                  <a:txBody>
                    <a:bodyPr/>
                    <a:lstStyle/>
                    <a:p>
                      <a:endParaRPr lang="zh-CN" altLang="en-US"/>
                    </a:p>
                  </a:txBody>
                  <a:tcPr/>
                </a:tc>
                <a:tc>
                  <a:txBody>
                    <a:bodyPr/>
                    <a:lstStyle/>
                    <a:p>
                      <a:pPr algn="ctr">
                        <a:buNone/>
                      </a:pPr>
                      <a:r>
                        <a:rPr lang="en-US" sz="1600" kern="100">
                          <a:effectLst/>
                          <a:latin typeface="Times New Roman" panose="02020603050405020304" pitchFamily="18" charset="0"/>
                          <a:cs typeface="Times New Roman" panose="02020603050405020304" pitchFamily="18" charset="0"/>
                        </a:rPr>
                        <a:t>N</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18.28%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13.03%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10.45%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12.05%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12.47%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7.50%</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244686923"/>
                  </a:ext>
                </a:extLst>
              </a:tr>
            </a:tbl>
          </a:graphicData>
        </a:graphic>
      </p:graphicFrame>
    </p:spTree>
    <p:extLst>
      <p:ext uri="{BB962C8B-B14F-4D97-AF65-F5344CB8AC3E}">
        <p14:creationId xmlns:p14="http://schemas.microsoft.com/office/powerpoint/2010/main" val="130117072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78EC6C-5234-A95D-48FF-316CAF434276}"/>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4FBDF7EA-7FA0-3AE4-C3C4-AC20C2178851}"/>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文献比较</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3500"/>
              </a:lnSpc>
              <a:spcBef>
                <a:spcPts val="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根据联合国</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2018</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年报告给出的代表年份国民财富估算结果，计算各类资本存量比重。表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2-8</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显示：联合国报告计算的自然资本比重更高，但其持续下降趋势与本书一致；联合国结果显示我国物质资本比重迅速上升（由不足</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提升到</a:t>
            </a:r>
            <a:r>
              <a:rPr lang="en-US" altLang="zh-CN" sz="2400" dirty="0">
                <a:latin typeface="Times New Roman" panose="02020603050405020304" pitchFamily="18" charset="0"/>
                <a:ea typeface="华文楷体" panose="02010600040101010101" charset="-122"/>
                <a:cs typeface="Times New Roman" panose="02020603050405020304" pitchFamily="18" charset="0"/>
              </a:rPr>
              <a:t>30%</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），本书结果的上升态势相对平缓（由</a:t>
            </a:r>
            <a:r>
              <a:rPr lang="en-US" altLang="zh-CN" sz="2400" dirty="0">
                <a:latin typeface="Times New Roman" panose="02020603050405020304" pitchFamily="18" charset="0"/>
                <a:ea typeface="华文楷体" panose="02010600040101010101" charset="-122"/>
                <a:cs typeface="Times New Roman" panose="02020603050405020304" pitchFamily="18" charset="0"/>
              </a:rPr>
              <a:t>25%</a:t>
            </a:r>
            <a:r>
              <a:rPr lang="zh-CN" altLang="en-US" sz="2400" dirty="0">
                <a:latin typeface="Times New Roman" panose="02020603050405020304" pitchFamily="18" charset="0"/>
                <a:ea typeface="华文楷体" panose="02010600040101010101" charset="-122"/>
                <a:cs typeface="Times New Roman" panose="02020603050405020304" pitchFamily="18" charset="0"/>
              </a:rPr>
              <a:t>提高到</a:t>
            </a:r>
            <a:r>
              <a:rPr lang="en-US" altLang="zh-CN" sz="2400" dirty="0">
                <a:latin typeface="Times New Roman" panose="02020603050405020304" pitchFamily="18" charset="0"/>
                <a:ea typeface="华文楷体" panose="02010600040101010101" charset="-122"/>
                <a:cs typeface="Times New Roman" panose="02020603050405020304" pitchFamily="18" charset="0"/>
              </a:rPr>
              <a:t>30%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），尽管我国确实经历了快速固定资本积累，但联合国报告的过快增长仍令人难以置信；两项结果均显示人力资本占比最高（</a:t>
            </a:r>
            <a:r>
              <a:rPr lang="en-US" altLang="zh-CN" sz="2400" dirty="0">
                <a:latin typeface="Times New Roman" panose="02020603050405020304" pitchFamily="18" charset="0"/>
                <a:ea typeface="华文楷体" panose="02010600040101010101" charset="-122"/>
                <a:cs typeface="Times New Roman" panose="02020603050405020304" pitchFamily="18" charset="0"/>
              </a:rPr>
              <a:t>60%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上下），但联合国报告表明其明显下降，本书结果则表明其比重基本稳定。</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3500"/>
              </a:lnSpc>
              <a:spcBef>
                <a:spcPts val="0"/>
              </a:spcBef>
              <a:buFontTx/>
              <a:buNone/>
            </a:pPr>
            <a:r>
              <a:rPr lang="zh-CN" altLang="en-US" sz="2400" dirty="0">
                <a:latin typeface="Times New Roman" panose="02020603050405020304" pitchFamily="18" charset="0"/>
                <a:ea typeface="华文楷体" panose="02010600040101010101" charset="-122"/>
                <a:cs typeface="Times New Roman" panose="02020603050405020304" pitchFamily="18" charset="0"/>
              </a:rPr>
              <a:t>         本书与两大国际组织对我国国民财富结构的判断既有相同之处，也有若干差异。单纯比较计算结果，无法判别研究优劣。相比世界银行与联合国报告为便于开展国际比较而对各国采用统一参数，本书根据国情确定参数取值对反映中国情况更具优势。</a:t>
            </a:r>
          </a:p>
          <a:p>
            <a:pPr fontAlgn="auto">
              <a:lnSpc>
                <a:spcPts val="3500"/>
              </a:lnSpc>
              <a:spcBef>
                <a:spcPts val="0"/>
              </a:spcBef>
              <a:buFontTx/>
              <a:buNone/>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3500"/>
              </a:lnSpc>
              <a:spcBef>
                <a:spcPts val="0"/>
              </a:spcBef>
              <a:buFontTx/>
              <a:buNone/>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86ECE854-E967-B9B7-3F13-A5FEAF0DAB76}"/>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B6D26D4-36D5-8F10-DD35-B96841F0D6A6}"/>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Tree>
    <p:extLst>
      <p:ext uri="{BB962C8B-B14F-4D97-AF65-F5344CB8AC3E}">
        <p14:creationId xmlns:p14="http://schemas.microsoft.com/office/powerpoint/2010/main" val="2448802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CC0115-19B0-EC5A-2290-47B9BCAF5AC9}"/>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75113393-E888-727F-9E18-C90A0A96E24A}"/>
              </a:ext>
            </a:extLst>
          </p:cNvPr>
          <p:cNvSpPr>
            <a:spLocks noGrp="1" noRot="1" noChangeArrowheads="1"/>
          </p:cNvSpPr>
          <p:nvPr>
            <p:ph idx="1"/>
          </p:nvPr>
        </p:nvSpPr>
        <p:spPr>
          <a:xfrm>
            <a:off x="660296" y="939165"/>
            <a:ext cx="11389995" cy="5543550"/>
          </a:xfrm>
        </p:spPr>
        <p:txBody>
          <a:bodyPr>
            <a:noAutofit/>
          </a:bodyPr>
          <a:lstStyle/>
          <a:p>
            <a:pPr>
              <a:lnSpc>
                <a:spcPts val="4200"/>
              </a:lnSpc>
              <a:spcBef>
                <a:spcPts val="0"/>
              </a:spcBef>
              <a:buNone/>
            </a:pPr>
            <a:r>
              <a:rPr lang="zh-CN" altLang="en-US" b="1" dirty="0">
                <a:solidFill>
                  <a:schemeClr val="accent1"/>
                </a:solidFill>
                <a:latin typeface="华文楷体" panose="02010600040101010101" charset="-122"/>
                <a:ea typeface="华文楷体" panose="02010600040101010101" charset="-122"/>
                <a:cs typeface="Times New Roman" panose="02020603050405020304" pitchFamily="18" charset="0"/>
              </a:rPr>
              <a:t>         </a:t>
            </a:r>
            <a:r>
              <a:rPr lang="en-US" altLang="zh-CN" dirty="0">
                <a:latin typeface="微软雅黑" panose="020B0503020204020204" pitchFamily="34" charset="-122"/>
                <a:ea typeface="微软雅黑" panose="020B0503020204020204" pitchFamily="34" charset="-122"/>
              </a:rPr>
              <a:t> </a:t>
            </a:r>
            <a:r>
              <a:rPr lang="zh-CN" altLang="en-US"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（二）演进模式分析</a:t>
            </a:r>
            <a:endParaRPr lang="en-US" altLang="zh-CN" b="1" dirty="0">
              <a:solidFill>
                <a:schemeClr val="accent1"/>
              </a:solidFill>
              <a:latin typeface="华文楷体" panose="02010600040101010101" charset="-122"/>
              <a:ea typeface="华文楷体" panose="02010600040101010101" charset="-122"/>
              <a:cs typeface="Times New Roman" panose="02020603050405020304" pitchFamily="18" charset="0"/>
            </a:endParaRPr>
          </a:p>
          <a:p>
            <a:pPr>
              <a:lnSpc>
                <a:spcPts val="4200"/>
              </a:lnSpc>
              <a:spcBef>
                <a:spcPts val="0"/>
              </a:spcBef>
              <a:buNone/>
            </a:pP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rPr>
              <a:t>               </a:t>
            </a:r>
            <a:r>
              <a:rPr lang="en-US" altLang="zh-CN" sz="2400" b="1" dirty="0">
                <a:solidFill>
                  <a:schemeClr val="accent1"/>
                </a:solidFill>
                <a:latin typeface="华文楷体" panose="02010600040101010101" charset="-122"/>
                <a:ea typeface="华文楷体" panose="02010600040101010101" charset="-122"/>
                <a:cs typeface="Times New Roman" panose="02020603050405020304" pitchFamily="18" charset="0"/>
              </a:rPr>
              <a:t>1</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资本适宜比率</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06C834FC-C207-6497-5901-E174117E3B1A}"/>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FC8A4DA3-8CC1-F20E-776B-84EF6863E945}"/>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pic>
        <p:nvPicPr>
          <p:cNvPr id="3" name="图表 1">
            <a:extLst>
              <a:ext uri="{FF2B5EF4-FFF2-40B4-BE49-F238E27FC236}">
                <a16:creationId xmlns:a16="http://schemas.microsoft.com/office/drawing/2014/main" id="{AC41FBF9-F4F8-B744-1B6B-0624B91658C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14134" y="2274772"/>
            <a:ext cx="4781866" cy="2957628"/>
          </a:xfrm>
          <a:prstGeom prst="rect">
            <a:avLst/>
          </a:prstGeom>
          <a:noFill/>
          <a:ln>
            <a:noFill/>
          </a:ln>
        </p:spPr>
      </p:pic>
      <p:pic>
        <p:nvPicPr>
          <p:cNvPr id="4" name="图表 1">
            <a:extLst>
              <a:ext uri="{FF2B5EF4-FFF2-40B4-BE49-F238E27FC236}">
                <a16:creationId xmlns:a16="http://schemas.microsoft.com/office/drawing/2014/main" id="{36A0E491-6FB2-866D-C8EA-F76DBF30B2D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1319" y="2274772"/>
            <a:ext cx="4877879" cy="2957628"/>
          </a:xfrm>
          <a:prstGeom prst="rect">
            <a:avLst/>
          </a:prstGeom>
          <a:noFill/>
          <a:ln>
            <a:noFill/>
          </a:ln>
        </p:spPr>
      </p:pic>
      <p:sp>
        <p:nvSpPr>
          <p:cNvPr id="5" name="文本框 4">
            <a:extLst>
              <a:ext uri="{FF2B5EF4-FFF2-40B4-BE49-F238E27FC236}">
                <a16:creationId xmlns:a16="http://schemas.microsoft.com/office/drawing/2014/main" id="{E15B5AEA-F999-F43F-3217-9E61E2701538}"/>
              </a:ext>
            </a:extLst>
          </p:cNvPr>
          <p:cNvSpPr txBox="1"/>
          <p:nvPr/>
        </p:nvSpPr>
        <p:spPr>
          <a:xfrm>
            <a:off x="3635611" y="5235174"/>
            <a:ext cx="5431416" cy="414922"/>
          </a:xfrm>
          <a:prstGeom prst="rect">
            <a:avLst/>
          </a:prstGeom>
        </p:spPr>
        <p:txBody>
          <a:bodyPr wrap="square">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2-6  </a:t>
            </a:r>
            <a:r>
              <a:rPr lang="en" altLang="zh-CN" sz="1600" b="1" dirty="0">
                <a:latin typeface="Times New Roman" panose="02020603050405020304"/>
                <a:ea typeface="宋体" panose="02010600030101010101" pitchFamily="2" charset="-122"/>
              </a:rPr>
              <a:t>K/N</a:t>
            </a:r>
            <a:r>
              <a:rPr lang="zh-CN" altLang="en-US" sz="1600" b="1" dirty="0">
                <a:latin typeface="Times New Roman" panose="02020603050405020304"/>
                <a:ea typeface="宋体" panose="02010600030101010101" pitchFamily="2" charset="-122"/>
              </a:rPr>
              <a:t>及</a:t>
            </a:r>
            <a:r>
              <a:rPr lang="en" altLang="zh-CN" sz="1600" b="1" dirty="0">
                <a:latin typeface="Times New Roman" panose="02020603050405020304"/>
                <a:ea typeface="宋体" panose="02010600030101010101" pitchFamily="2" charset="-122"/>
              </a:rPr>
              <a:t>H/N</a:t>
            </a:r>
            <a:r>
              <a:rPr lang="zh-CN" altLang="en-US" sz="1600" b="1" dirty="0">
                <a:latin typeface="Times New Roman" panose="02020603050405020304"/>
                <a:ea typeface="宋体" panose="02010600030101010101" pitchFamily="2" charset="-122"/>
              </a:rPr>
              <a:t>与人均</a:t>
            </a:r>
            <a:r>
              <a:rPr lang="en" altLang="zh-CN" sz="1600" b="1" dirty="0">
                <a:latin typeface="Times New Roman" panose="02020603050405020304"/>
                <a:ea typeface="宋体" panose="02010600030101010101" pitchFamily="2" charset="-122"/>
              </a:rPr>
              <a:t>GDP</a:t>
            </a:r>
            <a:r>
              <a:rPr lang="zh-CN" altLang="en-US" sz="1600" b="1" dirty="0">
                <a:latin typeface="Times New Roman" panose="02020603050405020304"/>
                <a:ea typeface="宋体" panose="02010600030101010101" pitchFamily="2" charset="-122"/>
              </a:rPr>
              <a:t>关系：基于</a:t>
            </a:r>
            <a:r>
              <a:rPr lang="en" altLang="zh-CN" sz="1600" b="1" dirty="0">
                <a:latin typeface="Times New Roman" panose="02020603050405020304"/>
                <a:ea typeface="宋体" panose="02010600030101010101" pitchFamily="2" charset="-122"/>
              </a:rPr>
              <a:t>WB</a:t>
            </a:r>
            <a:r>
              <a:rPr lang="zh-CN" altLang="en-US" sz="1600" b="1" dirty="0">
                <a:latin typeface="Times New Roman" panose="02020603050405020304"/>
                <a:ea typeface="宋体" panose="02010600030101010101" pitchFamily="2" charset="-122"/>
              </a:rPr>
              <a:t>报告（</a:t>
            </a:r>
            <a:r>
              <a:rPr lang="en-US" altLang="zh-CN" sz="1600" b="1" dirty="0">
                <a:latin typeface="Times New Roman" panose="02020603050405020304"/>
                <a:ea typeface="宋体" panose="02010600030101010101" pitchFamily="2" charset="-122"/>
              </a:rPr>
              <a:t>2018</a:t>
            </a:r>
            <a:r>
              <a:rPr lang="zh-CN" altLang="en-US" sz="1600" b="1" dirty="0">
                <a:latin typeface="Times New Roman" panose="02020603050405020304"/>
                <a:ea typeface="宋体" panose="02010600030101010101" pitchFamily="2" charset="-122"/>
              </a:rPr>
              <a:t>）</a:t>
            </a:r>
          </a:p>
        </p:txBody>
      </p:sp>
    </p:spTree>
    <p:extLst>
      <p:ext uri="{BB962C8B-B14F-4D97-AF65-F5344CB8AC3E}">
        <p14:creationId xmlns:p14="http://schemas.microsoft.com/office/powerpoint/2010/main" val="834229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B5318-E39F-E16B-A763-91536359CD5C}"/>
            </a:ext>
          </a:extLst>
        </p:cNvPr>
        <p:cNvGrpSpPr/>
        <p:nvPr/>
      </p:nvGrpSpPr>
      <p:grpSpPr>
        <a:xfrm>
          <a:off x="0" y="0"/>
          <a:ext cx="0" cy="0"/>
          <a:chOff x="0" y="0"/>
          <a:chExt cx="0" cy="0"/>
        </a:xfrm>
      </p:grpSpPr>
      <p:sp>
        <p:nvSpPr>
          <p:cNvPr id="8" name="Text Box 4">
            <a:extLst>
              <a:ext uri="{FF2B5EF4-FFF2-40B4-BE49-F238E27FC236}">
                <a16:creationId xmlns:a16="http://schemas.microsoft.com/office/drawing/2014/main" id="{2FCA7482-A99B-AF96-BE7A-564F113593C4}"/>
              </a:ext>
            </a:extLst>
          </p:cNvPr>
          <p:cNvSpPr txBox="1">
            <a:spLocks noChangeArrowheads="1"/>
          </p:cNvSpPr>
          <p:nvPr/>
        </p:nvSpPr>
        <p:spPr bwMode="auto">
          <a:xfrm>
            <a:off x="756816" y="807847"/>
            <a:ext cx="11164570"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lnSpc>
                <a:spcPts val="3600"/>
              </a:lnSpc>
              <a:spcBef>
                <a:spcPct val="50000"/>
              </a:spcBef>
            </a:pPr>
            <a:r>
              <a:rPr lang="en-US" altLang="zh-CN" sz="2200" dirty="0">
                <a:latin typeface="+mn-ea"/>
                <a:ea typeface="+mn-ea"/>
                <a:cs typeface="Meiryo UI" panose="020B0604030504040204" pitchFamily="34" charset="-128"/>
              </a:rPr>
              <a:t>  </a:t>
            </a:r>
            <a:r>
              <a:rPr lang="en-US" altLang="zh-CN" sz="2200" dirty="0">
                <a:latin typeface="华文楷体" panose="02010600040101010101" charset="-122"/>
                <a:ea typeface="华文楷体" panose="02010600040101010101" charset="-122"/>
                <a:cs typeface="华文楷体" panose="02010600040101010101" charset="-122"/>
              </a:rPr>
              <a:t>   </a:t>
            </a:r>
            <a:r>
              <a:rPr lang="zh-CN" altLang="en-US" sz="2400" dirty="0">
                <a:latin typeface="华文楷体" panose="02010600040101010101" charset="-122"/>
                <a:ea typeface="华文楷体" panose="02010600040101010101" charset="-122"/>
                <a:cs typeface="华文楷体" panose="02010600040101010101" charset="-122"/>
              </a:rPr>
              <a:t>永续盘存法是资本存量估算的主流方法，在学术研究和各国统计实践中普遍采用。下面，简要介绍其基本原理和关键环节。</a:t>
            </a:r>
          </a:p>
          <a:p>
            <a:pPr eaLnBrk="1" fontAlgn="auto" hangingPunct="1">
              <a:lnSpc>
                <a:spcPct val="150000"/>
              </a:lnSpc>
              <a:spcBef>
                <a:spcPts val="1080"/>
              </a:spcBef>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latin typeface="Times New Roman" panose="02020603050405020304" pitchFamily="18" charset="0"/>
                <a:ea typeface="华文楷体" panose="02010600040101010101" charset="-122"/>
                <a:cs typeface="Times New Roman" panose="02020603050405020304" pitchFamily="18" charset="0"/>
              </a:rPr>
              <a:t> </a:t>
            </a:r>
            <a:r>
              <a:rPr lang="en-US" altLang="zh-CN" sz="2200"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2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a:t>
            </a:r>
            <a:r>
              <a:rPr lang="en" altLang="zh-CN"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PIM</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原理</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indent="558800" algn="just" eaLnBrk="1" fontAlgn="auto" hangingPunct="1">
              <a:lnSpc>
                <a:spcPts val="36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永续盘存法由</a:t>
            </a:r>
            <a:r>
              <a:rPr lang="en" altLang="zh-CN" sz="2400" dirty="0">
                <a:latin typeface="Times New Roman" panose="02020603050405020304" pitchFamily="18" charset="0"/>
                <a:ea typeface="华文楷体" panose="02010600040101010101" charset="-122"/>
                <a:cs typeface="Times New Roman" panose="02020603050405020304" pitchFamily="18" charset="0"/>
              </a:rPr>
              <a:t>Goldsmith(1955)</a:t>
            </a:r>
            <a:r>
              <a:rPr lang="zh-CN" altLang="en-US" sz="2400" dirty="0">
                <a:latin typeface="Times New Roman" panose="02020603050405020304" pitchFamily="18" charset="0"/>
                <a:ea typeface="华文楷体" panose="02010600040101010101" charset="-122"/>
                <a:cs typeface="Times New Roman" panose="02020603050405020304" pitchFamily="18" charset="0"/>
              </a:rPr>
              <a:t>提出，其实质是将不同时期的资本流量逐年度调整、折算，以累加成意义一致的资本存量。</a:t>
            </a:r>
            <a:r>
              <a:rPr lang="en" altLang="zh-CN" sz="2400" dirty="0">
                <a:latin typeface="Times New Roman" panose="02020603050405020304" pitchFamily="18" charset="0"/>
                <a:ea typeface="华文楷体" panose="02010600040101010101" charset="-122"/>
                <a:cs typeface="Times New Roman" panose="02020603050405020304" pitchFamily="18" charset="0"/>
              </a:rPr>
              <a:t>Christensen</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a:t>
            </a:r>
            <a:r>
              <a:rPr lang="en" altLang="zh-CN" sz="2400" dirty="0">
                <a:latin typeface="Times New Roman" panose="02020603050405020304" pitchFamily="18" charset="0"/>
                <a:ea typeface="华文楷体" panose="02010600040101010101" charset="-122"/>
                <a:cs typeface="Times New Roman" panose="02020603050405020304" pitchFamily="18" charset="0"/>
              </a:rPr>
              <a:t>Jorgenson(1973)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将投资品价格和资本服务租赁价格概念引入</a:t>
            </a:r>
            <a:r>
              <a:rPr lang="en"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形成资本存量与资本服务价格的对偶体系。</a:t>
            </a:r>
            <a:r>
              <a:rPr lang="en" altLang="zh-CN" sz="2400" dirty="0">
                <a:latin typeface="Times New Roman" panose="02020603050405020304" pitchFamily="18" charset="0"/>
                <a:ea typeface="华文楷体" panose="02010600040101010101" charset="-122"/>
                <a:cs typeface="Times New Roman" panose="02020603050405020304" pitchFamily="18" charset="0"/>
              </a:rPr>
              <a:t>Christensen et al(1980)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在应用中对扩展后的方法进行完善，使其占据资本估算的主流地位。</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algn="just" eaLnBrk="1" fontAlgn="auto" hangingPunct="1">
              <a:lnSpc>
                <a:spcPts val="3600"/>
              </a:lnSpc>
              <a:spcBef>
                <a:spcPts val="0"/>
              </a:spcBef>
              <a:extLst>
                <a:ext uri="{35155182-B16C-46BC-9424-99874614C6A1}">
                  <wpsdc:indentchars xmlns:wpsdc="http://www.wps.cn/officeDocument/2017/drawingmlCustomData" xmlns="" val="200" checksum="1956455923"/>
                </a:ext>
              </a:extLs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资本度量的主要困难来自资本品的耐用性。任意时点上，资本都由不同役龄的资本品组成，加总时必须考虑其效率差异。</a:t>
            </a:r>
            <a:r>
              <a:rPr lang="en-US" altLang="zh-CN" sz="2400" dirty="0">
                <a:latin typeface="Times New Roman" panose="02020603050405020304" pitchFamily="18" charset="0"/>
                <a:ea typeface="华文楷体" panose="02010600040101010101" charset="-122"/>
                <a:cs typeface="Times New Roman" panose="02020603050405020304" pitchFamily="18" charset="0"/>
              </a:rPr>
              <a:t>PIM</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以耐用品生产模型为理论基础，用相对效率序列</a:t>
            </a:r>
            <a:r>
              <a:rPr lang="en-US" altLang="zh-CN" sz="2400" dirty="0">
                <a:latin typeface="Times New Roman" panose="02020603050405020304" pitchFamily="18" charset="0"/>
                <a:ea typeface="华文楷体" panose="02010600040101010101" charset="-122"/>
                <a:cs typeface="Times New Roman" panose="02020603050405020304" pitchFamily="18" charset="0"/>
              </a:rPr>
              <a:t>{</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d(</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τ)</a:t>
            </a:r>
            <a:r>
              <a:rPr lang="el-GR" altLang="zh-C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反映役龄</a:t>
            </a:r>
            <a:r>
              <a:rPr lang="el-GR" altLang="zh-CN" sz="2400" i="1" dirty="0">
                <a:latin typeface="Times New Roman" panose="02020603050405020304" pitchFamily="18" charset="0"/>
                <a:ea typeface="华文楷体" panose="02010600040101010101" charset="-122"/>
                <a:cs typeface="Times New Roman" panose="02020603050405020304" pitchFamily="18" charset="0"/>
              </a:rPr>
              <a:t>τ</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为的资本品效率，并以其为权数</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I</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el-GR" altLang="zh-CN" sz="2400" i="1" baseline="-25000" dirty="0">
                <a:latin typeface="Times New Roman" panose="02020603050405020304" pitchFamily="18" charset="0"/>
                <a:ea typeface="华文楷体" panose="02010600040101010101" charset="-122"/>
                <a:cs typeface="Times New Roman" panose="02020603050405020304" pitchFamily="18" charset="0"/>
              </a:rPr>
              <a:t>τ</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将历史投资加总为资本存量</a:t>
            </a:r>
            <a:r>
              <a:rPr lang="zh-CN" altLang="en-US" sz="2400" i="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i="1" dirty="0">
                <a:latin typeface="Times New Roman" panose="02020603050405020304" pitchFamily="18" charset="0"/>
                <a:ea typeface="华文楷体" panose="02010600040101010101" charset="-122"/>
                <a:cs typeface="Times New Roman" panose="02020603050405020304" pitchFamily="18" charset="0"/>
              </a:rPr>
              <a:t>K</a:t>
            </a:r>
            <a:r>
              <a:rPr lang="en-US" altLang="zh-CN" sz="2400" i="1" baseline="-25000" dirty="0">
                <a:latin typeface="Times New Roman" panose="02020603050405020304" pitchFamily="18" charset="0"/>
                <a:ea typeface="华文楷体" panose="02010600040101010101" charset="-122"/>
                <a:cs typeface="Times New Roman" panose="02020603050405020304" pitchFamily="18" charset="0"/>
              </a:rPr>
              <a:t>t</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en-US" altLang="zh-CN" sz="2200" i="1" baseline="-250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a:extLst>
              <a:ext uri="{FF2B5EF4-FFF2-40B4-BE49-F238E27FC236}">
                <a16:creationId xmlns:a16="http://schemas.microsoft.com/office/drawing/2014/main" id="{8A782778-8C6C-88D0-A3B7-A526F0530A83}"/>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60E13F1E-22AD-FC3C-BEAC-B312E92307EE}"/>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二、估算方法</a:t>
            </a:r>
          </a:p>
        </p:txBody>
      </p:sp>
    </p:spTree>
    <p:extLst>
      <p:ext uri="{BB962C8B-B14F-4D97-AF65-F5344CB8AC3E}">
        <p14:creationId xmlns:p14="http://schemas.microsoft.com/office/powerpoint/2010/main" val="188174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8AAF1-A35B-9557-F73A-E3722C0FAB58}"/>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8E9035E7-F917-5498-32CC-C888723FE25F}"/>
              </a:ext>
            </a:extLst>
          </p:cNvPr>
          <p:cNvSpPr>
            <a:spLocks noGrp="1" noRot="1" noChangeArrowheads="1"/>
          </p:cNvSpPr>
          <p:nvPr>
            <p:ph idx="1"/>
          </p:nvPr>
        </p:nvSpPr>
        <p:spPr>
          <a:xfrm>
            <a:off x="660296" y="939165"/>
            <a:ext cx="11389995" cy="5543550"/>
          </a:xfrm>
        </p:spPr>
        <p:txBody>
          <a:bodyPr>
            <a:noAutofit/>
          </a:bodyPr>
          <a:lstStyle/>
          <a:p>
            <a:pPr>
              <a:lnSpc>
                <a:spcPts val="4200"/>
              </a:lnSpc>
              <a:spcBef>
                <a:spcPts val="0"/>
              </a:spcBef>
              <a:buNone/>
            </a:pP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rPr>
              <a:t>          </a:t>
            </a:r>
            <a:r>
              <a:rPr lang="en-US" altLang="zh-CN" sz="2400" b="1" dirty="0">
                <a:solidFill>
                  <a:schemeClr val="accent1"/>
                </a:solidFill>
                <a:latin typeface="华文楷体" panose="02010600040101010101" charset="-122"/>
                <a:ea typeface="华文楷体" panose="02010600040101010101" charset="-122"/>
                <a:cs typeface="Times New Roman" panose="02020603050405020304" pitchFamily="18" charset="0"/>
              </a:rPr>
              <a:t>1</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资本适宜比率</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各类资本之间是否存在适宜比率，尚无明确理论预判。但可以利用世界银行及联合国国民财富报告给出的上百个经济体分类资本存量数据，进行初步的经验考察。图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2-6</a:t>
            </a:r>
            <a:r>
              <a:rPr lang="zh-CN" altLang="en-US" sz="2400" dirty="0">
                <a:latin typeface="Times New Roman" panose="02020603050405020304" pitchFamily="18" charset="0"/>
                <a:ea typeface="华文楷体" panose="02010600040101010101" charset="-122"/>
                <a:cs typeface="Times New Roman" panose="02020603050405020304" pitchFamily="18" charset="0"/>
              </a:rPr>
              <a:t>和图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2-7</a:t>
            </a:r>
            <a:r>
              <a:rPr lang="zh-CN" altLang="en-US" sz="2400" dirty="0">
                <a:latin typeface="Times New Roman" panose="02020603050405020304" pitchFamily="18" charset="0"/>
                <a:ea typeface="华文楷体" panose="02010600040101010101" charset="-122"/>
                <a:cs typeface="Times New Roman" panose="02020603050405020304" pitchFamily="18" charset="0"/>
              </a:rPr>
              <a:t>基于世界银行（</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2018</a:t>
            </a:r>
            <a:r>
              <a:rPr lang="zh-CN" altLang="en-US" sz="2400" dirty="0">
                <a:latin typeface="Times New Roman" panose="02020603050405020304" pitchFamily="18" charset="0"/>
                <a:ea typeface="华文楷体" panose="02010600040101010101" charset="-122"/>
                <a:cs typeface="Times New Roman" panose="02020603050405020304" pitchFamily="18" charset="0"/>
              </a:rPr>
              <a:t>）估算结果 ，分别绘制</a:t>
            </a:r>
            <a:r>
              <a:rPr lang="en-US" altLang="zh-CN" sz="2400" dirty="0">
                <a:latin typeface="Times New Roman" panose="02020603050405020304" pitchFamily="18" charset="0"/>
                <a:ea typeface="华文楷体" panose="02010600040101010101" charset="-122"/>
                <a:cs typeface="Times New Roman" panose="02020603050405020304" pitchFamily="18" charset="0"/>
              </a:rPr>
              <a:t>141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个经济体</a:t>
            </a:r>
            <a:r>
              <a:rPr lang="en" altLang="zh-CN" sz="2400" dirty="0">
                <a:latin typeface="Times New Roman" panose="02020603050405020304" pitchFamily="18" charset="0"/>
                <a:ea typeface="华文楷体" panose="02010600040101010101" charset="-122"/>
                <a:cs typeface="Times New Roman" panose="02020603050405020304" pitchFamily="18" charset="0"/>
              </a:rPr>
              <a:t>K/N</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H/N</a:t>
            </a:r>
            <a:r>
              <a:rPr lang="zh-CN" altLang="en-US" sz="2400" dirty="0">
                <a:latin typeface="Times New Roman" panose="02020603050405020304" pitchFamily="18" charset="0"/>
                <a:ea typeface="华文楷体" panose="02010600040101010101" charset="-122"/>
                <a:cs typeface="Times New Roman" panose="02020603050405020304" pitchFamily="18" charset="0"/>
              </a:rPr>
              <a:t>及</a:t>
            </a:r>
            <a:r>
              <a:rPr lang="en" altLang="zh-CN" sz="2400" dirty="0">
                <a:latin typeface="Times New Roman" panose="02020603050405020304" pitchFamily="18" charset="0"/>
                <a:ea typeface="华文楷体" panose="02010600040101010101" charset="-122"/>
                <a:cs typeface="Times New Roman" panose="02020603050405020304" pitchFamily="18" charset="0"/>
              </a:rPr>
              <a:t>H/K</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2014</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年美元）的散点图。清晰起见，中国数据以黑点标注。</a:t>
            </a:r>
            <a:r>
              <a:rPr lang="en" altLang="zh-CN" sz="2400" dirty="0">
                <a:latin typeface="Times New Roman" panose="02020603050405020304" pitchFamily="18" charset="0"/>
                <a:ea typeface="华文楷体" panose="02010600040101010101" charset="-122"/>
                <a:cs typeface="Times New Roman" panose="02020603050405020304" pitchFamily="18" charset="0"/>
              </a:rPr>
              <a:t>K/N</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a:t>
            </a:r>
            <a:r>
              <a:rPr lang="en" altLang="zh-CN" sz="2400" dirty="0">
                <a:latin typeface="Times New Roman" panose="02020603050405020304" pitchFamily="18" charset="0"/>
                <a:ea typeface="华文楷体" panose="02010600040101010101" charset="-122"/>
                <a:cs typeface="Times New Roman" panose="02020603050405020304" pitchFamily="18" charset="0"/>
              </a:rPr>
              <a:t>H/N</a:t>
            </a:r>
            <a:r>
              <a:rPr lang="zh-CN" altLang="en-US" sz="2400" dirty="0">
                <a:latin typeface="Times New Roman" panose="02020603050405020304" pitchFamily="18" charset="0"/>
                <a:ea typeface="华文楷体" panose="02010600040101010101" charset="-122"/>
                <a:cs typeface="Times New Roman" panose="02020603050405020304" pitchFamily="18" charset="0"/>
              </a:rPr>
              <a:t>随经济发展水平提高略呈上升趋势但离散程度极大，由于各国自然资源禀赋差异巨大，二者并无适宜比率。</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1E950672-4311-AC58-2E77-96F2C648372C}"/>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89</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CD34AFED-D3B5-F106-B045-0F09CC40DBC1}"/>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Tree>
    <p:extLst>
      <p:ext uri="{BB962C8B-B14F-4D97-AF65-F5344CB8AC3E}">
        <p14:creationId xmlns:p14="http://schemas.microsoft.com/office/powerpoint/2010/main" val="132286794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B7319-3031-1102-E293-DB19E1030966}"/>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F75A4250-0AF2-7CE2-E4D7-EE1F5119AD35}"/>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96AC8DE5-591C-2C9D-0BE6-AE894F3C4F2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066C089-B15F-17A3-5745-0EE5520B6E79}"/>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
        <p:nvSpPr>
          <p:cNvPr id="4" name="文本框 3">
            <a:extLst>
              <a:ext uri="{FF2B5EF4-FFF2-40B4-BE49-F238E27FC236}">
                <a16:creationId xmlns:a16="http://schemas.microsoft.com/office/drawing/2014/main" id="{9A1AA005-C557-9149-DB45-8DB4D5662677}"/>
              </a:ext>
            </a:extLst>
          </p:cNvPr>
          <p:cNvSpPr txBox="1"/>
          <p:nvPr/>
        </p:nvSpPr>
        <p:spPr>
          <a:xfrm>
            <a:off x="6859009" y="5044058"/>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2-7  H/K</a:t>
            </a:r>
            <a:r>
              <a:rPr lang="zh-CN" altLang="en-US" sz="1600" b="1" dirty="0">
                <a:latin typeface="Times New Roman" panose="02020603050405020304"/>
                <a:ea typeface="宋体" panose="02010600030101010101" pitchFamily="2" charset="-122"/>
              </a:rPr>
              <a:t>与人均</a:t>
            </a:r>
            <a:r>
              <a:rPr lang="en-US" altLang="zh-CN" sz="1600" b="1" dirty="0">
                <a:latin typeface="Times New Roman" panose="02020603050405020304"/>
                <a:ea typeface="宋体" panose="02010600030101010101" pitchFamily="2" charset="-122"/>
              </a:rPr>
              <a:t>GDP</a:t>
            </a:r>
            <a:r>
              <a:rPr lang="zh-CN" altLang="en-US" sz="1600" b="1" dirty="0">
                <a:latin typeface="Times New Roman" panose="02020603050405020304"/>
                <a:ea typeface="宋体" panose="02010600030101010101" pitchFamily="2" charset="-122"/>
              </a:rPr>
              <a:t>关系：基于</a:t>
            </a:r>
            <a:r>
              <a:rPr lang="en-US" altLang="zh-CN" sz="1600" b="1" dirty="0">
                <a:latin typeface="Times New Roman" panose="02020603050405020304"/>
                <a:ea typeface="宋体" panose="02010600030101010101" pitchFamily="2" charset="-122"/>
              </a:rPr>
              <a:t>WB</a:t>
            </a:r>
            <a:r>
              <a:rPr lang="zh-CN" altLang="en-US" sz="1600" b="1" dirty="0">
                <a:latin typeface="Times New Roman" panose="02020603050405020304"/>
                <a:ea typeface="宋体" panose="02010600030101010101" pitchFamily="2" charset="-122"/>
              </a:rPr>
              <a:t>报告（</a:t>
            </a:r>
            <a:r>
              <a:rPr lang="en-US" altLang="zh-CN" sz="1600" b="1" dirty="0">
                <a:latin typeface="Times New Roman" panose="02020603050405020304"/>
                <a:ea typeface="宋体" panose="02010600030101010101" pitchFamily="2" charset="-122"/>
              </a:rPr>
              <a:t>2018</a:t>
            </a:r>
            <a:r>
              <a:rPr lang="zh-CN" altLang="en-US" sz="1600" b="1" dirty="0">
                <a:latin typeface="Times New Roman" panose="02020603050405020304"/>
                <a:ea typeface="宋体" panose="02010600030101010101" pitchFamily="2" charset="-122"/>
              </a:rPr>
              <a:t>）</a:t>
            </a:r>
          </a:p>
        </p:txBody>
      </p:sp>
      <p:sp>
        <p:nvSpPr>
          <p:cNvPr id="8" name="文本框 7">
            <a:extLst>
              <a:ext uri="{FF2B5EF4-FFF2-40B4-BE49-F238E27FC236}">
                <a16:creationId xmlns:a16="http://schemas.microsoft.com/office/drawing/2014/main" id="{500AF688-7383-931C-EFF7-A8B9BAF9F00B}"/>
              </a:ext>
            </a:extLst>
          </p:cNvPr>
          <p:cNvSpPr txBox="1"/>
          <p:nvPr/>
        </p:nvSpPr>
        <p:spPr>
          <a:xfrm>
            <a:off x="723793" y="744416"/>
            <a:ext cx="5864316" cy="5259128"/>
          </a:xfrm>
          <a:prstGeom prst="rect">
            <a:avLst/>
          </a:prstGeom>
        </p:spPr>
        <p:txBody>
          <a:bodyPr>
            <a:noAutofit/>
          </a:bodyPr>
          <a:lstStyle/>
          <a:p>
            <a:pPr indent="252095" algn="just" defTabSz="266700">
              <a:lnSpc>
                <a:spcPct val="150000"/>
              </a:lnSpc>
              <a:spcBef>
                <a:spcPts val="500"/>
              </a:spcBef>
              <a:spcAft>
                <a:spcPct val="0"/>
              </a:spcAft>
            </a:pP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资本适宜比率</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200"/>
              </a:lnSpc>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en" altLang="zh-CN" sz="2400" dirty="0">
                <a:latin typeface="Times New Roman" panose="02020603050405020304" pitchFamily="18" charset="0"/>
                <a:ea typeface="华文楷体" panose="02010600040101010101" charset="-122"/>
                <a:cs typeface="Times New Roman" panose="02020603050405020304" pitchFamily="18" charset="0"/>
              </a:rPr>
              <a:t>H/K</a:t>
            </a:r>
            <a:r>
              <a:rPr lang="zh-CN" altLang="en-US" sz="2400" dirty="0">
                <a:latin typeface="Times New Roman" panose="02020603050405020304" pitchFamily="18" charset="0"/>
                <a:ea typeface="华文楷体" panose="02010600040101010101" charset="-122"/>
                <a:cs typeface="Times New Roman" panose="02020603050405020304" pitchFamily="18" charset="0"/>
              </a:rPr>
              <a:t>的离散程度随经济发展水平提高而迅速下降，其适宜比率大致稳定在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2-3</a:t>
            </a:r>
            <a:r>
              <a:rPr lang="zh-CN" altLang="en-US" sz="2400" dirty="0">
                <a:latin typeface="Times New Roman" panose="02020603050405020304" pitchFamily="18" charset="0"/>
                <a:ea typeface="华文楷体" panose="02010600040101010101" charset="-122"/>
                <a:cs typeface="Times New Roman" panose="02020603050405020304" pitchFamily="18" charset="0"/>
              </a:rPr>
              <a:t>倍之间。我国</a:t>
            </a:r>
            <a:r>
              <a:rPr lang="en" altLang="zh-CN" sz="2400" dirty="0">
                <a:latin typeface="Times New Roman" panose="02020603050405020304" pitchFamily="18" charset="0"/>
                <a:ea typeface="华文楷体" panose="02010600040101010101" charset="-122"/>
                <a:cs typeface="Times New Roman" panose="02020603050405020304" pitchFamily="18" charset="0"/>
              </a:rPr>
              <a:t>H/K</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2.22</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zh-CN" altLang="en-US" sz="2400" dirty="0">
                <a:latin typeface="Times New Roman" panose="02020603050405020304" pitchFamily="18" charset="0"/>
                <a:ea typeface="华文楷体" panose="02010600040101010101" charset="-122"/>
                <a:cs typeface="Times New Roman" panose="02020603050405020304" pitchFamily="18" charset="0"/>
              </a:rPr>
              <a:t>略低于各国平均值（</a:t>
            </a:r>
            <a:r>
              <a:rPr lang="en-US" altLang="zh-CN" sz="2400" dirty="0">
                <a:latin typeface="Times New Roman" panose="02020603050405020304" pitchFamily="18" charset="0"/>
                <a:ea typeface="华文楷体" panose="02010600040101010101" charset="-122"/>
                <a:cs typeface="Times New Roman" panose="02020603050405020304" pitchFamily="18" charset="0"/>
              </a:rPr>
              <a:t>2.43</a:t>
            </a:r>
            <a:r>
              <a:rPr lang="zh-CN" altLang="en-US" sz="2400" dirty="0">
                <a:latin typeface="Times New Roman" panose="02020603050405020304" pitchFamily="18" charset="0"/>
                <a:ea typeface="华文楷体" panose="02010600040101010101" charset="-122"/>
                <a:cs typeface="Times New Roman" panose="02020603050405020304" pitchFamily="18" charset="0"/>
              </a:rPr>
              <a:t>），达到适宜比率区间下界，但距区间上界还有一定提升空间。人均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超过</a:t>
            </a:r>
            <a:r>
              <a:rPr lang="en-US" altLang="zh-CN" sz="2400" dirty="0">
                <a:latin typeface="Times New Roman" panose="02020603050405020304" pitchFamily="18" charset="0"/>
                <a:ea typeface="华文楷体" panose="02010600040101010101" charset="-122"/>
                <a:cs typeface="Times New Roman" panose="02020603050405020304" pitchFamily="18" charset="0"/>
              </a:rPr>
              <a:t>15000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美元的高收入国家，其</a:t>
            </a:r>
            <a:r>
              <a:rPr lang="en" altLang="zh-CN" sz="2400" dirty="0">
                <a:latin typeface="Times New Roman" panose="02020603050405020304" pitchFamily="18" charset="0"/>
                <a:ea typeface="华文楷体" panose="02010600040101010101" charset="-122"/>
                <a:cs typeface="Times New Roman" panose="02020603050405020304" pitchFamily="18" charset="0"/>
              </a:rPr>
              <a:t>H/K</a:t>
            </a:r>
            <a:r>
              <a:rPr lang="zh-CN" altLang="en-US" sz="2400" dirty="0">
                <a:latin typeface="Times New Roman" panose="02020603050405020304" pitchFamily="18" charset="0"/>
                <a:ea typeface="华文楷体" panose="02010600040101010101" charset="-122"/>
                <a:cs typeface="Times New Roman" panose="02020603050405020304" pitchFamily="18" charset="0"/>
              </a:rPr>
              <a:t>几乎全部落入适宜比率区间或仅有小幅偏离。由于物质资本和人力资本投资均需从生产的新增价值中抽取，各国在两类投资之间存在相似的理性分配模式，导致各国</a:t>
            </a:r>
            <a:r>
              <a:rPr lang="en" altLang="zh-CN" sz="2400" dirty="0">
                <a:latin typeface="Times New Roman" panose="02020603050405020304" pitchFamily="18" charset="0"/>
                <a:ea typeface="华文楷体" panose="02010600040101010101" charset="-122"/>
                <a:cs typeface="Times New Roman" panose="02020603050405020304" pitchFamily="18" charset="0"/>
              </a:rPr>
              <a:t>H/K</a:t>
            </a:r>
            <a:r>
              <a:rPr lang="zh-CN" altLang="en-US" sz="2400" dirty="0">
                <a:latin typeface="Times New Roman" panose="02020603050405020304" pitchFamily="18" charset="0"/>
                <a:ea typeface="华文楷体" panose="02010600040101010101" charset="-122"/>
                <a:cs typeface="Times New Roman" panose="02020603050405020304" pitchFamily="18" charset="0"/>
              </a:rPr>
              <a:t>趋同。至于人均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低于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5000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美元、特别是低于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美元的低收入经济体，</a:t>
            </a:r>
            <a:r>
              <a:rPr lang="en" altLang="zh-CN" sz="2400" dirty="0">
                <a:latin typeface="Times New Roman" panose="02020603050405020304" pitchFamily="18" charset="0"/>
                <a:ea typeface="华文楷体" panose="02010600040101010101" charset="-122"/>
                <a:cs typeface="Times New Roman" panose="02020603050405020304" pitchFamily="18" charset="0"/>
              </a:rPr>
              <a:t>H/K</a:t>
            </a:r>
            <a:r>
              <a:rPr lang="zh-CN" altLang="en-US" sz="2400" dirty="0">
                <a:latin typeface="Times New Roman" panose="02020603050405020304" pitchFamily="18" charset="0"/>
                <a:ea typeface="华文楷体" panose="02010600040101010101" charset="-122"/>
                <a:cs typeface="Times New Roman" panose="02020603050405020304" pitchFamily="18" charset="0"/>
              </a:rPr>
              <a:t>巨大跨国差异主要由初始禀赋决定。</a:t>
            </a:r>
          </a:p>
        </p:txBody>
      </p:sp>
      <p:pic>
        <p:nvPicPr>
          <p:cNvPr id="5" name="图表 1">
            <a:extLst>
              <a:ext uri="{FF2B5EF4-FFF2-40B4-BE49-F238E27FC236}">
                <a16:creationId xmlns:a16="http://schemas.microsoft.com/office/drawing/2014/main" id="{BB592C8F-B062-F4EA-5B96-46128587A71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9009" y="2192764"/>
            <a:ext cx="4809100" cy="2891115"/>
          </a:xfrm>
          <a:prstGeom prst="rect">
            <a:avLst/>
          </a:prstGeom>
          <a:noFill/>
          <a:ln>
            <a:noFill/>
          </a:ln>
        </p:spPr>
      </p:pic>
    </p:spTree>
    <p:extLst>
      <p:ext uri="{BB962C8B-B14F-4D97-AF65-F5344CB8AC3E}">
        <p14:creationId xmlns:p14="http://schemas.microsoft.com/office/powerpoint/2010/main" val="312103092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8BC6C-EC5E-5A18-5535-1C7594A39E58}"/>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15AF779B-2878-8DAD-4E38-86BFD3386594}"/>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9573B26A-E00D-9169-7295-E4689DC4AEC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DC247A06-B1EE-504A-B777-83A5343F83C7}"/>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
        <p:nvSpPr>
          <p:cNvPr id="4" name="文本框 3">
            <a:extLst>
              <a:ext uri="{FF2B5EF4-FFF2-40B4-BE49-F238E27FC236}">
                <a16:creationId xmlns:a16="http://schemas.microsoft.com/office/drawing/2014/main" id="{09C14809-5BA0-6F53-02BB-E57F5D74A5F8}"/>
              </a:ext>
            </a:extLst>
          </p:cNvPr>
          <p:cNvSpPr txBox="1"/>
          <p:nvPr/>
        </p:nvSpPr>
        <p:spPr>
          <a:xfrm>
            <a:off x="6868100" y="4985324"/>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2-8  </a:t>
            </a:r>
            <a:r>
              <a:rPr lang="zh-CN" altLang="en-US" sz="1600" b="1" dirty="0">
                <a:latin typeface="Times New Roman" panose="02020603050405020304"/>
                <a:ea typeface="宋体" panose="02010600030101010101" pitchFamily="2" charset="-122"/>
              </a:rPr>
              <a:t>中国三类资本比率随人均</a:t>
            </a:r>
            <a:r>
              <a:rPr lang="en" altLang="zh-CN" sz="1600" b="1" dirty="0">
                <a:latin typeface="Times New Roman" panose="02020603050405020304"/>
                <a:ea typeface="宋体" panose="02010600030101010101" pitchFamily="2" charset="-122"/>
              </a:rPr>
              <a:t>GDP</a:t>
            </a:r>
            <a:r>
              <a:rPr lang="zh-CN" altLang="en-US" sz="1600" b="1" dirty="0">
                <a:latin typeface="Times New Roman" panose="02020603050405020304"/>
                <a:ea typeface="宋体" panose="02010600030101010101" pitchFamily="2" charset="-122"/>
              </a:rPr>
              <a:t>变化趋势</a:t>
            </a:r>
          </a:p>
        </p:txBody>
      </p:sp>
      <p:sp>
        <p:nvSpPr>
          <p:cNvPr id="8" name="文本框 7">
            <a:extLst>
              <a:ext uri="{FF2B5EF4-FFF2-40B4-BE49-F238E27FC236}">
                <a16:creationId xmlns:a16="http://schemas.microsoft.com/office/drawing/2014/main" id="{D493E467-E1B6-F7AD-50E3-9ECDE35B07FF}"/>
              </a:ext>
            </a:extLst>
          </p:cNvPr>
          <p:cNvSpPr txBox="1"/>
          <p:nvPr/>
        </p:nvSpPr>
        <p:spPr>
          <a:xfrm>
            <a:off x="723793" y="963872"/>
            <a:ext cx="6042116" cy="5259128"/>
          </a:xfrm>
          <a:prstGeom prst="rect">
            <a:avLst/>
          </a:prstGeom>
        </p:spPr>
        <p:txBody>
          <a:bodyPr>
            <a:noAutofit/>
          </a:bodyPr>
          <a:lstStyle/>
          <a:p>
            <a:pPr indent="252095" algn="just" defTabSz="266700">
              <a:lnSpc>
                <a:spcPct val="150000"/>
              </a:lnSpc>
              <a:spcBef>
                <a:spcPts val="500"/>
              </a:spcBef>
              <a:spcAft>
                <a:spcPct val="0"/>
              </a:spcAft>
            </a:pP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资本适宜比率</a:t>
            </a:r>
            <a:endPar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ts val="3500"/>
              </a:lnSpc>
              <a:spcAft>
                <a:spcPct val="0"/>
              </a:spcAft>
            </a:pPr>
            <a:r>
              <a:rPr lang="zh-CN" altLang="en-US" sz="2200" dirty="0">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根据我国分类资本存量估算结果计算三类资本比率，并考察其随人均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 sz="2400" dirty="0">
                <a:latin typeface="Times New Roman" panose="02020603050405020304" pitchFamily="18" charset="0"/>
                <a:ea typeface="华文楷体" panose="02010600040101010101" charset="-122"/>
                <a:cs typeface="Times New Roman" panose="02020603050405020304" pitchFamily="18" charset="0"/>
              </a:rPr>
              <a:t>（</a:t>
            </a:r>
            <a:r>
              <a:rPr lang="en" altLang="zh-CN" sz="2400" dirty="0">
                <a:latin typeface="Times New Roman" panose="02020603050405020304" pitchFamily="18" charset="0"/>
                <a:ea typeface="华文楷体" panose="02010600040101010101" charset="-122"/>
                <a:cs typeface="Times New Roman" panose="02020603050405020304" pitchFamily="18" charset="0"/>
              </a:rPr>
              <a:t>2000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年价格）的变化模式。图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2-8</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显示：全国</a:t>
            </a:r>
            <a:r>
              <a:rPr lang="en" altLang="zh-CN" sz="2400" dirty="0">
                <a:latin typeface="Times New Roman" panose="02020603050405020304" pitchFamily="18" charset="0"/>
                <a:ea typeface="华文楷体" panose="02010600040101010101" charset="-122"/>
                <a:cs typeface="Times New Roman" panose="02020603050405020304" pitchFamily="18" charset="0"/>
              </a:rPr>
              <a:t>K/N</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与</a:t>
            </a:r>
            <a:r>
              <a:rPr lang="en" altLang="zh-CN" sz="2400" dirty="0">
                <a:latin typeface="Times New Roman" panose="02020603050405020304" pitchFamily="18" charset="0"/>
                <a:ea typeface="华文楷体" panose="02010600040101010101" charset="-122"/>
                <a:cs typeface="Times New Roman" panose="02020603050405020304" pitchFamily="18" charset="0"/>
              </a:rPr>
              <a:t>H/N</a:t>
            </a:r>
            <a:r>
              <a:rPr lang="zh-CN" altLang="en-US" sz="2400" dirty="0">
                <a:latin typeface="Times New Roman" panose="02020603050405020304" pitchFamily="18" charset="0"/>
                <a:ea typeface="华文楷体" panose="02010600040101010101" charset="-122"/>
                <a:cs typeface="Times New Roman" panose="02020603050405020304" pitchFamily="18" charset="0"/>
              </a:rPr>
              <a:t>随收入水平提高呈波动上升趋势，人均</a:t>
            </a:r>
            <a:r>
              <a:rPr lang="en" altLang="zh-CN" sz="2400" dirty="0">
                <a:latin typeface="Times New Roman" panose="02020603050405020304" pitchFamily="18" charset="0"/>
                <a:ea typeface="华文楷体" panose="02010600040101010101" charset="-122"/>
                <a:cs typeface="Times New Roman" panose="02020603050405020304" pitchFamily="18" charset="0"/>
              </a:rPr>
              <a:t>GDP</a:t>
            </a:r>
            <a:r>
              <a:rPr lang="zh-CN" altLang="en-US" sz="2400" dirty="0">
                <a:latin typeface="Times New Roman" panose="02020603050405020304" pitchFamily="18" charset="0"/>
                <a:ea typeface="华文楷体" panose="02010600040101010101" charset="-122"/>
                <a:cs typeface="Times New Roman" panose="02020603050405020304" pitchFamily="18" charset="0"/>
              </a:rPr>
              <a:t>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元以下时其快速上升，</a:t>
            </a:r>
            <a:r>
              <a:rPr lang="en-US" altLang="zh-CN" sz="2400" dirty="0">
                <a:latin typeface="Times New Roman" panose="02020603050405020304" pitchFamily="18" charset="0"/>
                <a:ea typeface="华文楷体" panose="02010600040101010101" charset="-122"/>
                <a:cs typeface="Times New Roman" panose="02020603050405020304" pitchFamily="18" charset="0"/>
              </a:rPr>
              <a:t>10000-20000</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元之间其震荡下降，此后再次上升；考察期内，</a:t>
            </a:r>
            <a:r>
              <a:rPr lang="en" altLang="zh-CN" sz="2400" dirty="0">
                <a:latin typeface="Times New Roman" panose="02020603050405020304" pitchFamily="18" charset="0"/>
                <a:ea typeface="华文楷体" panose="02010600040101010101" charset="-122"/>
                <a:cs typeface="Times New Roman" panose="02020603050405020304" pitchFamily="18" charset="0"/>
              </a:rPr>
              <a:t>H/K</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位于</a:t>
            </a:r>
            <a:r>
              <a:rPr lang="en-US" altLang="zh-CN" sz="2400" dirty="0">
                <a:latin typeface="Times New Roman" panose="02020603050405020304" pitchFamily="18" charset="0"/>
                <a:ea typeface="华文楷体" panose="02010600040101010101" charset="-122"/>
                <a:cs typeface="Times New Roman" panose="02020603050405020304" pitchFamily="18" charset="0"/>
              </a:rPr>
              <a:t>1.8-2.5</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之间且变化很小，按国际经验标准处于适宜比率区间。与此同时，我国各省区</a:t>
            </a:r>
            <a:r>
              <a:rPr lang="en" altLang="zh-CN" sz="2400" dirty="0">
                <a:latin typeface="Times New Roman" panose="02020603050405020304" pitchFamily="18" charset="0"/>
                <a:ea typeface="华文楷体" panose="02010600040101010101" charset="-122"/>
                <a:cs typeface="Times New Roman" panose="02020603050405020304" pitchFamily="18" charset="0"/>
              </a:rPr>
              <a:t>H/K</a:t>
            </a:r>
            <a:r>
              <a:rPr lang="zh-CN" altLang="en-US" sz="2400" dirty="0">
                <a:latin typeface="Times New Roman" panose="02020603050405020304" pitchFamily="18" charset="0"/>
                <a:ea typeface="华文楷体" panose="02010600040101010101" charset="-122"/>
                <a:cs typeface="Times New Roman" panose="02020603050405020304" pitchFamily="18" charset="0"/>
              </a:rPr>
              <a:t>同样随经济发展而迅速收敛，其取值大致在</a:t>
            </a:r>
            <a:r>
              <a:rPr lang="en-US" altLang="zh-CN" sz="2400" dirty="0">
                <a:latin typeface="Times New Roman" panose="02020603050405020304" pitchFamily="18" charset="0"/>
                <a:ea typeface="华文楷体" panose="02010600040101010101" charset="-122"/>
                <a:cs typeface="Times New Roman" panose="02020603050405020304" pitchFamily="18" charset="0"/>
              </a:rPr>
              <a:t>1-2</a:t>
            </a:r>
            <a:r>
              <a:rPr lang="zh-CN" altLang="en-US" sz="2400" dirty="0">
                <a:latin typeface="Times New Roman" panose="02020603050405020304" pitchFamily="18" charset="0"/>
                <a:ea typeface="华文楷体" panose="02010600040101010101" charset="-122"/>
                <a:cs typeface="Times New Roman" panose="02020603050405020304" pitchFamily="18" charset="0"/>
              </a:rPr>
              <a:t>之间，可以预见会随经济发展逐渐向适宜比率靠近。</a:t>
            </a:r>
          </a:p>
        </p:txBody>
      </p:sp>
      <p:pic>
        <p:nvPicPr>
          <p:cNvPr id="3" name="图表 1">
            <a:extLst>
              <a:ext uri="{FF2B5EF4-FFF2-40B4-BE49-F238E27FC236}">
                <a16:creationId xmlns:a16="http://schemas.microsoft.com/office/drawing/2014/main" id="{2F50BD01-04B9-CED6-C98F-DABEF394E17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43328" y="2201548"/>
            <a:ext cx="4488376" cy="2783776"/>
          </a:xfrm>
          <a:prstGeom prst="rect">
            <a:avLst/>
          </a:prstGeom>
          <a:noFill/>
          <a:ln>
            <a:noFill/>
          </a:ln>
        </p:spPr>
      </p:pic>
    </p:spTree>
    <p:extLst>
      <p:ext uri="{BB962C8B-B14F-4D97-AF65-F5344CB8AC3E}">
        <p14:creationId xmlns:p14="http://schemas.microsoft.com/office/powerpoint/2010/main" val="327339868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48BFF-C50D-62BD-3BCE-9A97DDEE06E1}"/>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D55A82AE-D737-E24D-A211-87D62550A2EA}"/>
              </a:ext>
            </a:extLst>
          </p:cNvPr>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lvl="0" indent="252095" algn="just" defTabSz="266700" eaLnBrk="1" hangingPunct="1">
              <a:lnSpc>
                <a:spcPts val="4100"/>
              </a:lnSpc>
              <a:spcAft>
                <a:spcPct val="0"/>
              </a:spcAft>
            </a:pPr>
            <a:r>
              <a:rPr lang="en-US" altLang="zh-CN" sz="2000" b="1" dirty="0">
                <a:latin typeface="华文楷体" panose="02010600040101010101" charset="-122"/>
                <a:ea typeface="华文楷体" panose="02010600040101010101" charset="-122"/>
              </a:rPr>
              <a:t>     </a:t>
            </a:r>
            <a:r>
              <a:rPr lang="zh-CN" altLang="en-US" sz="2000" b="1" dirty="0">
                <a:latin typeface="华文楷体" panose="02010600040101010101" charset="-122"/>
                <a:ea typeface="华文楷体" panose="02010600040101010101" charset="-122"/>
              </a:rPr>
              <a:t> </a:t>
            </a:r>
            <a:r>
              <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财富结构演进</a:t>
            </a:r>
            <a:endParaRPr lang="en-US" altLang="zh-CN"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endParaRPr>
          </a:p>
          <a:p>
            <a:pPr lvl="0" indent="252095" algn="just" defTabSz="266700" eaLnBrk="1" hangingPunct="1">
              <a:lnSpc>
                <a:spcPts val="4100"/>
              </a:lnSpc>
              <a:spcAft>
                <a:spcPct val="0"/>
              </a:spcAft>
            </a:pPr>
            <a:r>
              <a:rPr lang="zh-CN" altLang="en-US" sz="2400" b="1" dirty="0">
                <a:solidFill>
                  <a:srgbClr val="5B9BD5"/>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全国物质资本、人力资本、自然资本和社会资本占国民财富比重的时期均值，比值大致为</a:t>
            </a:r>
            <a:r>
              <a:rPr lang="en-US" altLang="zh-CN" sz="2400" dirty="0">
                <a:latin typeface="Times New Roman" panose="02020603050405020304" pitchFamily="18" charset="0"/>
                <a:ea typeface="华文楷体" panose="02010600040101010101" charset="-122"/>
                <a:cs typeface="Times New Roman" panose="02020603050405020304" pitchFamily="18" charset="0"/>
              </a:rPr>
              <a:t>20:40:10:30</a:t>
            </a:r>
            <a:r>
              <a:rPr lang="zh-CN" altLang="en-US" sz="2400" dirty="0">
                <a:latin typeface="Times New Roman" panose="02020603050405020304" pitchFamily="18" charset="0"/>
                <a:ea typeface="华文楷体" panose="02010600040101010101" charset="-122"/>
                <a:cs typeface="Times New Roman" panose="02020603050405020304" pitchFamily="18" charset="0"/>
              </a:rPr>
              <a:t>。人力资本和社会资本等无形资本是国民财富的决定力量，自然资本和物质资本处于次要地位。</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lvl="0" indent="252095" algn="just" defTabSz="266700" eaLnBrk="1" hangingPunct="1">
              <a:lnSpc>
                <a:spcPts val="4100"/>
              </a:lnSpc>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2-9</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显示，多数省区和全国具有相似的国民财富结构，但也有部分省区（如西藏）存在明显差异。</a:t>
            </a:r>
            <a:endParaRPr lang="en-US" altLang="zh-CN" sz="2400" dirty="0">
              <a:latin typeface="华文楷体" panose="02010600040101010101" charset="-122"/>
              <a:ea typeface="华文楷体" panose="02010600040101010101" charset="-122"/>
            </a:endParaRP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B5C73F86-8D22-D58D-EF9B-4C390E18F70C}"/>
              </a:ext>
            </a:extLst>
          </p:cNvPr>
          <p:cNvSpPr>
            <a:spLocks noGrp="1"/>
          </p:cNvSpPr>
          <p:nvPr>
            <p:ph type="sldNum" sz="quarter" idx="12"/>
          </p:nvPr>
        </p:nvSpPr>
        <p:spPr>
          <a:xfrm>
            <a:off x="10888524" y="6619009"/>
            <a:ext cx="932884" cy="311727"/>
          </a:xfrm>
        </p:spPr>
        <p:txBody>
          <a:bodyPr/>
          <a:lstStyle/>
          <a:p>
            <a:r>
              <a:rPr lang="en-US" altLang="zh-CN" sz="2000" dirty="0">
                <a:solidFill>
                  <a:schemeClr val="tx1"/>
                </a:solidFill>
              </a:rPr>
              <a:t>95</a:t>
            </a:r>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486D27DE-3145-CC87-F569-33275708894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Tree>
    <p:extLst>
      <p:ext uri="{BB962C8B-B14F-4D97-AF65-F5344CB8AC3E}">
        <p14:creationId xmlns:p14="http://schemas.microsoft.com/office/powerpoint/2010/main" val="2037670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4A6F5-3614-D2C8-2540-28EFC0CBADD6}"/>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ECEA8D90-878F-0805-4CB0-B87857792EDD}"/>
              </a:ext>
            </a:extLst>
          </p:cNvPr>
          <p:cNvSpPr>
            <a:spLocks noGrp="1" noRot="1" noChangeArrowheads="1"/>
          </p:cNvSpPr>
          <p:nvPr>
            <p:ph idx="1"/>
          </p:nvPr>
        </p:nvSpPr>
        <p:spPr>
          <a:xfrm>
            <a:off x="660296" y="939165"/>
            <a:ext cx="11389995" cy="5543550"/>
          </a:xfrm>
        </p:spPr>
        <p:txBody>
          <a:bodyPr>
            <a:noAutofit/>
          </a:bodyPr>
          <a:lstStyle/>
          <a:p>
            <a:pPr>
              <a:lnSpc>
                <a:spcPts val="4200"/>
              </a:lnSpc>
              <a:spcBef>
                <a:spcPts val="0"/>
              </a:spcBef>
              <a:buNone/>
            </a:pP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2.</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财富结构演进</a:t>
            </a:r>
            <a:endParaRPr lang="zh-CN" altLang="en-US"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algn="just" fontAlgn="auto">
              <a:lnSpc>
                <a:spcPts val="4200"/>
              </a:lnSpc>
              <a:spcBef>
                <a:spcPts val="6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AE95EF58-9AFB-2649-013B-69A7E6CAF35B}"/>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93</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E8C6B43-A682-354E-322F-BEE4AFA8D29C}"/>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graphicFrame>
        <p:nvGraphicFramePr>
          <p:cNvPr id="3" name="表格 2">
            <a:extLst>
              <a:ext uri="{FF2B5EF4-FFF2-40B4-BE49-F238E27FC236}">
                <a16:creationId xmlns:a16="http://schemas.microsoft.com/office/drawing/2014/main" id="{2E1CE149-C066-302C-3CF0-D1B6BBF02B6D}"/>
              </a:ext>
            </a:extLst>
          </p:cNvPr>
          <p:cNvGraphicFramePr>
            <a:graphicFrameLocks noGrp="1"/>
          </p:cNvGraphicFramePr>
          <p:nvPr>
            <p:extLst>
              <p:ext uri="{D42A27DB-BD31-4B8C-83A1-F6EECF244321}">
                <p14:modId xmlns:p14="http://schemas.microsoft.com/office/powerpoint/2010/main" val="3864988922"/>
              </p:ext>
            </p:extLst>
          </p:nvPr>
        </p:nvGraphicFramePr>
        <p:xfrm>
          <a:off x="1064738" y="1960427"/>
          <a:ext cx="10581110" cy="4237808"/>
        </p:xfrm>
        <a:graphic>
          <a:graphicData uri="http://schemas.openxmlformats.org/drawingml/2006/table">
            <a:tbl>
              <a:tblPr firstRow="1" firstCol="1" bandRow="1">
                <a:tableStyleId>{1FECB4D8-DB02-4DC6-A0A2-4F2EBAE1DC90}</a:tableStyleId>
              </a:tblPr>
              <a:tblGrid>
                <a:gridCol w="1045541">
                  <a:extLst>
                    <a:ext uri="{9D8B030D-6E8A-4147-A177-3AD203B41FA5}">
                      <a16:colId xmlns:a16="http://schemas.microsoft.com/office/drawing/2014/main" val="1333757803"/>
                    </a:ext>
                  </a:extLst>
                </a:gridCol>
                <a:gridCol w="1048969">
                  <a:extLst>
                    <a:ext uri="{9D8B030D-6E8A-4147-A177-3AD203B41FA5}">
                      <a16:colId xmlns:a16="http://schemas.microsoft.com/office/drawing/2014/main" val="3705268449"/>
                    </a:ext>
                  </a:extLst>
                </a:gridCol>
                <a:gridCol w="1126671">
                  <a:extLst>
                    <a:ext uri="{9D8B030D-6E8A-4147-A177-3AD203B41FA5}">
                      <a16:colId xmlns:a16="http://schemas.microsoft.com/office/drawing/2014/main" val="985194659"/>
                    </a:ext>
                  </a:extLst>
                </a:gridCol>
                <a:gridCol w="1133527">
                  <a:extLst>
                    <a:ext uri="{9D8B030D-6E8A-4147-A177-3AD203B41FA5}">
                      <a16:colId xmlns:a16="http://schemas.microsoft.com/office/drawing/2014/main" val="328623845"/>
                    </a:ext>
                  </a:extLst>
                </a:gridCol>
                <a:gridCol w="1133527">
                  <a:extLst>
                    <a:ext uri="{9D8B030D-6E8A-4147-A177-3AD203B41FA5}">
                      <a16:colId xmlns:a16="http://schemas.microsoft.com/office/drawing/2014/main" val="1165450263"/>
                    </a:ext>
                  </a:extLst>
                </a:gridCol>
                <a:gridCol w="972411">
                  <a:extLst>
                    <a:ext uri="{9D8B030D-6E8A-4147-A177-3AD203B41FA5}">
                      <a16:colId xmlns:a16="http://schemas.microsoft.com/office/drawing/2014/main" val="3230860468"/>
                    </a:ext>
                  </a:extLst>
                </a:gridCol>
                <a:gridCol w="880998">
                  <a:extLst>
                    <a:ext uri="{9D8B030D-6E8A-4147-A177-3AD203B41FA5}">
                      <a16:colId xmlns:a16="http://schemas.microsoft.com/office/drawing/2014/main" val="2714633837"/>
                    </a:ext>
                  </a:extLst>
                </a:gridCol>
                <a:gridCol w="1134669">
                  <a:extLst>
                    <a:ext uri="{9D8B030D-6E8A-4147-A177-3AD203B41FA5}">
                      <a16:colId xmlns:a16="http://schemas.microsoft.com/office/drawing/2014/main" val="2662852690"/>
                    </a:ext>
                  </a:extLst>
                </a:gridCol>
                <a:gridCol w="971270">
                  <a:extLst>
                    <a:ext uri="{9D8B030D-6E8A-4147-A177-3AD203B41FA5}">
                      <a16:colId xmlns:a16="http://schemas.microsoft.com/office/drawing/2014/main" val="3079862735"/>
                    </a:ext>
                  </a:extLst>
                </a:gridCol>
                <a:gridCol w="1133527">
                  <a:extLst>
                    <a:ext uri="{9D8B030D-6E8A-4147-A177-3AD203B41FA5}">
                      <a16:colId xmlns:a16="http://schemas.microsoft.com/office/drawing/2014/main" val="2914101818"/>
                    </a:ext>
                  </a:extLst>
                </a:gridCol>
              </a:tblGrid>
              <a:tr h="192403">
                <a:tc>
                  <a:txBody>
                    <a:bodyPr/>
                    <a:lstStyle/>
                    <a:p>
                      <a:pPr algn="ctr">
                        <a:buNone/>
                      </a:pPr>
                      <a:r>
                        <a:rPr lang="zh-CN" sz="1600" kern="100" dirty="0">
                          <a:effectLst/>
                          <a:latin typeface="Times New Roman" panose="02020603050405020304" pitchFamily="18" charset="0"/>
                          <a:cs typeface="Times New Roman" panose="02020603050405020304" pitchFamily="18" charset="0"/>
                        </a:rPr>
                        <a:t>省区</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K/W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H/W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N/W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S/W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4593" marR="14593"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省区</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K/W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H/W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N/W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S/W</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14593" marR="14593" marT="0" marB="0" anchor="ctr"/>
                </a:tc>
                <a:extLst>
                  <a:ext uri="{0D108BD9-81ED-4DB2-BD59-A6C34878D82A}">
                    <a16:rowId xmlns:a16="http://schemas.microsoft.com/office/drawing/2014/main" val="2245940687"/>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北京</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22.60%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1.77%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42.51%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湖北</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16.33%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39.74%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7.42%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36.50%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2402463314"/>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天津</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27.86%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33.25%</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5.74%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33.15%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湖南</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14.79%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41.46%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6.98%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36.76%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3359605280"/>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河北</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18.76%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42.06%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14.50%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24.68%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广东</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11.91%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36.76%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3.54%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47.79%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880166874"/>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山西</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20.40%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32.78%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15.18%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31.64%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广西</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16.29%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42.01%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7.98%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33.72%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1265555199"/>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内蒙古</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18.46%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36.12%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20.01%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25.41%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海南</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22.52%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47.52%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9.02%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20.94%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1300358042"/>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辽宁</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28.28%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38.25%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11.20%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22.28%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重庆</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17.62%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39.04%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5.79%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37.55%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3774183418"/>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吉林</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22.70%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41.22%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13.44%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22.64%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四川</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18.91%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44.81%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11.91%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24.38%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387312941"/>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黑龙江</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16.71%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26.71%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24.59%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32.00%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贵州</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14.09%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35.99%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9.21%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40.71%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2314442670"/>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上海</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25.09%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28.78%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0.98%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45.16%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云南</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18.40%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33.13%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9.82%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38.64%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3539202549"/>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江苏</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14.46%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34.27%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4.73%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46.54%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西藏</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17.66%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28.45%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34.20%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19.69%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3319010054"/>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浙江</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14.39%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33.71%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3.62%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48.28%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陕西</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20.33%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38.40%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11.95%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29.31%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1375754228"/>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安徽</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16.08%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42.11%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9.90%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31.92%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甘肃</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21.36%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37.30%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14.72%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26.62%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4045935918"/>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福建</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14.00%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38.50%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4.81%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42.70%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青海</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25.12%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32.47%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dirty="0">
                          <a:effectLst/>
                          <a:latin typeface="Times New Roman" panose="02020603050405020304" pitchFamily="18" charset="0"/>
                          <a:cs typeface="Times New Roman" panose="02020603050405020304" pitchFamily="18" charset="0"/>
                        </a:rPr>
                        <a:t>28.02%</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14.38%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1046291063"/>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江西</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15.30%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39.10%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7.82%</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37.78%</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宁夏</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25.36%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35.14%</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12.37%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27.13%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471243088"/>
                  </a:ext>
                </a:extLst>
              </a:tr>
              <a:tr h="249623">
                <a:tc>
                  <a:txBody>
                    <a:bodyPr/>
                    <a:lstStyle/>
                    <a:p>
                      <a:pPr algn="ctr">
                        <a:buNone/>
                      </a:pPr>
                      <a:r>
                        <a:rPr lang="zh-CN" sz="1600" b="0" kern="100">
                          <a:effectLst/>
                          <a:latin typeface="Times New Roman" panose="02020603050405020304" pitchFamily="18" charset="0"/>
                          <a:cs typeface="Times New Roman" panose="02020603050405020304" pitchFamily="18" charset="0"/>
                        </a:rPr>
                        <a:t>山东</a:t>
                      </a:r>
                      <a:endParaRPr lang="zh-CN" sz="1600" b="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16.89%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38.31%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11.21%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33.60%</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kern="100">
                          <a:effectLst/>
                          <a:latin typeface="Times New Roman" panose="02020603050405020304" pitchFamily="18" charset="0"/>
                          <a:cs typeface="Times New Roman" panose="02020603050405020304" pitchFamily="18" charset="0"/>
                        </a:rPr>
                        <a:t>新疆</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18.83%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37.49%</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27.43%</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16.26%</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699689928"/>
                  </a:ext>
                </a:extLst>
              </a:tr>
              <a:tr h="249623">
                <a:tc>
                  <a:txBody>
                    <a:bodyPr/>
                    <a:lstStyle/>
                    <a:p>
                      <a:pPr algn="ctr">
                        <a:buNone/>
                      </a:pPr>
                      <a:r>
                        <a:rPr lang="zh-CN" sz="1600" b="0" kern="100" dirty="0">
                          <a:effectLst/>
                          <a:latin typeface="Times New Roman" panose="02020603050405020304" pitchFamily="18" charset="0"/>
                          <a:cs typeface="Times New Roman" panose="02020603050405020304" pitchFamily="18" charset="0"/>
                        </a:rPr>
                        <a:t>河南</a:t>
                      </a:r>
                      <a:endParaRPr lang="zh-CN" sz="1600" b="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15.27%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39.95%</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10.97%</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kern="100">
                          <a:effectLst/>
                          <a:latin typeface="Times New Roman" panose="02020603050405020304" pitchFamily="18" charset="0"/>
                          <a:cs typeface="Times New Roman" panose="02020603050405020304" pitchFamily="18" charset="0"/>
                        </a:rPr>
                        <a:t>33.81%</a:t>
                      </a:r>
                      <a:endParaRPr lang="zh-CN" sz="1600" kern="10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zh-CN" sz="1600" b="1" kern="100" dirty="0">
                          <a:effectLst/>
                          <a:latin typeface="Times New Roman" panose="02020603050405020304" pitchFamily="18" charset="0"/>
                          <a:cs typeface="Times New Roman" panose="02020603050405020304" pitchFamily="18" charset="0"/>
                        </a:rPr>
                        <a:t>全国</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18.39%</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39.04%</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9.87%</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tc>
                  <a:txBody>
                    <a:bodyPr/>
                    <a:lstStyle/>
                    <a:p>
                      <a:pPr algn="ctr">
                        <a:buNone/>
                      </a:pPr>
                      <a:r>
                        <a:rPr lang="en-US" sz="1600" b="1" kern="100" dirty="0">
                          <a:effectLst/>
                          <a:latin typeface="Times New Roman" panose="02020603050405020304" pitchFamily="18" charset="0"/>
                          <a:cs typeface="Times New Roman" panose="02020603050405020304" pitchFamily="18" charset="0"/>
                        </a:rPr>
                        <a:t>32.70%</a:t>
                      </a:r>
                      <a:endParaRPr lang="zh-CN" sz="1600" b="1"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6288" marR="56288" marT="0" marB="0" anchor="ctr"/>
                </a:tc>
                <a:extLst>
                  <a:ext uri="{0D108BD9-81ED-4DB2-BD59-A6C34878D82A}">
                    <a16:rowId xmlns:a16="http://schemas.microsoft.com/office/drawing/2014/main" val="973923113"/>
                  </a:ext>
                </a:extLst>
              </a:tr>
            </a:tbl>
          </a:graphicData>
        </a:graphic>
      </p:graphicFrame>
      <p:sp>
        <p:nvSpPr>
          <p:cNvPr id="5" name="文本框 4">
            <a:extLst>
              <a:ext uri="{FF2B5EF4-FFF2-40B4-BE49-F238E27FC236}">
                <a16:creationId xmlns:a16="http://schemas.microsoft.com/office/drawing/2014/main" id="{D519C7EE-31AE-2B0D-FC11-216406B3F28A}"/>
              </a:ext>
            </a:extLst>
          </p:cNvPr>
          <p:cNvSpPr txBox="1"/>
          <p:nvPr/>
        </p:nvSpPr>
        <p:spPr>
          <a:xfrm>
            <a:off x="3556000" y="1468486"/>
            <a:ext cx="5080000" cy="414922"/>
          </a:xfrm>
          <a:prstGeom prst="rect">
            <a:avLst/>
          </a:prstGeom>
        </p:spPr>
        <p:txBody>
          <a:bodyPr>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2-9  </a:t>
            </a:r>
            <a:r>
              <a:rPr lang="zh-CN" altLang="en-US" sz="1600" b="1" dirty="0">
                <a:latin typeface="Times New Roman" panose="02020603050405020304"/>
                <a:ea typeface="宋体" panose="02010600030101010101" pitchFamily="2" charset="-122"/>
              </a:rPr>
              <a:t>各省区国民财富结构时期均值比较</a:t>
            </a:r>
          </a:p>
        </p:txBody>
      </p:sp>
    </p:spTree>
    <p:extLst>
      <p:ext uri="{BB962C8B-B14F-4D97-AF65-F5344CB8AC3E}">
        <p14:creationId xmlns:p14="http://schemas.microsoft.com/office/powerpoint/2010/main" val="410033451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99B3F-0065-AAE5-3E86-E924E3753C92}"/>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684471B2-89FA-702D-CF76-1F1C583988BA}"/>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财富结构演进</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3900"/>
              </a:lnSpc>
              <a:spcBef>
                <a:spcPts val="12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以全国国民财富结构为参照，对各省区国民财富结构进行分类。从国民财富中占主导地位的资本类型看：共有</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个省区以人力资本为主导；</a:t>
            </a:r>
            <a:r>
              <a:rPr lang="en-US" altLang="zh-CN" sz="2400" dirty="0">
                <a:latin typeface="Times New Roman" panose="02020603050405020304" pitchFamily="18" charset="0"/>
                <a:ea typeface="华文楷体" panose="02010600040101010101" charset="-122"/>
                <a:cs typeface="Times New Roman" panose="02020603050405020304" pitchFamily="18" charset="0"/>
              </a:rPr>
              <a:t>9</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个省区以社会资本为主导；西藏以自然资本为主导；但没有任何省区以物质资本为主导。</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96B5750D-772F-2CA6-5B1F-C9DC1B58B059}"/>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94</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AC82F6FA-8B41-84D3-F2A2-6019281E27F2}"/>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
        <p:nvSpPr>
          <p:cNvPr id="4" name="文本框 3">
            <a:extLst>
              <a:ext uri="{FF2B5EF4-FFF2-40B4-BE49-F238E27FC236}">
                <a16:creationId xmlns:a16="http://schemas.microsoft.com/office/drawing/2014/main" id="{66E0E314-5730-00D6-2D13-EF05307E391C}"/>
              </a:ext>
            </a:extLst>
          </p:cNvPr>
          <p:cNvSpPr txBox="1"/>
          <p:nvPr/>
        </p:nvSpPr>
        <p:spPr>
          <a:xfrm>
            <a:off x="3327400" y="3212592"/>
            <a:ext cx="5537200" cy="414922"/>
          </a:xfrm>
          <a:prstGeom prst="rect">
            <a:avLst/>
          </a:prstGeom>
        </p:spPr>
        <p:txBody>
          <a:bodyPr wrap="square">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表</a:t>
            </a:r>
            <a:r>
              <a:rPr lang="en-US" altLang="zh-CN" sz="1600" b="1" dirty="0">
                <a:latin typeface="Times New Roman" panose="02020603050405020304"/>
                <a:ea typeface="宋体" panose="02010600030101010101" pitchFamily="2" charset="-122"/>
              </a:rPr>
              <a:t>2-10  </a:t>
            </a:r>
            <a:r>
              <a:rPr lang="zh-CN" altLang="en-US" sz="1600" b="1" dirty="0">
                <a:latin typeface="Times New Roman" panose="02020603050405020304"/>
                <a:ea typeface="宋体" panose="02010600030101010101" pitchFamily="2" charset="-122"/>
              </a:rPr>
              <a:t>按国民财富结构的省区分类</a:t>
            </a:r>
          </a:p>
        </p:txBody>
      </p:sp>
      <p:graphicFrame>
        <p:nvGraphicFramePr>
          <p:cNvPr id="5" name="表格 4">
            <a:extLst>
              <a:ext uri="{FF2B5EF4-FFF2-40B4-BE49-F238E27FC236}">
                <a16:creationId xmlns:a16="http://schemas.microsoft.com/office/drawing/2014/main" id="{87F6F464-7414-5D07-E049-AFA5A620AF70}"/>
              </a:ext>
            </a:extLst>
          </p:cNvPr>
          <p:cNvGraphicFramePr>
            <a:graphicFrameLocks noGrp="1"/>
          </p:cNvGraphicFramePr>
          <p:nvPr>
            <p:extLst>
              <p:ext uri="{D42A27DB-BD31-4B8C-83A1-F6EECF244321}">
                <p14:modId xmlns:p14="http://schemas.microsoft.com/office/powerpoint/2010/main" val="1729022353"/>
              </p:ext>
            </p:extLst>
          </p:nvPr>
        </p:nvGraphicFramePr>
        <p:xfrm>
          <a:off x="2562872" y="3645408"/>
          <a:ext cx="7066256" cy="2624910"/>
        </p:xfrm>
        <a:graphic>
          <a:graphicData uri="http://schemas.openxmlformats.org/drawingml/2006/table">
            <a:tbl>
              <a:tblPr firstRow="1" firstCol="1" bandRow="1">
                <a:tableStyleId>{1FECB4D8-DB02-4DC6-A0A2-4F2EBAE1DC90}</a:tableStyleId>
              </a:tblPr>
              <a:tblGrid>
                <a:gridCol w="1080510">
                  <a:extLst>
                    <a:ext uri="{9D8B030D-6E8A-4147-A177-3AD203B41FA5}">
                      <a16:colId xmlns:a16="http://schemas.microsoft.com/office/drawing/2014/main" val="6101361"/>
                    </a:ext>
                  </a:extLst>
                </a:gridCol>
                <a:gridCol w="890016">
                  <a:extLst>
                    <a:ext uri="{9D8B030D-6E8A-4147-A177-3AD203B41FA5}">
                      <a16:colId xmlns:a16="http://schemas.microsoft.com/office/drawing/2014/main" val="1482723750"/>
                    </a:ext>
                  </a:extLst>
                </a:gridCol>
                <a:gridCol w="2213328">
                  <a:extLst>
                    <a:ext uri="{9D8B030D-6E8A-4147-A177-3AD203B41FA5}">
                      <a16:colId xmlns:a16="http://schemas.microsoft.com/office/drawing/2014/main" val="2816514656"/>
                    </a:ext>
                  </a:extLst>
                </a:gridCol>
                <a:gridCol w="1992386">
                  <a:extLst>
                    <a:ext uri="{9D8B030D-6E8A-4147-A177-3AD203B41FA5}">
                      <a16:colId xmlns:a16="http://schemas.microsoft.com/office/drawing/2014/main" val="2647079178"/>
                    </a:ext>
                  </a:extLst>
                </a:gridCol>
                <a:gridCol w="890016">
                  <a:extLst>
                    <a:ext uri="{9D8B030D-6E8A-4147-A177-3AD203B41FA5}">
                      <a16:colId xmlns:a16="http://schemas.microsoft.com/office/drawing/2014/main" val="606706788"/>
                    </a:ext>
                  </a:extLst>
                </a:gridCol>
              </a:tblGrid>
              <a:tr h="471300">
                <a:tc>
                  <a:txBody>
                    <a:bodyPr/>
                    <a:lstStyle/>
                    <a:p>
                      <a:pPr algn="ctr">
                        <a:buNone/>
                      </a:pPr>
                      <a:r>
                        <a:rPr lang="en-US" sz="1600" kern="100" dirty="0">
                          <a:effectLst/>
                        </a:rPr>
                        <a:t> </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en-US" sz="1600" kern="100">
                          <a:effectLst/>
                        </a:rPr>
                        <a:t>N</a:t>
                      </a:r>
                      <a:r>
                        <a:rPr lang="zh-CN" sz="1600" kern="100">
                          <a:effectLst/>
                        </a:rPr>
                        <a:t>高</a:t>
                      </a:r>
                      <a:r>
                        <a:rPr lang="en-US" sz="1600" kern="100">
                          <a:effectLst/>
                        </a:rPr>
                        <a:t>S</a:t>
                      </a:r>
                      <a:r>
                        <a:rPr lang="zh-CN" sz="1600" kern="100">
                          <a:effectLst/>
                        </a:rPr>
                        <a:t>高</a:t>
                      </a:r>
                      <a:endParaRPr lang="zh-CN" sz="1600" kern="10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en-US" sz="1600" kern="100" dirty="0">
                          <a:effectLst/>
                        </a:rPr>
                        <a:t>N</a:t>
                      </a:r>
                      <a:r>
                        <a:rPr lang="zh-CN" sz="1600" kern="100" dirty="0">
                          <a:effectLst/>
                        </a:rPr>
                        <a:t>高</a:t>
                      </a:r>
                      <a:r>
                        <a:rPr lang="en-US" sz="1600" kern="100" dirty="0">
                          <a:effectLst/>
                        </a:rPr>
                        <a:t>S</a:t>
                      </a:r>
                      <a:r>
                        <a:rPr lang="zh-CN" sz="1600" kern="100" dirty="0">
                          <a:effectLst/>
                        </a:rPr>
                        <a:t>低</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en-US" sz="1600" kern="100" dirty="0">
                          <a:effectLst/>
                        </a:rPr>
                        <a:t>N</a:t>
                      </a:r>
                      <a:r>
                        <a:rPr lang="zh-CN" sz="1600" kern="100" dirty="0">
                          <a:effectLst/>
                        </a:rPr>
                        <a:t>低</a:t>
                      </a:r>
                      <a:r>
                        <a:rPr lang="en-US" sz="1600" kern="100" dirty="0">
                          <a:effectLst/>
                        </a:rPr>
                        <a:t>S</a:t>
                      </a:r>
                      <a:r>
                        <a:rPr lang="zh-CN" sz="1600" kern="100" dirty="0">
                          <a:effectLst/>
                        </a:rPr>
                        <a:t>高</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en-US" sz="1600" kern="100" dirty="0">
                          <a:effectLst/>
                        </a:rPr>
                        <a:t>N</a:t>
                      </a:r>
                      <a:r>
                        <a:rPr lang="zh-CN" sz="1600" kern="100" dirty="0">
                          <a:effectLst/>
                        </a:rPr>
                        <a:t>低</a:t>
                      </a:r>
                      <a:r>
                        <a:rPr lang="en-US" sz="1600" kern="100" dirty="0">
                          <a:effectLst/>
                        </a:rPr>
                        <a:t>S</a:t>
                      </a:r>
                      <a:r>
                        <a:rPr lang="zh-CN" sz="1600" kern="100" dirty="0">
                          <a:effectLst/>
                        </a:rPr>
                        <a:t>低</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704032607"/>
                  </a:ext>
                </a:extLst>
              </a:tr>
              <a:tr h="1178250">
                <a:tc>
                  <a:txBody>
                    <a:bodyPr/>
                    <a:lstStyle/>
                    <a:p>
                      <a:pPr algn="ctr">
                        <a:buNone/>
                      </a:pPr>
                      <a:r>
                        <a:rPr lang="en-US" sz="1600" b="0" kern="100" dirty="0">
                          <a:effectLst/>
                        </a:rPr>
                        <a:t>H</a:t>
                      </a:r>
                      <a:r>
                        <a:rPr lang="zh-CN" sz="1600" b="0" kern="100" dirty="0">
                          <a:effectLst/>
                        </a:rPr>
                        <a:t>主导</a:t>
                      </a:r>
                    </a:p>
                    <a:p>
                      <a:pPr algn="ctr">
                        <a:buNone/>
                      </a:pPr>
                      <a:r>
                        <a:rPr lang="en-US" sz="1600" b="0" kern="100" dirty="0">
                          <a:effectLst/>
                        </a:rPr>
                        <a:t>21</a:t>
                      </a:r>
                      <a:endParaRPr lang="zh-CN" sz="1600" b="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zh-CN" sz="1600" kern="100" dirty="0">
                          <a:effectLst/>
                        </a:rPr>
                        <a:t>山东</a:t>
                      </a:r>
                    </a:p>
                    <a:p>
                      <a:pPr algn="ctr">
                        <a:buNone/>
                      </a:pPr>
                      <a:r>
                        <a:rPr lang="zh-CN" sz="1600" kern="100" dirty="0">
                          <a:effectLst/>
                        </a:rPr>
                        <a:t>河南</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zh-CN" sz="1600" kern="100" dirty="0">
                          <a:effectLst/>
                        </a:rPr>
                        <a:t>青海、新疆、内蒙古、山西、甘肃、河北、吉林、宁夏、陕西、四川、辽宁、安徽</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zh-CN" sz="1600" kern="100">
                          <a:effectLst/>
                        </a:rPr>
                        <a:t>广西、江西、湖北</a:t>
                      </a:r>
                    </a:p>
                    <a:p>
                      <a:pPr algn="ctr">
                        <a:buNone/>
                      </a:pPr>
                      <a:r>
                        <a:rPr lang="zh-CN" sz="1600" kern="100">
                          <a:effectLst/>
                        </a:rPr>
                        <a:t>湖南、重庆、天津</a:t>
                      </a:r>
                      <a:endParaRPr lang="zh-CN" sz="1600" kern="10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zh-CN" sz="1600" kern="100">
                          <a:effectLst/>
                        </a:rPr>
                        <a:t>海南</a:t>
                      </a:r>
                      <a:endParaRPr lang="zh-CN" sz="1600" kern="100">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91879771"/>
                  </a:ext>
                </a:extLst>
              </a:tr>
              <a:tr h="942600">
                <a:tc>
                  <a:txBody>
                    <a:bodyPr/>
                    <a:lstStyle/>
                    <a:p>
                      <a:pPr algn="ctr">
                        <a:buNone/>
                      </a:pPr>
                      <a:r>
                        <a:rPr lang="en-US" sz="1600" b="0" kern="100" dirty="0">
                          <a:effectLst/>
                        </a:rPr>
                        <a:t>H</a:t>
                      </a:r>
                      <a:r>
                        <a:rPr lang="zh-CN" sz="1600" b="0" kern="100" dirty="0">
                          <a:effectLst/>
                        </a:rPr>
                        <a:t>非主导</a:t>
                      </a:r>
                    </a:p>
                    <a:p>
                      <a:pPr algn="ctr">
                        <a:buNone/>
                      </a:pPr>
                      <a:r>
                        <a:rPr lang="en-US" sz="1600" b="0" kern="100" dirty="0">
                          <a:effectLst/>
                        </a:rPr>
                        <a:t>10</a:t>
                      </a:r>
                      <a:endParaRPr lang="zh-CN" sz="1600" b="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en-US" sz="1600" kern="100">
                          <a:effectLst/>
                        </a:rPr>
                        <a:t> </a:t>
                      </a:r>
                      <a:endParaRPr lang="zh-CN" sz="1600" kern="10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zh-CN" sz="1600" kern="100" dirty="0">
                          <a:effectLst/>
                        </a:rPr>
                        <a:t>西藏</a:t>
                      </a:r>
                    </a:p>
                    <a:p>
                      <a:pPr algn="ctr">
                        <a:buNone/>
                      </a:pPr>
                      <a:r>
                        <a:rPr lang="zh-CN" sz="1600" kern="100" dirty="0">
                          <a:effectLst/>
                        </a:rPr>
                        <a:t>黑龙江</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zh-CN" sz="1600" kern="100" dirty="0">
                          <a:effectLst/>
                        </a:rPr>
                        <a:t>北京、上海、广东、浙江</a:t>
                      </a:r>
                    </a:p>
                    <a:p>
                      <a:pPr algn="ctr">
                        <a:buNone/>
                      </a:pPr>
                      <a:r>
                        <a:rPr lang="zh-CN" sz="1600" kern="100" dirty="0">
                          <a:effectLst/>
                        </a:rPr>
                        <a:t>福建、江苏、云南、贵州</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buNone/>
                      </a:pPr>
                      <a:r>
                        <a:rPr lang="en-US" sz="1600" kern="100" dirty="0">
                          <a:effectLst/>
                        </a:rPr>
                        <a:t> </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4113317710"/>
                  </a:ext>
                </a:extLst>
              </a:tr>
            </a:tbl>
          </a:graphicData>
        </a:graphic>
      </p:graphicFrame>
    </p:spTree>
    <p:extLst>
      <p:ext uri="{BB962C8B-B14F-4D97-AF65-F5344CB8AC3E}">
        <p14:creationId xmlns:p14="http://schemas.microsoft.com/office/powerpoint/2010/main" val="152098156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019290-C1E4-694F-2788-329D887FBA72}"/>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178023EF-01F8-F3AC-8540-2348F170FA40}"/>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120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财富结构演进</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12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表</a:t>
            </a:r>
            <a:r>
              <a:rPr lang="en-US" altLang="zh-CN" sz="2400" dirty="0">
                <a:latin typeface="Times New Roman" panose="02020603050405020304" pitchFamily="18" charset="0"/>
                <a:ea typeface="华文楷体" panose="02010600040101010101" charset="-122"/>
                <a:cs typeface="Times New Roman" panose="02020603050405020304" pitchFamily="18" charset="0"/>
              </a:rPr>
              <a:t>2-10</a:t>
            </a:r>
            <a:r>
              <a:rPr lang="zh-CN" altLang="en-US" sz="2400" dirty="0">
                <a:latin typeface="Times New Roman" panose="02020603050405020304" pitchFamily="18" charset="0"/>
                <a:ea typeface="华文楷体" panose="02010600040101010101" charset="-122"/>
                <a:cs typeface="Times New Roman" panose="02020603050405020304" pitchFamily="18" charset="0"/>
              </a:rPr>
              <a:t>显示，各省国民财富结构中，自然资本和社会资本比重具有明显的反向关系：二者比重同时高于全国的仅有山东与河南两省；二者比重同时低于全国的则仅有海南；其他</a:t>
            </a:r>
            <a:r>
              <a:rPr lang="en-US" altLang="zh-CN" sz="2400" dirty="0">
                <a:latin typeface="Times New Roman" panose="02020603050405020304" pitchFamily="18" charset="0"/>
                <a:ea typeface="华文楷体" panose="02010600040101010101" charset="-122"/>
                <a:cs typeface="Times New Roman" panose="02020603050405020304" pitchFamily="18" charset="0"/>
              </a:rPr>
              <a:t>28</a:t>
            </a:r>
            <a:r>
              <a:rPr lang="zh-CN" altLang="en-US" sz="2400" dirty="0">
                <a:latin typeface="Times New Roman" panose="02020603050405020304" pitchFamily="18" charset="0"/>
                <a:ea typeface="华文楷体" panose="02010600040101010101" charset="-122"/>
                <a:cs typeface="Times New Roman" panose="02020603050405020304" pitchFamily="18" charset="0"/>
              </a:rPr>
              <a:t>个省区均为一高一低。自然资本高且社会资本低者，多数为中西部省区；自然资本低且社会资本高的则以东部省区居多，北京、上海、广东、浙江、江苏、福建等省区的国民财富均由社会资本主导。现代经济发展中自然资本的重要性相对较低，人力资本构成国民财富主导力量，但随着发展水平进一步提升，社会资本的重要性日益提高甚至将超越人力资本成为国民财富的主导力量。</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89EC244F-1E35-8D9B-C909-2EB2B6AD2314}"/>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95</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24F1A01A-9B66-B32C-76E1-781FFF2DFC34}"/>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Tree>
    <p:extLst>
      <p:ext uri="{BB962C8B-B14F-4D97-AF65-F5344CB8AC3E}">
        <p14:creationId xmlns:p14="http://schemas.microsoft.com/office/powerpoint/2010/main" val="73307630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FA4A7-BC9D-0A60-E723-B14434D7040F}"/>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B14C15C1-0852-DD0D-6A49-AE51F9C5F031}"/>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财富结构演进</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fontAlgn="auto">
              <a:lnSpc>
                <a:spcPts val="3500"/>
              </a:lnSpc>
              <a:spcBef>
                <a:spcPts val="12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7C2A0232-D953-6EB9-5FA0-F5DB7ABC632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96</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FA1EA15E-9B2F-7E62-E48D-B4EB0E32E767}"/>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pic>
        <p:nvPicPr>
          <p:cNvPr id="3" name="图片 2">
            <a:extLst>
              <a:ext uri="{FF2B5EF4-FFF2-40B4-BE49-F238E27FC236}">
                <a16:creationId xmlns:a16="http://schemas.microsoft.com/office/drawing/2014/main" id="{D5650F37-4D21-46A5-36A6-CDCC940777B6}"/>
              </a:ext>
            </a:extLst>
          </p:cNvPr>
          <p:cNvPicPr>
            <a:picLocks noChangeAspect="1"/>
          </p:cNvPicPr>
          <p:nvPr/>
        </p:nvPicPr>
        <p:blipFill>
          <a:blip r:embed="rId2"/>
          <a:stretch>
            <a:fillRect/>
          </a:stretch>
        </p:blipFill>
        <p:spPr>
          <a:xfrm>
            <a:off x="2268258" y="1956162"/>
            <a:ext cx="8174069" cy="3221971"/>
          </a:xfrm>
          <a:prstGeom prst="rect">
            <a:avLst/>
          </a:prstGeom>
        </p:spPr>
      </p:pic>
      <p:sp>
        <p:nvSpPr>
          <p:cNvPr id="8" name="文本框 7">
            <a:extLst>
              <a:ext uri="{FF2B5EF4-FFF2-40B4-BE49-F238E27FC236}">
                <a16:creationId xmlns:a16="http://schemas.microsoft.com/office/drawing/2014/main" id="{EE431DCA-A224-0D73-2612-A942CC756ED3}"/>
              </a:ext>
            </a:extLst>
          </p:cNvPr>
          <p:cNvSpPr txBox="1"/>
          <p:nvPr/>
        </p:nvSpPr>
        <p:spPr>
          <a:xfrm>
            <a:off x="3327400" y="5229466"/>
            <a:ext cx="5537200" cy="414922"/>
          </a:xfrm>
          <a:prstGeom prst="rect">
            <a:avLst/>
          </a:prstGeom>
        </p:spPr>
        <p:txBody>
          <a:bodyPr wrap="square">
            <a:spAutoFit/>
          </a:bodyPr>
          <a:lstStyle/>
          <a:p>
            <a:pPr marL="0" indent="0" algn="ctr" defTabSz="266700">
              <a:lnSpc>
                <a:spcPct val="150000"/>
              </a:lnSpc>
              <a:spcBef>
                <a:spcPct val="0"/>
              </a:spcBef>
              <a:spcAft>
                <a:spcPts val="600"/>
              </a:spcAft>
            </a:pPr>
            <a:r>
              <a:rPr lang="zh-CN" altLang="en-US" sz="1600" b="1" dirty="0">
                <a:latin typeface="Times New Roman" panose="02020603050405020304"/>
                <a:ea typeface="宋体" panose="02010600030101010101" pitchFamily="2" charset="-122"/>
              </a:rPr>
              <a:t>图</a:t>
            </a:r>
            <a:r>
              <a:rPr lang="en-US" altLang="zh-CN" sz="1600" b="1" dirty="0">
                <a:latin typeface="Times New Roman" panose="02020603050405020304"/>
                <a:ea typeface="宋体" panose="02010600030101010101" pitchFamily="2" charset="-122"/>
              </a:rPr>
              <a:t>2-9  </a:t>
            </a:r>
            <a:r>
              <a:rPr lang="zh-CN" altLang="en-US" sz="1600" b="1" dirty="0">
                <a:latin typeface="Times New Roman" panose="02020603050405020304"/>
                <a:ea typeface="宋体" panose="02010600030101010101" pitchFamily="2" charset="-122"/>
              </a:rPr>
              <a:t>国民财富结构不同模式的转换路径</a:t>
            </a:r>
          </a:p>
        </p:txBody>
      </p:sp>
    </p:spTree>
    <p:extLst>
      <p:ext uri="{BB962C8B-B14F-4D97-AF65-F5344CB8AC3E}">
        <p14:creationId xmlns:p14="http://schemas.microsoft.com/office/powerpoint/2010/main" val="120151017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98BE7F-6D3B-E76A-646C-0C229D079B1B}"/>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592C6E3C-5D58-52B0-E2BE-1FB79BE594FB}"/>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120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财富结构演进</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6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2-9</a:t>
            </a:r>
            <a:r>
              <a:rPr lang="zh-CN" altLang="en-US" sz="2400" dirty="0">
                <a:latin typeface="Times New Roman" panose="02020603050405020304" pitchFamily="18" charset="0"/>
                <a:ea typeface="华文楷体" panose="02010600040101010101" charset="-122"/>
                <a:cs typeface="Times New Roman" panose="02020603050405020304" pitchFamily="18" charset="0"/>
              </a:rPr>
              <a:t>对我国各省区国民财富结构不同模式的转变方式做进一步梳理。（</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）初始模式为自然资本主导模式（如西藏）。（</a:t>
            </a:r>
            <a:r>
              <a:rPr lang="en-US" altLang="zh-CN" sz="2400" dirty="0">
                <a:latin typeface="Times New Roman" panose="02020603050405020304" pitchFamily="18" charset="0"/>
                <a:ea typeface="华文楷体" panose="02010600040101010101" charset="-122"/>
                <a:cs typeface="Times New Roman" panose="02020603050405020304" pitchFamily="18" charset="0"/>
              </a:rPr>
              <a:t>2</a:t>
            </a:r>
            <a:r>
              <a:rPr lang="zh-CN" altLang="en-US" sz="2400" dirty="0">
                <a:latin typeface="Times New Roman" panose="02020603050405020304" pitchFamily="18" charset="0"/>
                <a:ea typeface="华文楷体" panose="02010600040101010101" charset="-122"/>
                <a:cs typeface="Times New Roman" panose="02020603050405020304" pitchFamily="18" charset="0"/>
              </a:rPr>
              <a:t>）随着资本积累，自然资本比重下降、物质资本和人力资本和比重提升，可能转向青海和吉林代表的</a:t>
            </a:r>
            <a:r>
              <a:rPr lang="en" altLang="zh-CN" sz="2400"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高</a:t>
            </a:r>
            <a:r>
              <a:rPr lang="en" altLang="zh-CN" sz="2400"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低的人力资本主导模式。（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3</a:t>
            </a:r>
            <a:r>
              <a:rPr lang="zh-CN" altLang="en-US" sz="2400" dirty="0">
                <a:latin typeface="Times New Roman" panose="02020603050405020304" pitchFamily="18" charset="0"/>
                <a:ea typeface="华文楷体" panose="02010600040101010101" charset="-122"/>
                <a:cs typeface="Times New Roman" panose="02020603050405020304" pitchFamily="18" charset="0"/>
              </a:rPr>
              <a:t>）或者转向海南所代表的</a:t>
            </a:r>
            <a:r>
              <a:rPr lang="en" altLang="zh-CN" sz="2400"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低</a:t>
            </a:r>
            <a:r>
              <a:rPr lang="en" altLang="zh-CN" sz="2400"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低的人力资本主导模式。（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4</a:t>
            </a:r>
            <a:r>
              <a:rPr lang="zh-CN" altLang="en-US" sz="2400" dirty="0">
                <a:latin typeface="Times New Roman" panose="02020603050405020304" pitchFamily="18" charset="0"/>
                <a:ea typeface="华文楷体" panose="02010600040101010101" charset="-122"/>
                <a:cs typeface="Times New Roman" panose="02020603050405020304" pitchFamily="18" charset="0"/>
              </a:rPr>
              <a:t>）还可能直接或间接转向</a:t>
            </a:r>
            <a:r>
              <a:rPr lang="en" altLang="zh-CN" sz="2400"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高</a:t>
            </a:r>
            <a:r>
              <a:rPr lang="en" altLang="zh-CN" sz="2400"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高的人力资本主导模式（如山东、河南），这一模式与大体全国国民财富结构一致。（</a:t>
            </a:r>
            <a:r>
              <a:rPr lang="en-US" altLang="zh-CN" sz="2400" dirty="0">
                <a:latin typeface="Times New Roman" panose="02020603050405020304" pitchFamily="18" charset="0"/>
                <a:ea typeface="华文楷体" panose="02010600040101010101" charset="-122"/>
                <a:cs typeface="Times New Roman" panose="02020603050405020304" pitchFamily="18" charset="0"/>
              </a:rPr>
              <a:t>5</a:t>
            </a:r>
            <a:r>
              <a:rPr lang="zh-CN" altLang="en-US" sz="2400" dirty="0">
                <a:latin typeface="Times New Roman" panose="02020603050405020304" pitchFamily="18" charset="0"/>
                <a:ea typeface="华文楷体" panose="02010600040101010101" charset="-122"/>
                <a:cs typeface="Times New Roman" panose="02020603050405020304" pitchFamily="18" charset="0"/>
              </a:rPr>
              <a:t>）进而，转向人力资本为主导的</a:t>
            </a:r>
            <a:r>
              <a:rPr lang="en" altLang="zh-CN" sz="2400" dirty="0">
                <a:latin typeface="Times New Roman" panose="02020603050405020304" pitchFamily="18" charset="0"/>
                <a:ea typeface="华文楷体" panose="02010600040101010101" charset="-122"/>
                <a:cs typeface="Times New Roman" panose="02020603050405020304" pitchFamily="18" charset="0"/>
              </a:rPr>
              <a:t>N</a:t>
            </a:r>
            <a:r>
              <a:rPr lang="zh-CN" altLang="en-US" sz="2400" dirty="0">
                <a:latin typeface="Times New Roman" panose="02020603050405020304" pitchFamily="18" charset="0"/>
                <a:ea typeface="华文楷体" panose="02010600040101010101" charset="-122"/>
                <a:cs typeface="Times New Roman" panose="02020603050405020304" pitchFamily="18" charset="0"/>
              </a:rPr>
              <a:t>低</a:t>
            </a:r>
            <a:r>
              <a:rPr lang="en" altLang="zh-CN" sz="2400" dirty="0">
                <a:latin typeface="Times New Roman" panose="02020603050405020304" pitchFamily="18" charset="0"/>
                <a:ea typeface="华文楷体" panose="02010600040101010101" charset="-122"/>
                <a:cs typeface="Times New Roman" panose="02020603050405020304" pitchFamily="18" charset="0"/>
              </a:rPr>
              <a:t>S</a:t>
            </a:r>
            <a:r>
              <a:rPr lang="zh-CN" altLang="en-US" sz="2400" dirty="0">
                <a:latin typeface="Times New Roman" panose="02020603050405020304" pitchFamily="18" charset="0"/>
                <a:ea typeface="华文楷体" panose="02010600040101010101" charset="-122"/>
                <a:cs typeface="Times New Roman" panose="02020603050405020304" pitchFamily="18" charset="0"/>
              </a:rPr>
              <a:t>高模式。（</a:t>
            </a:r>
            <a:r>
              <a:rPr lang="en-US" altLang="zh-CN" sz="2400" dirty="0">
                <a:latin typeface="Times New Roman" panose="02020603050405020304" pitchFamily="18" charset="0"/>
                <a:ea typeface="华文楷体" panose="02010600040101010101" charset="-122"/>
                <a:cs typeface="Times New Roman" panose="02020603050405020304" pitchFamily="18" charset="0"/>
              </a:rPr>
              <a:t>6</a:t>
            </a:r>
            <a:r>
              <a:rPr lang="zh-CN" altLang="en-US" sz="2400" dirty="0">
                <a:latin typeface="Times New Roman" panose="02020603050405020304" pitchFamily="18" charset="0"/>
                <a:ea typeface="华文楷体" panose="02010600040101010101" charset="-122"/>
                <a:cs typeface="Times New Roman" panose="02020603050405020304" pitchFamily="18" charset="0"/>
              </a:rPr>
              <a:t>）最终，转向社会资本主导的模式，其又存在三个子类情形，且具有物质资本比重由上升（云南、贵州）到相对稳定（广东等）最终转向下降（京沪）的变化路径。</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C36218CE-C581-1C12-9177-9F630B7102D7}"/>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97</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A98AC67B-2045-EF10-7214-426FBD30DF14}"/>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Tree>
    <p:extLst>
      <p:ext uri="{BB962C8B-B14F-4D97-AF65-F5344CB8AC3E}">
        <p14:creationId xmlns:p14="http://schemas.microsoft.com/office/powerpoint/2010/main" val="33306937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5A295-5327-BDE0-EC5A-19ACE786DEC3}"/>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93A06663-1ECD-6A1E-3B03-8958457CD6F5}"/>
              </a:ext>
            </a:extLst>
          </p:cNvPr>
          <p:cNvSpPr>
            <a:spLocks noGrp="1" noRot="1" noChangeArrowheads="1"/>
          </p:cNvSpPr>
          <p:nvPr>
            <p:ph idx="1"/>
          </p:nvPr>
        </p:nvSpPr>
        <p:spPr>
          <a:xfrm>
            <a:off x="660296" y="1040765"/>
            <a:ext cx="11389995" cy="5543550"/>
          </a:xfrm>
        </p:spPr>
        <p:txBody>
          <a:bodyPr>
            <a:noAutofit/>
          </a:bodyPr>
          <a:lstStyle/>
          <a:p>
            <a:pPr fontAlgn="auto">
              <a:lnSpc>
                <a:spcPts val="4200"/>
              </a:lnSpc>
              <a:spcBef>
                <a:spcPts val="120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 财富结构演进</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algn="just" fontAlgn="auto">
              <a:lnSpc>
                <a:spcPts val="4200"/>
              </a:lnSpc>
              <a:spcBef>
                <a:spcPts val="1200"/>
              </a:spcBef>
              <a:buFontTx/>
              <a:buNone/>
            </a:pPr>
            <a:r>
              <a:rPr lang="en-US" altLang="zh-CN" sz="2400" dirty="0">
                <a:latin typeface="华文楷体" panose="02010600040101010101" charset="-122"/>
                <a:ea typeface="华文楷体" panose="02010600040101010101" charset="-122"/>
                <a:cs typeface="华文楷体" panose="02010600040101010101" charset="-122"/>
              </a:rPr>
              <a:t>         </a:t>
            </a:r>
            <a:r>
              <a:rPr lang="zh-CN" altLang="en-US" sz="2400" dirty="0">
                <a:latin typeface="Times New Roman" panose="02020603050405020304" pitchFamily="18" charset="0"/>
                <a:ea typeface="华文楷体" panose="02010600040101010101" charset="-122"/>
                <a:cs typeface="Times New Roman" panose="02020603050405020304" pitchFamily="18" charset="0"/>
              </a:rPr>
              <a:t>尽管国民财富结构各种模式之间未必存在精确的转换顺序，但其演进路径有据可循。无论一个省区自然资源禀赋富裕与否，自然资本占国民财富比重随时间下降是普遍现象；物质资本比重在不同省区差异较大，仅在少数省区其重要性接近人力资本，多数省区均以人力资本为主导力量；随着经济发展水平不断提升，物质资本比重降为相对次要地位，社会资本比重可望超越人力资本成为国民财富主导力量。</a:t>
            </a: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60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a:p>
            <a:pPr fontAlgn="auto">
              <a:lnSpc>
                <a:spcPts val="4200"/>
              </a:lnSpc>
              <a:spcBef>
                <a:spcPts val="0"/>
              </a:spcBef>
              <a:buFontTx/>
              <a:buNone/>
            </a:pPr>
            <a:endParaRPr lang="en-US" altLang="zh-CN"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BAFBD0C6-0408-8A9E-A5B3-8C2D2A94A526}"/>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B0B1C50-CF42-884F-B5CA-1ED82C2B1B31}"/>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二、财富结构及演进模式</a:t>
            </a:r>
          </a:p>
        </p:txBody>
      </p:sp>
    </p:spTree>
    <p:extLst>
      <p:ext uri="{BB962C8B-B14F-4D97-AF65-F5344CB8AC3E}">
        <p14:creationId xmlns:p14="http://schemas.microsoft.com/office/powerpoint/2010/main" val="30093061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BA2CFBE5-CE6D-B741-8F1C-1CE4CD479E27}">
  <we:reference id="wa104381909" version="3.19.0.0" store="en-US" storeType="OMEX"/>
  <we:alternateReferences>
    <we:reference id="WA104381909" version="3.19.0.0" store="" storeType="OMEX"/>
  </we:alternateReferences>
  <we:properties>
    <we:property name="EQUATION_HISTORY" value="&quot;[{\&quot;mathml\&quot;:\&quot;&lt;math style=\\\&quot;font-family:Times New Roman;font-size:24px;\\\&quot; xmlns=\\\&quot;http://www.w3.org/1998/Math/MathML\\\&quot;&gt;&lt;mi&gt;d&lt;/mi&gt;&lt;mfenced&gt;&lt;mrow&gt;&lt;mi&gt;&amp;#x3C4;&lt;/mi&gt;&lt;mo&gt;-&lt;/mo&gt;&lt;mn&gt;1&lt;/mn&gt;&lt;/mrow&gt;&lt;/mfenced&gt;&lt;mo&gt;-&lt;/mo&gt;&lt;mi&gt;d&lt;/mi&gt;&lt;mfenced&gt;&lt;mi&gt;&amp;#x3C4;&lt;/mi&gt;&lt;/mfenced&gt;&lt;mo&gt;&amp;#x2264;&lt;/mo&gt;&lt;mn&gt;0&lt;/mn&gt;&lt;/math&gt;\&quot;,\&quot;base64Image\&quot;:\&quot;iVBORw0KGgoAAAANSUhEUgAABEAAAACXCAYAAAAViy7LAAAACXBIWXMAAA7EAAAOxAGVKw4bAAAABGJhU0UAAACALZwRvgAAI1ZJREFUeNrtnS1UHE3ThksgIhAIBCICgUAgEAgEYgUCgYhAIBAIBAIRgUAg9hwEAhGBQEQgEAgEAoFAIBCICEQEAhERgUAgEIiI59t6d/gCG36qeuene+a6zmnz5GFnpqen6p57uqtFoE6Mdtppp50b2jLdBQCRs2GMZ/ud9onuAgB0GZBPAACawUin3XTaf4amwX2ALgOAyNE4dWKMa2eIVgBAlwH5BACg/gx12g9jUD8iyQJAYqL1whjfjhGtAIAuA/IJAEB90eB8aQzmpyRZAEg0zl0Z49whcQ4A0GVAPgEAqCfHxiB+Ld0vEgAAKaLTyW+N8a5NdwEAugzIJwAA9eKbMXj/lm4hLgCAlJnstDtj3FuluwAAXQbkEwCAerBuDNr3WZAHAKgDrU57MMS+P502R3cBALoMyCcAAGkz3WmPxkQ7T3cBQM1YMcY/FbbjdBcAoMuAfAIAkCZjYp+y16a7AKCm7Bnj4M9OG6a7AABdBuQTAIC00ErU1sribKsGAHWPh9btDNlpAQDQZUA+AQBIjF1jcL4RKosDQP3xVPLfpLsAAF0G5BMAgDRYkG4RJkuhpmm6CwAawpwjNs7QXQCALgPyCQBA3Oj60nuxudJrdBcANIwtY3zUr3sjdBcAoMuAfAIAECesLwUA+DhOsn4bANBlQD4BAEicTbHvK09lagBoKvpF1jJ1Wdsy3QUA6DIgnwAAxMW42KdYEoABoOm0hanLAIAuA/IJAEBy6JS6n8bge0h3AQD8D8/UZQAAdBmQTwAAImBD7FMscZ4BALroF1rr1OUlugsA0GVAPgEAqJbPnfZgDLhf6S4AgBdsi33q8hDdBQDoMiCfAABUx5Ex2F4J1acBAHr51Gm/jXF0l+4CAHQZkE8AAKphRuzT7WbpLgCAV1kyxlGNt+N0FwCgy4B8AgBQLvrV4NoYZA/oLgCAdzk3xtMLugoA0GVAPgEAKJc1Y3B9lO56VAAAeJtJsX+5XaC7AABdBuQTAIByGOy0X8bA+o3uAgAwcWiMq7q9JWv3AQBdBuQTAIAS2DQGVa1CTpVpAAAbY2L/ardMdwEAugzIJwAAfxnttEXpFsXKC02cVJgGACgG6w4ON9Kt+A8A6DJ0GZBPAKBR6NS1Cemu49vqtBPpToV8cn7vcjyW5yvDMLcGAEpCdzSYqsF1eL7arXDbAdBl6DIgnwC4UfN4MtOPunvS8rM2l/3bIN0UB1q4ar7T1qVbxVvX7j1+ENTOchwo1q8MrDEFgDLQxHWVxZ1fNbkm69rtG5IzALoMXQbkE4APUUNjo9NOHXHz6dnQ2L4iFJDOnU9Zp05liXS509qd9l26Xw48N6q3red0jm2x7y0+xi0FgAJRd/6iJ/bUxQCZccR3vtoBoMvQZUA+AfgXjeE7nXbbR7zubUdZToAc2M/xxvS2PNaaqhC4cwwMAIAiaHXa5Rux51eNrvNSqOAPgC5DlwH5BMDLeBbDrUvAQtq1dD/GQYSJ9janYLbsOGaL2wkAJRofdTRAFh0xlwQMgC5DlwH5BJqOxlati/QodtNPZ/RtS3dGnbbDTG9azZPTzHCBAL5Id32mJtzjTjuXrrPUr3N1ktP5XRmPdyW4xwBQrvFRRwNE46h1iv0xwwQAXYYuA/IJNFwvXhu1otYC+WhZ4EinfTU+O5oXWEKWc9CazJJwSKLdyOEcxh3HW+aWAUAOTGUvHJ5496tmfWDd3UG/dAwxZADQZegyIJ9AA2nLx+b0Y/b/eYv96nLDdbGZ3weC4Zw7FwGJdiKH41qT/J2wjzgA9Me0dL+QhrxY1M0AGRb7NM6vDB0AdBm6DMgn0DD2xFavo9/Y2xJb3aVLYcvxXNlwJtl76d+FGsx+x3K8LW4RAASiX1RPpb+p5b9q2C/fHdfOVwcAdBm6DMgn0BSOxVbnIy9DQpfNWHaU0aWHI9yefFh2JtrTHI75xXG8SW4RAAQYHzrjI49K3XU0QOYd1z/FcAJAl6HLgHwCNWdAbLOFdcbGaAG69aFk46XRfJXy95m3TkW/4vYAgIOpHI2POhsgnuJ1uwwrAHQZugzIJ1BzLLOZVF8WtavRivE5OhN/zRHoYU98iXasz+MNOV5O2tweADAwVoDxUWcDxBP7fwvTlgHQZegyIJ9AfWlHEgPPjOexzy3rD+tWkE9TfvoNXGuO441yewDgHaYLND7qboBMO/pgjqEGgC5DlwH5BGpIy6gjVQ8WXQD6s9iWwvyXxW4IQG+itehVXvvMWwsS/uT2AMAb6BfPo1cS1k2nbWcC62mNpAr2rT5MkroaIPrSdGvsg28MOQB0GbcHyCdQM4YdY3eppHNqG89HjZIJbqGfKSl3n/lBx0vINrcHAF5hvieOqOmxI90vUO/hKfLXBANE2Tf2wY0wbRkAXQZAPoHXGWXc5saw2GeBXPE8+fFutdbvOtMloVI0APTHcqc9dtpBQJw4xwB5ATs/AKDL0GVAPoFQxjIT4SbBc591jNmVks9tR8othN0ojqXcl4Ajsa9pBQB4DV0fORT4t6sYIC/Q6faPQvFDAHQZugzIJ+A3Pv4kqpV0vFp3L9L4V/auK6Nin533mGljMKDTZTzrTA9zOOZticcCAOhlEgMk+AWI9f8A6DIA8gnGx/4rL+epaSXPbLu9is7xPIFzTI6W8yWg30qznnWtS9weACiAYQyQf1g39oOKnSGGEAC6DIB8gvGRsFbSsecxm6sqNLroOMc/0v+SyEbQdibaftfrebZZG+b2AEBBYIC8ZNzRF4sMHwB0GQD5BOMjYa3kibVV1jZRo+bRca77DNePOZFy95k/TmCgAQAGSNMMEMVabXyH4QOALgMgn2B8JKqVvLM/qt62+UCYBZIbnkJF2nZLDIisMwUADJBysa4zPWf4AKDLAMgnGB+JaqW287rmKz7fRef5MgvkHVrOzlzI4WGyHmuZ2wMAGCClYi0GpoJokCEEgC4DIJ9gfCSmldRo9sz+eMz+pkpGnPeEWSDvsOUc1P2u/VyQ+AvNAAAGSFMNkFlHf8wwhADQZQDkE4yPxLTSsvOaziI57x/O824zrPvvyDy2qto2HkunYw5wewAAA6RUhhziZ50hBIAuAyCfYHwkppWunde0Hcl57zjP+zdx+1+8U2nyWGd6ZjzWBbcHADBAKuHG2B8HDCEAdBkA+QTjQ9Kp6TIZcE2xbP+9GHDuswz1/jpxIYdj3hqPtcftAQAMkEo4kvK+PgMAugzIJ+ST9I0PNbuWJf4ZB9sB1/Y5onvnPXdidw97Uu4608+OY61wewAAA6QSNsVeYOsTwwgAXQZAPsH4SKQffjmv7yGy879znv8tz9ZLbh2d9yOH4807jjfF7QEADJBKmHP0yTTDCABdBkA+wfhIgGlJf0nPj4BrmOMx6DLh7LidHI7pqWxOwRYAwACphlFhW0wAdBm6DMgnGB/1MD5CYt5T+x7ZNXwPuIZvPA5dvjo7rpXDMa3rAO+5PQCAAVIZgw7BtMEwAkCXAZBPMD4S4Drgur9Gdg3rgfcOpFvN27P2KY+1Q5eS1l7LAIAB0kQDRPlp7JMjhhEAugyAfFI5oxgf7zIceP1fIruOxcDr+Nz0B2TQ+XBc5XTcB+Px9olhAIABUilsjQmALkOXAfkkfnTGx4HjeW6a8fHEfGA/jEV2HeOB17HQ9AelJeWvM/3kON4msQwAMEAqZdfYJ3cMIwB0GQD5pBLjQ83JR4wPE9uB/RHbDiqDgdex0/QHxlsAZiaHY04JRZDqIND2szZLdwAGSK3ZFIojAqDL0GXoMvJJbGjBZC2EyVIXH2cBfRKrKXcv6e9mE4w6QKNZG3T83ZX41pnm8SB4tsHi5To+RuTlvtkzdAlggNSaZUe/jDKUANBlgC4jnxRufOxhfJRqGvyM9FpCirk+pHiPNSBoFdqD7Ga8ts5L949Xd2tV3p6uM+p8cI5zOv8lxzEniXHRJdkfkn/xNQAMkHjxrJWdYihBA0GXAbqMfILxkQahdTNiLQB9Fng9E6kM+B2xV0/uFeqvOfYLzt/Ja0uqDaFK7UcPplYZXuu0tnTXS+6/0vayf+9ta1kQW85+p5W1cfn7NWrUGeT0/1+Xl18Y/svOAQADpN5MO/pljqEEDXoRQZehy9Bl5JMy0BofLHXJh9CdUw4ivZ7vgdezGPNNWsicnX4HvP5975S4XanGKWoL6/+eM5WJqKsCApun3WaJtLfdCl+CAAOkyQbIZ0e/rDCUoOagy9Bl6DLySVmMZi/eGB/5sR7YZ1uRXs9W4PWsx5pgLV8VdNqbVrLVKZX6NaGVOTrbr/y9BszhZ8e4cT4oebHnCPx15VMW2K+lusTabzsTAAyQJjAg7BABgC5Dl6HLyCdloebmIcZHIRwG9t1apNezKTWY0aJTwy4/OGEt3NKW7rq/j4LMRs/Ds53926Szkw5zvMZj4zGvavrgrcr77n0qjdkfgAHSHKwi7BtDCWoGugxdhi4jn5SFLos6wvgolIvAPlyI9HqWA6/nIoaTH8yS4HsDXv9tz5Bge1mRl1v4DIpvvWfe64TOjcc8r9kDNyThrmNsbYf4CRggjeK3sV/2GUpQE9Bl6DJ0GfmkLLTGx3EB4wLj419uAvuyFen1zPcxNipFvy58NOVOg0U/W4+dPvut+YCHbDjH6/1hPOZJjR62Ecd1x95OCKSAAdI4A+SXsV+OGUpQA9Bl6DJ0GfmkDMaz68x7xsc1xsebhPZ1rAZIK/B67qs8ad027fGDEzwV/9eFXr7Iyylld44Ouqoo8NXF+VWR8lPqkWS10jDb3gIGCAZIU74QQ/NAl6HL0GXkk6KZLMj4UGN2DePj3Wc/tG9j3TZ2po9rKj126AEPxOZ+DuR0vMdnjo+nc9ok2mAGxD61NOama2Opxg0YIM01QKwvCxggkCroMnQZuox8UobxUUSND32GdVePQUL5u4z20cejXFN/6BZQl4aT2pV8HbzQoi+zOV//gzSnzsSepJtc77MgvSTddbIAGCDNNUCsLww/GUqQIOgydBm6jHxSJFMFGR/M+PDfBwyQv228rJNU589SaXqvgMF8EtAx+nUi7+kxVX3hKJuPitLcZ4LrPGuX8neP90cpN6nq1FudUqtfv3Q7pRlhqQtggGCA+AXrL4YSJAa6DF2GLiOfFIW+YO4Lu7rEQgsDpPy6JrNim+Z4UNCA3g/omNMKXzRSTrTD8vqU0j/ZfZg1JjL9nbEs8f123ru9rA+f2noWLBez489kv113o2Ml63OarW1ggPCi3zDBSoxoboxAl6HL0GXkk6I4K8AY01kxCxgflRggsc66GozZANFiVxb3+EyKW78VkmjXSLRBvDbFUp380D3ave5eEV+IUmVf6lHorKzW1BoOGCDNFazEiGbGCHQZugxdRj6JSVd8VPPlK8ZH3yz1cQ/qONbmi+5sy9Snm4LdpZBEO17hTUo10U68cr8P+kx83gf2jBjHyw0GCAYIgpUYQYxAl6HL0GXkk2QNEI1Bq0Jx07xYxgB50ZaLOiGdpmT5wvAgxRci8a41/V3xTUo10e5L/lNnD5z3bpMYx8sNBggGCIKVGEGMQJehy9Bl5JPkDBBqfGCAJGuAzIq9aNJSRAGn6O3O6pxoR+RlNXWdXpmHa3vnvHcTxDhebjBAMEAQrMQIYgS6DF2GLiOfJPNSqjU+FjE+MEBSNUAmxL6t2G5JnfPT2SmLBZ2HtRLyVoIP1o68XO/5OYffnA4InsDLDQYIBgiClRhBjECXocvQZeSTNHSFFsWlTgwGSLIGiK4XvTEe+LLEwX7r6JBHKW7dq7Vq9vfEHqpPPeKqndPvtp2DeZf4xssNBggGSM5cOHIaMYIYERvoMnQZuox8EruuOJLuLkCAAZKcAaLB9ofxoOq4T5bUMUPi24O6yGJNv6TaqZ5FMSovtzfLS6hcOgfzPPGNlxsMEAyQnLmp8fghRtQ7RqDL0GXoMvJJKi+lT9syY4RggCRlgHyTONdSjjk7ZK3Ac7EGvgOe0/9N1fQGziG6jZcbDBAMkIpekDBAiBGxgS5Dl6HLyCcpvZRihBTHFwyQ/A2QBbG7+frwl7nOa87ZIUUWazoXXsQ8Y8pz3y7pMl5uMEAwQCoUrAfECGJEZDkUXYYuQ5eRT1IzQDBCiqGFAZLv7LQhxwOtbbbkjll3nJsWayqy+vCZ8TwueE7l0DmQ23QZLzcYIBggBWAtHrlPjCBGRAK6DF2GLiOfpG6APDdC9iSfIr5NZgYD5EVrlRkQjyIP2DuRiM1fPKcu8ZbLQK5psFummdscBgjxqY/+2SJGECMSfFFFlxH30GXkk7xRk/NW8jVCtBjyLkZIMON99P1wpNc0UJUBsuR08MYr6BzPVmtFFwDbMZ7HQ8Mf0omAFzL2DQfAAMmbYYmjTgEAugxdhi4jn6TEp+w6fkv+RoiaqFMMKRejffT5aKTX9LmPawrOfYPOQX1Y0cPnWQNbNG1Hfw02+CFddw7i78Q1AAyQAvB8MVlkKEHFoMvQZegy8klTjBBtJxghrvtQNwOkElPHM4VRk91EBR3jWe9Uxnq7Ncf5NLnoz5lzEC8R1wAwQAqgJUz3hnRAl6HL0GXkk1hRA7HdafcFGCGHQrFUCw+CAfLUBkIfYs8e7lVVM96MLNgsCGL6I9ShfJR6rE0DwABJG89yAsQXVP1yhS5Dl6HLyCexM1SQEcKuMR9zE9i3sc6ymQq8nvvQA/5wHmiioo45cXREGWsVPV8+Fhr6cHq3x7singFggBTEV0e/DDGUoELQZegydBn5BCOka4ToEqxRhtw/nElFO6YURCvweq5DDubdB7yqrcM0cVqn+hyXdE6eYi2rDX04d5zja494BoABUhBbDsEFUBXoMnQZuox8ghHy+jI6ZoT85SCwH2cjvZ7ZwOtxb2mv0+C8RWzmK+oUj2NdZlKzTlH91tCH8zqR8QWAAVJ/jox98pNhBBWBLkOXocvIJxgh7xtKun3uBEPQNQvpeVuO9HqWAq/HbdKuOQ+ge0BXtQ3WvuM8y9xT2rr+6rCBD+ZIQFAbJJ4BYIAUxIWxT84YRlAR6DJ0GbqMfFI3I0R3Hcp715inpTGfG9y3i4F9txHp9WwEXo/LYA/5yrBZUYfouVqnWZbttJ4JDvBbrErBU5gAAAPEwZ2xT3YZRlCR1kGXocvQZeSTusa3IrbP1YK+asaONrBPxwP7LNbZb98Cr+eL5yDeaSbqtFXlsi1EfFO/C2sA32Jf6uFIAmCApI/ny+cqwwgqAF2GLkOXkU8wQsKNEDWbmlYjJGQr3KOaxCf3DEOdLuldA3hcYYccO86z7L3KPW76SMMeylupx7ZMABgg6TMpBX1NAMgBdBm6DF1GPsEIYWmMl4uAPrqI9FpCdrW58xxgIeAAVW0XpmvHHh2Dvuy9yj1brs02KLB593L+TS4AwAApEM/XdarMQ9mgy9Bl6DLyCUZIvjNCdKee0Zr3305A38T6bN8EXMup5wBHzh9/yAZoFXgq3FZRaGhQ7BXHmzSV0FvI7UgAAAOkepGgFesHGEZQMugydBm6jHzSdCPkq+S/a4waIboMb6im/RZaCDVG/gRcR9v6458DDlDlNEuPG1RVIvtJMvmHc0njSxYABkgzoGI/xAq6DF2GLiOfQJeits/V39uV+i2NGQvsj9iW/40EXod5m+6QLWaqCoLzzvOcrug8D43nd92Q4KVu90PiDyIABki9sMakHYYQlAy6DF2GLiOfQDlGyGP2u8M16qu7gH6YiewaWkUbOafiLyZTVRD0uNW/pLppZuuO82zCfupzzjF2SZwHwAApEM8XkiWGEJQMugxdhi4jn8D7RkjIbidNWRqzF3D9K5Fdw0rANZi3Mh8We+Gqp/ajoo6YcZ5nlftsz0q6jlsRtJ33bpv4DoABUiCeApMTDCEoEXQZugxdRj6Bj1HTt4gaIffZ85Hy0piQOiDfIruGzYBr2CrioX1qexV1hPeLSJVrFdU9tK7fbTcgSP1w3rsWcR0AA6RArF9HtDI6Besg1pcpdBm6DF1GPmk6TzNCvMaxdWlMijNCBgP64ziyaziSApfxhEyRma+gE6bFVxBMb3rVa7msBbcuah6YBp337oEEAYABUjDWoo0HDB+I9GUKXYYuQ5eRT+AvGl+KmhGS4tIYr4FwG9n5XwVo14G8H9rnrYoEdinprVXcJrH8D2+BtBNiOAAGSIF4vgSvM3wg0pcpdBm6DF1GPoHX70m7ICNEC1SnUiPoS8A1DiX4XLmX6Q0HdMxNAoE6ln3cPdNYp2ociLxfs1YEADBA4hAFkwwfKBF0GboMXUY+gXxQo0JnhPzO2Qi5S8QI+RRgAs1Hcu6TAffF/HzNBfz4eQWDN2TgTkdw84aF9aaKd50pBaIAMECKZNchcgDKBF2GLkOXkU8gfyNgTfKfEXKWwLV/d15TLHFvTQra/UVZlvgLbYWshY0pyPwo4sYlhHedaR79MCH12ssbAAMkX66N/XDI0IGSQZehy9Bl5BMoBh2DO5Lf9rnnCVzzuKS53O3Yed6rnh/fkrinME6If/1PbGsVrX2s1zlUw2DTqkDI6TrjxyzZzBHvATBAnjHm6Iclhg5EqhnQZegydBn5BMIYyeJAvzNCzhO53nPxFTz+VPH5Djjvzb03Vn8PuNnLJV78ZeCA3Iho0E07znuxhkGm7bx3/SbG3qI5FJwCwAB5zlfHyw8zyaBs0GXoMnQZ+QTKod9iqakYIN6lla2Kz7clBS/bOQ242V9Kuvjna+q85zkT2cD7ZTzv4xoGF4/rqAmi34JCqz2/OU58B8AAeYb1Be6UYQMVgC5Dl6HLyCeQhhFyntA1eur+7FR8rp6ZkO7ZH94gWKYrNC9/3eLrV4JnEVN3lqW4Lc92JZ1pR3miSfPRce/ySBDPk9GlAAAGyF9GxD59f41hA5G/nKLL0GXoMvIJ5GuE6Awla5HnlAwQz85dNxWf65UUXLQ1xkQ7Kt1iWU/O84wjUYWuM21nf3shxWxp5JluWae1kbPOsbXV5/Eme5IR27YBYID0vlBZ+2CUYQMYIOgydBm6jHzSOJ52jbmtkQHizS9VzdTy1NUJmv0RmmiLTASa5J5XU/6a/XfPVMuvzmM+/4pxKcU5/VY38ahGAWTDObYW+jzec0GmXzhYbwmAAfKcC6nP1naAAYIuQ5ehy8gnUBwf7RqTmgHSknh3F3vCs/wluJ7QYUCiXS3oggd7Er8GjKepj541WZ51pnPydyrgQ+Y6FcWm2Kdb1qXq+JFzbH3u41hj8nJa53fiNgAGyDNGxT5dmdljUBXoMnQZuox8AnHx1q4x5zWOAXdSzOy7j7Aa07f9nJ9nCuNT2y/gYgd6kr5+bRh+FmQ852ftjCl56egVXUTMsw9zXaqO/3Rc822fx9rv+b0xAQAMkL9QrR9SAF2GLkOXkU8gTnqLpaZogIzI2zNayjLX38JTp2S2jAf4efst+Ral0t86kZdO+1RgZ1w7kt6dlF/ttmnT5f447t1VH8eZ6DnWD2I0wP/zGQPkf1wbr/2QIQMJvFihy9Bl6DLyCVRnhGxLWH2jGFh2aMGBEs/LatAe9HsgbzGkvF35wZ4kq22pDzFgWac5Li+n16h7V1aF7yWJv/hMXow5x1RopfGBVwTMggDAE5MYIK51ry2GDFQIugxdhi4jn0AaDCR87tY6TmXtYLQgdsO/7yWJmmAexJ9ob6T/dUHqDvduc9N+5f/zTAf9qFr1Z3m597t+bShzapqnv/cSDwotKWcKb+9WfFeJBySAvFkOiPEPNeuDE0diBagSdBm6DF1GPgEomiGx1dsooxbIYE8eeG9J2XTZD3Ke07rWXkk4R28ESE+l8femTI71dK4WZpqpYMDtGa8l9WrZZSTayVfG0SwxDeAFB4Exvi5F/8bEPu27zXCBhF6w0GXoMnQZ+QQglGl5Waj4rVZ0AeMdKWZHsXf5EphonzpkwNnRl/L6NLu3pjtei2/a9sAbx73rSWLzFQ22CUfw3Ej4oZpwjiXvNnPD8q9beEQsA3jBgIR9Tf6vwhiZN98cLzcjDBmIAHQZugxdRj4BKIN5Y/xbLuj4c8bjbxchkG/6SLY/5P3pKINZMj964wKv5P2pNXfO8znJgs5Adl6HPe7WnwiE/ZnEWXwmbzzb5HmKbQ1l4653itYQcQzgBat9vkilzpAjDu0zXCAS0GXoMnQZ+QSgLFak5OUnGRPGfLJbVNxdkfBE+9R+ZoK5nbXdLKG8N7XmzBAc/8uxVfmF4TmeImcpb73mncZrmfo6+kqSpfApwL9oogqd/fGU7CYS74N1x7VOMmQgMUGKLkOXocvIJwB5sCgfL4e5z9EEUX1pqfvxTQo0nfWHL3NOapYvApYq33kd70HiWodoXUN7mfjD5BVro2/8ln6N2nrjhW6buAXwIp6v9ml+PH8mRxLuh1/SnNkuUL/nGF2GLkOXkU8AyowPH2lHNUmW+jzOvFGjbpZx0VqJ+7akJOtxc37ncDy9rqnIBpnna0Oqa/FDBJw65zotVwvitLPkeiRvu5Lnwq4vAIpu0ajr0/uZOv9WBXCN2TOJPWueL+jjDB+IEHQZugxdRj4BKBOdmWGp83SY5SgP+kFtXz6u+XFXdoydFP/aTq/bv+w8p6M+j6lrGMciHWTWrw0/En8pK2pMaRIfJFZBQ9Bp6S3pOu8aR9UZ190LzgqO270x/DKLy9vZOagwXMzOTdunCPqKr3VQF9Bl6DJ0GfkEoOwxv2MwKtQEPck04FvPvWrChcwwscz6OAowVnJBD/qzgKB4GnhBC30cczfyQDzjuJaUtxHTl6L7nMeTbu05TIyCBtGScqfDh7bRCPpqWexfNvlaB7GDLkOXocvIJwBlM+XIPTr+dXbghXRngWm7Eds2u0+zPiqvr6RuzZbjpD9ycvqd5ugt2nSVBfcUOHJcU8pTCvVrz3UO40kfrnliEmCAYIC8k7+sU/R3GVaQCOgydBm6jHwCUAVLUowJ/7QcUgsMR7VjlH4ZaItvTbkmZ50Ct5mjEB4S25pFvTnLEscUbCvqFlv3n19K/AEayMZFyNRLvf+rQr0PAHgfa6X+B6lomiUAugxdhi4jnyTOvqTxUabI9qth97wl3WVe/RbZ1/iqM0R0NmH0S+ZGshPVInvfsoGvbTdLxitS7PrvgSzRnD/r+Lssuep5zCYchL+J3WWvw57qep++SHc92LW8/KL1mAm78+y+rkn6W3ECQHl5yjqte53ughqMd3QZugxdRj7BAMEAKZPBLLdo7jnKYsafD/rpPMtLCzWJmZADOhCsld636C4AgFf5boyjN5LWF2kAQJcB+QQDBAMkZrQG0OizRq1G+JBVsU9lHaW7AABeoDUNrNPWv9BdAIAuA/IJBggGCEB16PRDa4GZQ7oLAOAF52Lf+QIAAF0G5BMMEAwQgIrRNZVWx3mR7gIA+B+eQnUjdBcAoMuAfIIBggECEAe7Yl9zSBEZAGg6KkCt2xRu0l0AgC4D8gkGCAYIQDzolMsrYcolAIAF61TlM2EbbQBAlwH5BAMEAwQgOlqOh69FdwFAQ1kQ+57zk3QXAKDLgHyCAYIBAhAnO2Lfg55thgCgaXzutDtjnFynuwAAXQbkEwwQDBCAeNGpdZfGB/CE7gIA4uOb8ZGlLwCALgPySX7sZAZAk9sFwwAgf3CkAQBeF158iQUAdBmQTwAAasa82NckTtNdANCAmGjZlpKYCADoMiCfAAAkCO40AIDIqNi/vn6luwAAXQbkEwCA9ND1hqfGIK3rGD/RZQBQMwY77doYB3fpLgBAlwH5BAAg7WB9YwzWe0KRJgCo18vGES8bAIAuA/IJAEBzGBP7dL0dugsAaoJ1u72f2UsJAAC6DMgnAAA1QIswWQo2aVumuwAgcTaM8e42exkBAECXAfkEAKBGfBF71eo5ugsAEmXZGOvuhQr9AIAuA/IJAEBtWRWbi/3YaZN0FwAkxpxRrGqMa9FdAIAuA/IJAEC9+WpMtupmT9FdAJAIs5kQtXxNnae7AABdBuQTAIBmsEmyBYAGitVHxCoAoMuAfAIA0Dx0rWLL0JhyCQB1iWfjdBUAoMuAfAIAH/F/N9GLAibtg1wAAAEmdEVYdE1hdGhNTAA8bWF0aCB4bWxucz0iaHR0cDovL3d3dy53My5vcmcvMTk5OC9NYXRoL01hdGhNTCIgc3R5bGU9ImZvbnQtZmFtaWx5OidUaW1lcyBOZXcgUm9tYW4nIj48bXN0eWxlIG1hdGhzaXplPSIyNHB4Ij48bWk+ZDwvbWk+PG1mZW5jZWQ+PG1yb3c+PG1pPiYjeDNDNDs8L21pPjxtbz4tPC9tbz48bW4+MTwvbW4+PC9tcm93PjwvbWZlbmNlZD48bW8+LTwvbW8+PG1pPmQ8L21pPjxtZmVuY2VkPjxtaT4mI3gzQzQ7PC9taT48L21mZW5jZWQ+PG1vPiYjeDIyNjQ7PC9tbz48bW4+MDwvbW4+PC9tc3R5bGU+PC9tYXRoPuostcoAAAAASUVORK5CYII=\&quot;,\&quot;slideId\&quot;:303,\&quot;accessibleText\&quot;:\&quot;d 左小括号 tau （ 小写 ） 减 1 右小括号 减 d 左小括号 tau （ 小写 ） 右小括号 小于等于 0\&quot;,\&quot;imageHeight\&quot;:24.16},{\&quot;mathml\&quot;:\&quot;&lt;math style=\\\&quot;font-family:Times New Roman;font-size:24px;\\\&quot; xmlns=\\\&quot;http://www.w3.org/1998/Math/MathML\\\&quot;&gt;&lt;mi&gt;l&lt;/mi&gt;&lt;mi&gt;i&lt;/mi&gt;&lt;msub&gt;&lt;mi&gt;m&lt;/mi&gt;&lt;mrow&gt;&lt;mi&gt;&amp;#x3C4;&lt;/mi&gt;&lt;mo&gt;&amp;#x2192;&lt;/mo&gt;&lt;mo&gt;&amp;#x221E;&lt;/mo&gt;&lt;/mrow&gt;&lt;/msub&gt;&lt;mi&gt;d&lt;/mi&gt;&lt;mfenced&gt;&lt;mi&gt;&amp;#x3C4;&lt;/mi&gt;&lt;/mfenced&gt;&lt;mo&gt;=&lt;/mo&gt;&lt;mn&gt;0&lt;/mn&gt;&lt;/math&gt;\&quot;,\&quot;base64Image\&quot;:\&quot;iVBORw0KGgoAAAANSUhEUgAAA9QAAADSCAYAAACrZYgEAAAACXBIWXMAAA7EAAAOxAGVKw4bAAAABGJhU0UAAACALZwRvgAANBZJREFUeNrt3Q1oHd154PGHFxFEEcGhClWISi9BBBHEIoiWOMShd0EsJohgikoU4rIKKxZTTBBBEIc49AazeKnCOqAlIpgggimCqMRlXVYBUUwxiygudYmXGCqCCCaIIKjDulRhHXj3Prmjeu74Xt3zzMeZMzP/Hxz68Vr3njkzd2ae8/EcEQAAAJSl1S373fLYoazSXIW65XgedrplnOYCAAAAgPJMdctRt7zvUDSIG6PJCqXt+8jxfBwQVAMAAABAOS51y1PH4G2PYNprUP3E8bw8JKgGAAAAAL80CDt0DNr2CaZLOT/PHM/PLucHAAAAAPx56BisvZDeSDb80+n4J47nqUNzAQAAAEDx7jkGaS+ll7AM5ZnvllPH83WD5gIAAACA4mw4BmevomAO5Wt3y2uHc/amW67SXAAAAACQv8vdcuYYUC/RXEFZczxvGnjP0lwAAAAAkJ8ZcZ863KG5grTteP6ed8skzQUAAAAA2WkGaNeM3myPFfZ5dN1Oi8zsAAAAAJCDLccg7EjI6B06S+bv2zQXAAAAAKS3LL1kVS4JrS7TXJVw1XBOr9BcAAAAAGCn66Zfidto5k2aq1LuOJ5XHc2eorkAAAAAwB3rput/fllPDQAAAAAFuC3u+02TEbqadAbCG8fzvEpzAQAAAMBos+I+1ZtAq9o6wtRvAAAAAMiFTu197hhk7dJctWCZ+g0AAAAAGOKWuE/1ZsSyHnRGguvU7+s0FwAAAAC8a7pbXjsGVus0V63cFfep3+w1DgAAAAAJe45B1TMh63PdjHfLS8fzv0VzAQAAAMBbV8R92u8izVVL1x3Pv14nszQXAAAAAPRGm184BlMPaK5ae+x4HTyhqQAAAABA5KZjEHUmvXXWqK95cZ+psExzAQAAAGiyiW45dgyg7tFcjbDreD3o9mqspQcAAADQWLcdgyfN/k1252aYEfdR6lWaC0DRWtHNZo6mAAAAGd4nVqSXPCwvGiCT2RmDuGZ8P5JehnAAyIUGzbqepNMtD6V/L8dDmgcAAIwwFnufuNMtj6Q3Jft8xPA0x++yjE5PcmoaxTJKvUZzAUNpx6XmJtDdETST/mqsXI3+20QTG0YPeiFqlM3oYXcy4mazyfUEAABiNMHXUrdsSC97tq5JPRvxPnGQ40ue6+g0a6ebyXUt9VFTAwJgAA2Qb3XLvuEee/470ufAmtQs+aP2xsZ7iXX6i24r8cbQOOflKtcXAACNMB69EC1EAfOq9Gav3ZdeJ7zlJStZNnKqY0fc9xye4ZQ20hXDdckoNZpM7/c6eHoi6e/tybIXPT8qZSr2sNMehdMcG+RMyl9fosfXEta5AABQtJ0c3yGSJY811OOG95w9TmejHQoZv4FhZqP7fZrBVteig7mVGZhtF9gQByUdkwbRdxO9JW+ih+NlfgMAAFQqoD7JKWhZNXxnm9PZaCvCbEwgSe/DmoPiTNw7nB5FcVknKrqk4tAQjO9HAXxjA+rbJR3PaYD1AgCg7q5Jb92xBtaapPSxpF8yFi+PcqrfM8fveyaMOhI4uC9ReEhzoQHa0f181O9Bk0nqWupRS2Z0AHTd8Xemz5DKLK/QtdMt6WVjW4seiFnmxC94rr8uhn/tWLdb/C4AAPAWnMxHwXaa94k8ntmzhu9b5ZRB3LPB62gde5WjzjoyumP0LPp31kR9uhRnQ9w6Xh9IRTs7x6Pg+pXx4femhAN+KiRMAwAgZE9SBNRzOXyvazB/KuRdQc+kuE9tXae5UFPb4rbeOet9ui1uOS4OpcLbGV43PvwOA68fU7oAAPDvlvFZ/SqHZ/WEuA8M3OEUIea+43VzzDslauihuK2TzivA1WniLrOjNYabqmKDtowPwI7n+h1IumlkJCkDAMCfVeNzej+H77xm+L55ThFiliTcpY5AUbRz6JG4zehp5fzdrkt48wzkvbks/re3sEi71rvDbwYAAG/Wxf/+04/EfeYakAwsXJOTbdFcqAmXmRm6vLeo5bNr4r6j1ESVGtaSSER7FXyvP0qbOG2H3wwAAN64rMeLl5mM33dJ3LOMdzg9yHDNvhSmfaP6OoHcL11nH1cqlrMk/HpUQv3SbslBQA0AgD+Hhmf0aQ4Byk3D97U4PRjAMkuThLeosrZjTKU5A4oePJ0W992bblahcaeNAWsZB/VC0gXUd/ntAADghb6AWXYNyaODft/xu55zejCEduq4Li28R3OhoiYN1/l1T3XqiPvs6LnQG9iaQXu2hDrupQyo2/x+AADwYkH87j+ta+tcBwToYMdFdhyvoyNh2je4xvMM8l1HqYPfvWnL8PA7LqmOKymCaW56AAD4Y90yK+v6acuAABmacREyxaPOFg3X95rnum2K3ySWhbFk0C5zTbJlnfeb6OIBAAB+uOxpmmcHvevstVNODUbQ5QpnQnI71PPads1kr/dK31m1W+I+00h/o9MhNnJLbL3JqyXWdT460aHXEwCAptEZYZb107s5fOeJx+9C/bl20LAeH1VimTm0XVIdH1egjheyTqVuBdAB8GREz8o1fjsAAHjVNr5PZE1walmvfZ3TAwcb4j4L8hLNhQrQ69TS0VlW4i9LPKq/v5nQGtqS7Os4oHrrtgW69vsg6tXQ41jjBgcAQCk6xoA66zpUy3ZZk5weOJg1XFMrNBdqdl8+KjnwP5MKb4v8UtjTGQAAZPNI/O4/7bpe+4hTAwPXjMObNBUCZx2dLntLuAdS0VHqaanO+mkAABAmS0InLVseAx/WT8PCdS3nY5oKgesY47ylkutrXYYczEDvTanW+mkAABCetvF9Yjnj980IgwEohmsCJx0hm6C5ECjt5LSMTp9Ff1OmKXHP9h3UKPWuodKHXJsAAGCAO8aAOuua5mUJP8kOqsmyX+8VmguBWjXekw8CqfdTY707ZVfYur1Fh2sTAABkfAnKY8uhu47f9Vqyr9VGs+i6U9dRsg2aC4F6YQxM7wZS701jvV+WfY+fM1a4zbUJAAASrNP08lg/feD4XU84PUjhyPH6ekBTIUDzxhgvpK0FV1LUfbHMCt+Qas2rBwAA4bG+AC3n8J0njt+1zelBCq5byj6nqRAg1xk88TIdSN1nUtS91Pv8vqGiZDIEAACDbIvf9dOWHUrWOD1I4ba4J0ViwAmhOTbek18HVv9TY/1PyvwdvhbWTwMAgGxcR4u1PM3h+5YM37fA6UEKVw3X2GWaCwG5LPYR3tAGTp+mOIarVWjsNtcnAABIsOZj2czhOy0ZxUlIhjRawrZsqCbrjgta7gd2DPdTHMO9MiraEdZPAwCAbNbFfwe96/rWV5wepKT7S7sm2rtFcyEg1uze70f38ZBspDiGozIq+lhYPw0AALJ5IrZ1enl00B9KtfZVRTU9d7zO9mgqBGIyRSCq5Vpgx7GS8ji8JlbTh9mZsH4aAACkZxnF0/Isp+91zQGzwylCBmzNhqqx5JeIl5nAjmM25XEs+6xkW1g/DQAA/L5P5LF+etzwfbc5Rchgy/E6O63BserIZoviXKYCPY9ptst6X8Jb2juR8jg2fVayI6yfBgAA2ViT31zJ4TsXhGRRdeiI2YnKYsD1vC3NSX63kzKAaWoJdTnsQYpjCbVD6FXo56Wu66cnAq7bJQ83W+0tawXSATIhb3vx6JABgPCfn+f3bMuz9JnY1k/n8Ry0bGe0yKkNjr6rHOfcyVKUVcO11iKgJqCuaBD6PNBjSZNcLa/nzEjW9dM3Am3keektWO90yyPpZXbTdVwhrAHQ4LktvQx1u1Hdiniw60vFveiFJnlO9Tt15GDS0zHrdaUJDR7Ejje5bm4jahsAQHn0xX89ul8/l8HrkXVf6YPoHWD8gs+xrJ9+mFP9rxu+c57THVww/VTyT1JXlCbtd05AXf2AOu2641CTNx6kPJ45H5VrGytVZo/beNQo16LAeS8KzIY9wE/E/5SbS1GgvBF7ORnUYfEmp2BSj29N+nt3R/XULBd8/J2o7V3q81J6e6ADAPzRZ+mmuGctjpdjGdwhvGz8nLy2FrolgWZ8DeilWt+bbkbP5y15O706Xraj/54s+nerUbkWvTe2o89txYrlfasVvScl3122A2/Ly4Zr7SoBNQF1ydJmxn4Q6DV5P+XxrPioXMf4EPVhIrppaQPciU7sU3HP4ukrm+d01Ft5JwruX3r+4enN+kjCyXqnD93TFHV5IyS6AwAf9N5/ILaR5GH37eTU3C0pZ9TA8h4z1oBzvBB1ljzL4TxnKSfRe2OyXNThHvoMgmnD8a8RUBNQl2wj5bHcCfSavJPyeDZ8VM4yHz3vAHUqOsh7UUB6mDIgKzr5iD6AZ6MAfzN6GclazyxT5yeic5HlQamdE3lNh5+V/ilbacoraebIAQD4CqRdRqP1Xn43ekbpKHQ7evbdHfD3GhjFlxFZOniPcjy2bUOAV1fjUQCXZo1hKKUKe4SPGY6n6hnlCairH1DvpjyWm4Fek7cl0BH3VkkB6rl2gRe2TrPOMqX6UvSQTjMyXuTUeW2zlxLOw2tNbGvwLyp7vPMCQK50ttehjO7Q7MjobV80mNDp1fHO3LvRf5s33u93czzGh47f+aym5/iGuC+zCrlUZX2762DGPQJqAuqSPZFwZrHmYTXl8TwJrWKtnL+/yIA6a7DYKrBuaXvm13IO7vWhkDZJmb5YbRXQNoxSA0B2E1Gw+2bEM2Bb7Punrkn/9ioTYlvHnPeaNtedSh7X7BxfkvQjUKGVzQq1u+ugxk7Fry8C6uoH1GmXhbYDvSaXxG/cVciP5bjgh4IGsDoF+UrUM3Jb0mdzy2OqzbQMXvuTR0B7P0V97hZ0A7ie8kXtUUH1uSkAgCx0VHrU1F8NCrLsNLEf+yx9yXEdJT4vee444brk6FGNzvGUZF9qFUrR81Klte2uSWAfVvwaI6CufkCddmloqAF1W9IvKw3iplBmT9tqysYrch9DTaRyK0NwbQ1iL8pqdxLdtHdS9kRZe4VbI17UdI3dXtQZkmYqeNV7dAGgTOsO9959sY9KJ12T/qmtlrwieU+9dn2XqcvzZVLSZWcPsej7zXjF2t/1eqv6jAgC6moH1JMZjmUu0GvySoZjKuw+0zJWZLXEBrSuGfa1j+G8pNsw3XVas/bY7l7wYjA74N9bR453jD/OYcH0A3l3/VNb7Mnb6jYlDwB8GI/uwy6jZmM5fd954G59DnYIqFMbE/cp7iEXHQyoahZs186Mqr/P3IqOgeJWQlsz38rw+2wFek0GeUyrFWpc68PD57Qu655oloXxg3oHtWf/on2bpwoKqC8NCaY12c3CBX93jYAaAAo1LaMTj2nZknyn1qZNeLOY8/G7zhbbrMG53pbqBtHa8aIz2K5LtqSxZXN9J33OrQklWiCg7iuzRVUqlPXTLg6NjbbhsW6dguq2J4PXhbu8DFmyfXYcPm98yDnYFreZAATUAFCMecd7/rbkv041TS6NM8l/BllZI+O+jUrI8yp6Vp+PmB3K2/wvee3G4Vp0dpoOADyI3l2uSPWmdmcNqI+5PaFEbQJqP+vCLeun75bcgNa1yj63XnhgrNuCw2cmE5CdGC8EyxT5UZlWx4e8NLkmD7tkbB+2zgIAN4viNt36gRST9CnNGsv9AurRhIB6csh725voPCw6Bqz6OecJYK3L6bajNjwvOkCwGr1HLEafOVOjwJmAGk0NqEOdQTIRWkDdkupke7NOYX7quX4vxLZmaNRLzbq8O2XIspWUNYAd1Qu1O+DhbZmuZ51yssk9EABG0uU0LqOOB9FLSBHSBNRF7OTQhIB60FRvHQFOO4BgfQ8sYmYBATVQnOsZgs+QpT2mpSIqs1qhm6h1Da7PgGxcbCnpR42+riQ+Tx+W1q1FFo0B/kVuyLtTuKyZ/9alOsnvAKAqL0ouzx7d+aHIkYY0AXUR69jqHlDPDTjfDzK+m1lftg/42RFQo1JWhYC68PjC8hAse03rVgg9EDkEr6N65vWz4lPbn0u6fTo3JZ/kbW3pH/1IE0wr696kU9wDAWCoZXEbmX4tBSZhiVjXUL8s+QWrqgH1juQ/hd+6XO02Pz0CahBQE1D3s6yfLvsBZKmr9uD6nPe/Kfn0zLekP6nMccpg2nKj17I+5DNmpH+7q1cpg+lxsW2ncsT9DwCGWhT35FLXAwosit62qs4B9ZT0d7brzLU8pvBbt7Sc4+dHQA0CagLq/uCtKuun5yTsDNEHOdRNe5njexq+kPTZ9SbElslzbkgQfJQIptNeA23j+dvi/gcAQ5+Hrgk6fd1LXffjdU2CmZbr0qs7FTzv8Y57fb5P5/CZl43nje2fCKhBQE1AnaGBy14/vWFsrI7HulmD12F120kEr1mm6FkC2FMZPGUsOQ0syxT6O8bzt8z9DwDeoTOvjhzvo4cen9uWLRrPpLgZZK7Zqu9X7LyPJzpR8nrH6Qid3Vk8MfwWAQLqmgbUVVo/vS/hjqYv5lC3m9I/Xf1yxjpZpqA/dPjx3fD00Cn6ZQsAqkqDqqfivuzJ17aRl8SWlLPIpFauS8N2KnbuW9K/TVVez8hDCTc3TRW4dm49pqlAQF3PgNq6prVT8kuEZQT4RPyOpltGX18PqNtl6e95zmMrEctDMrm+biZRnzyypVtetp5y7wOAd9wL9Jk9I+Vvl2UNcB5wOf12yrjlvPnOTVMFrh04BNQok3WXJAJqg7ZUZ/20dQTY91Quy+hrsmdep4s/z7nuU4YAVv9dPOmZTv2O76d9KNkziFrXv9/h3gcAfZYN93V9yffZqXxVwklq5bqmlQCnd01ZzhvTltMH1HTgoEzWmI99qA06hi9+JeWun7auv73usW7aW2sZPU9m095JPODzyNi5kuEBGR8BeSnpM4zHWde/k0EUAPqfM5ZdLhY9189yj9cO5LEC6+KaIPQJl5XsSri5aarCNTngDk2FEl0hoC5ukNiyxUXZN4Knxoaa9li35Qx1W5X+aep51Xs75QMyPiXkTY4vZZb9SU+57wFA6sBnL/D6bRZcF9fcMGRdtnXSlD1Tseov9My8Q5lmMwSfk4Ee01gIAbV1TfJqiQ1mmb5cxpYOd1PWTY8rvob9Wo51OjLU6Ur0N/qDiWdH3SjpWmNaFAC8dV1sa1xnS6ijZcusohOluSbkfN3w68q6FOtYip1ZUEWTEkbeAGCUVobgsxXoMU1nOKbcnpPtCjXmioS9pcPzlHXbL6jOlg6I+FT+5NTzsZKutVXuewDwW7oEyHUbKC27JdRxXGxru4vWMbTXRIOvLetSrPv8HN9hGfVboblQovEaBtRBdBJYHjhlT4vaMTaSz/2LrVuFnNctvkXWUc4P9bUUAX58qveZ5DvCYV3/PsN9DwB+yzKVWp9FZeSfsKzN87F87CbPGycHEm5umqpoS3Omy29G8QDFrewGeA5fCwH1eclttk2V1k9beud9b+mwmqJuM/J2CvRryX963p4xwE9O9V7NuT6WDOhHPJ8B4N9e1i0dtmUtl7kdWFCxLKwJHsW6FCvkdZRlsizHqHrnjXVwq+klxF0EjlIey0Kg1+RCyuN5VdaNtMxpKta9LfcDvsGcbz8VDzA3cq7PmLjvLX6+H3Y8AC+iR82y1/mWAACUNRlnWbsjuCadfCV+1uBaRsyXG3ptWbc5e8bPcaB1QxtWff9uAurqB9QHEkBG7By1Ux7Pi7wqYN3TuVViY9001tV30odjY93WJd/9nZMuG+rzUPqnep8UcMOfF6aUAYCVdfeIsraA0meY6zTCh57qZElUc6Oh19em8fra5ic5kOuStjc1OFYC6uoH1A9SHstioNfkYtnnxnIjfVFyYz2SkrK2ObCmoL8We/HQGQJFjCZYekvXEh0CRcxEsCY9YUoZgKbTmUOWpU5alkqqq2Wk02fw6jpV/l5Dr7EXFbm+Que6xO55DY6VgLr6AfV6ymNZDfSavJ7yeHLrIDyQavRK6kuFZbqw7+RpN4x1i69bL2o/Qtf1yq8TDwKdKl/EVLz9it98AMA368ysEylvOyPLS/a0x3q5rhXcbeD1NWW8vrRzYoKfZaZ3rgMCagLqAKykPJZbgV6Tt1IeTy6du3pTrMr+09Y1Pr4fjA8NdTtLBNdFPJws5/ZV4mFZVMIBS0bBuzybATRcmtHp2yXW1fUe73uE7kCaM3JodUOqHxiE4lSakx+GgLr6v5vZlMcS6kyeeymP51oeX26dbz5VYkN1jHX1mTxtzHAj9bVOuJ2yPkXd6C8b63GZZzOAhrNOYdMO0emS6mpZ5+37hey+NGdta9GB0S1+lgNZRvpvNPC6IaAOU5qts/Zqdk3m8sy0RPNlr58+lHDX36YNXp9KcVPzOinqoyPVrQDqc55xHACaakzsa1sfllhfyywt3wknLaOwUw27zk6M19gCP82BLElXr9XgeAmo6xFQP0lxLE8CPZY0WctP8/pyy8O6zCm4Ghxbpqb7Dv7TTjMocouO/RT12QikPo94NgNoOGtm7zK3fbpkeEa/Ef8JJy1bZy026Bqz7tv6kp/lUE3ag5qAuj4B9WaKYwn1PpBmX+1ctle2JqIoM6vjqrGumxXo4dEfV1Gj0/pyY53Gob3URSUamRD3LKshZxAEAF9cMwaHMLPHki22jIRMlmdQk6Y0WxPe7fGzzByY+Np/nYCagNpF2sRkIXqT4jg6eXzxkvFLy8zqeN9Y16ueH9RnKU5iu8A6LUlYSQauGOsyKwDQXNMpXg7KnO5tGRkoK2B9TtD4jsdSjRkQVdCkDN+oj5mUAXVoS2OmUh5HLoPFlmnKhyU3lCXhl76E+Oylv5biBBbdnneM9TmTYhPZWHrBX3B/A9Bwabb/KCvYsXbglpVwcpdnUB8dJbXOZJvipzmUa1tu0lQITJqkylcCO4Z2mR0DlvXTZaZIn5Owp1WkmfZSdEIW6xT0nYDqc597G4CGs+bAeFNisGMZ5TyW8qa7bkg1ZuT5Yt2K9JCf5VCWUb7rNBcCs50ijlkL7BjWUhzDc98//rKTdFjX+Gx4rp91j9CiXyguiX2qYLvA+uixWqbEM6UMQJNZk3Ce7xhRButynjL337VsE3qlAddZx3ju7vLTHMqSQHCO5kJg0qyjDm0v6tspjuGO7yBVg7Mye2utPfU+t3SYS3ECi57uY+11flZwgG9pI32JZLssALyc28p2RZ7PZXaYWjqbOw24zp5KOB3vVec6wvdS6pGQDPWSJhfUw8COwZrEM7eO0y2pRmY6a3boU883q/UUJ7DohFtbxvoUnSCmI56nXwBAA17Oy96F47Lx+awvbJMlt61rYrInNb/GrO9WrwkEL+SalO8BTYVAWQPSk8Dq/0xKmi1sWT99p8QGso627nqu36GEt77b0uvsYz/QR+I5fT0ANODlPF7KCFStz78Q1uDeJYD8LWsiuUf8LIeyzHzYoLkQqDQJli9V8DeY6xIW6/rpqyU2krWnftVj3VopLr6i6zdpvKiKDvC1F/xVRa41ACjbZIrnylEFArJQ9ne2TKdfqPF1Zn23WuOnmUsgMk9zIVDjxvf1smZGDTKf4nmUy2/Rsn667DWtLyTcXvpVY91Opfi16NbEAisF18eSBIYpZQCazjorq4xlWfoce5minpcDaF9Lp3OnxteZdf00ibSGc11md0pTIXD3jfeFUO6R1uTVuS0vtUzBLXMdkbWn3vfekQ+M9fOxdmZXbAFs0dM1LNuU7HEvA9BwqxJ+QrI0a7xDCiZcg8m65vSwrp/Oox3mpPz180VxHfjZFSBss1LNpSAPjfW+kdcXW4b0y1zvYZ3P73s7DmsPfdtDnU4D+yHsV+RaA4AQ3JGwp1LPiX2tWmhrcF3bWI/zUg2vsXYJHTa6fv4sCirrtLSL/adRN4/FNjBX9s48Y8a49lVe93Xr+um0a4jyCB6t2ap93qSt8/V9XHTWnqU1Dxe5JQ1/i/sYgIazTrnzmTtkTOyJyEJaP33usoSzLKoMHc/vVsmEQXXqPHfd6cVHAlggD9ZlR+2S69uWkqapW+aZv5J0a1rPA+HtjEGkZf30mxTflWW97i3jCdwJ6Mbu6+a+IMWm329z3wNQM9Z9nbVc81S3eCe3tZ5XAmvnY6nmXqt5sIxA6btC1twvN8Tv1qE+uXYw7XNrQ4VYcixsllxXy6yu3EanlWX9dJopWtflbU/kXoagdVqKTcqyEAXsMynr98RYv8XAHpI+bu53pbgpZeuxjooJ7n0AGhjs+BwhWIo9218MCJKKmKG1KsUlqtyS6kxpzJM+Ly0zx/J4V4gHnYc1asspcV/+cJNbGyrEsovDUcl1tew/3cnrS8eNN1LrtJzF2OdrL0ArQ12t66dvG2+Cp7GH5ZSxbtatqU6k+OzV1oekjy0wLC+GS8Zr442wnQcAAmofAXUr9szUe+8VsS3JStM535G3iVGL6DS1TPuu05rfReO1dSfj983X+Hm9KixpA8+iMmedWJYx5zo6bb2RWm4A09KfECtr8oVNKWat91jiIrnvoR3ve7ioLHXyMd3b2nnjWp8rUSdI/EWNrbYANDmgLjLg02A2vvxqPfr/W6Z8rxu/Mz76fSjFjRC7Jhat0w4U1uVqyxm/L97xcib1WkfsOlPxgNsaKqgt4e40cc4y3TvX3A23DV/81Bg8xaf05LFe+EBs23G4BlX3EseY5kF9T8Jb32bpgPAx5WqxgGttLtFp81JI8gGgXixbH+a+BciAYPpxIjA4f9Zasqpa1k9flbedsdp5OlNgW7u+E/nYYtKXPeO1NZ3hu2akv2P9fo1+py1xn6nILDrU/X5xKuUsv3TtFD3Ju36W9dOdlC8AxzkFOZYtqVz39ouv79b/ueChbr7WX1nWENz2UB9LgjSX7c70ZeZI+kfZF7nXAagZ6+4WRSW9HEs821/Enu0tY/1cX2QWpH8GUtGd0ZadMeqS7fu5FJssNG4n8XkzNfqdkt0bTTCVuCeX0bE7jGWdd67xgnUKruuXJ0drL+dQV2tCMpdh/Hbi+G96qpuPvTetLzfzHupk2WR91IuKvowlMw6S4ANAHVk6I+OzdfJc+jIm/R3wr6W/A9ryIvPCENzGZyD5yhzbtGm7lvwvzzJ8T3K/8qc1+5267kKzyy0NFbfqeK0fi98lmK6dgw/y/uK24Sbqus5lraDeCUtdXQLEGekfVc6SfXzVWLe1gC72Il68hjmVfKaUaUdQcq3efe5vAGrKmqMj79HcCXl3Ntv1DEG/y/rj2cQz+rH4y6x9XcJPvJOXGeM1lTbD99iAjorlGv1GLe+obW5pqAHXnBm+BruWDTFP7st1LOt+XdbY6jqneO9jnlPOLNtxjFo/rcHaifSnd8/SuA+MHRM+Xgp2pNypgYPaPK90+8n1hD5ftADAN72/uU6xS95Ls64R01HF5PKhzoB/Z5mWPipLtD4vjhPP9MlA23u74tdWW/wsJUi+wz2TeiUPdV0++ZLbGWrikrgtd/Wxlnoi8cy4aLnF5SIqYMkcOuommpya9SLnHgDL/sUX9aBOSf+0nNeSvYf52FA3X1PETgx1uu6hPpYtzy6aDrU94OE0xX0NQM1Z8p3kNb305oDActhsLkuG74umbs8knqnaCX2lhPbelnxn7zU5oJ4fcB3VKd/JjLhPm+9wK0ONXBa3pcNFzyJ1TcK8XlQFLBk5L7oJTCd6KfRz53Kuax4jrnMDgt+sSUXmjA+jdQ8XuHUK17SHOlnS2D8c8Pfj0Q8ymRylxf0MQANYOiUHvcxYRgP1JelQBndWD5sN9MJQn2Hr6vR7TxPB6lJJ7T1nCJJuVfi6sr7DWLcLmxzw3rVXs9+m62xPvZ4ZAEDdLDneK1cL+v6rjt9/t8hGyGPfZB3dPUrcMIrY/9ISUL+UdzNHauD8uoDgdsPYjj56slcM9Xnu6Qdn2ZbjVeL8LQx4WXsl6TOyA0DVjCWetdbyVC6e6jYRBe17Q15OnsnF0/ZOxZ6ccyo6Lq3XrvSPdLwpMZg+57pVp+/EO3mzDK5YkpJdkneTh55KfbYbOz9G1/bb4TaGmlqTcqZbzzk+e7aKvkdbbqJniSBnPAomfT0At8X2sD6OTrBOWRs0tf2e5weulieeLmzLnqVbnur02Hj+zqK/eTHg5Y5gGgAvLemKdqJqB3knKlvRc+yiaXsHDkHQ+zmWMkem4yzJ4Kq8hZZ1OYHLFPzWgGC6bonIRNwHVfQ9Zp5bGGpsRUZP/36VY1A9aNbx+0PivcI7PC1TtM4fchoU6lSwQQk7isxefSvHh/WDnBr3ktgSxax7uqgt66d9Pdwe5XTuCKYBNNWYDJ6KXWTRe7dL0se8vu+1hLW+1nVt+GGFr6sVsXfKtIZ8ls5iuDPk3ehuDX+Prjl02IkETQmqR8VFGktmzd205Bh/3fZ14NZR34t63orunW0HFkyfn9DQpnvPBlgntZnDuTuR6m9RAgBZJHepKLJYevZfSj73+NA6TC2j1EsVvabSdNToe99e9GzvREH0ngwfoXos9crqrSwzRnh3QVPoyLHLgO2u2HM46TKhHRm9ZvrU9/047d6WyUr7yMA5IW6Z5HzOobcEiU89ndPbAdZJLWc8d/tCMg8AUPNiX7NsHSVeNdZpL+N36trcmUDb23WU+mmFr6nZAq+pQyl+25wyOiEYnQaG/z42HQJfjet0FtTKBfeI8SiG2BW3Uek98ZNs+Z0Dtk77Tt4kfT4AOx5fDlw8NdTB17SDxwHW6fwHkeZh/Saq5xj3JwD4N/rC8LyA4Gc/5ctIlk7TrcADriuGY6nydlBtseXWcZ0VOFnD39+q4R2G0Wk01YLhOaW/FZ3p9CSKZbQciftg6qmUnMsiTU+3/vsbJQQ5GpQ9E/sWD60C6jIl7ltq+JruM2Z8GLY9n7/rxjZ7xIMIAC58Jt6R7LO3zp+VWadbW3NlPCvhOZTWnuGYqtwBrIMkL3K4nvTFeKnGvzvXJQ5b3KaA377/F9EBfL5USJMDBrF7gAbVLutn9EGhibXK7G2cdnhov47+zWWu4eBcveBBpMH20+gFkUAaANyfix2xbat1Fj33dQZQK6d6XHJ8l9AXq1VxS3YWillx7xC+XvHraSy6LtLMKtPzX8aAi0+umb1fSwlTT4GAtaW3BMKS0HlYvKAj2DozKsjZTVeigFmTle1ERbMyrgQY4Cwk6qon6FYUsF3imq3Ey8lK9FK1FF17kzQLAGQyFb1k6PPwXuxZvhUF3WvRS01RwexYFFA+jr00nUZBtNZjscLB1j1xH52tw3uInifdm1zXLr6Q/pkQZ1EHzuPovOoWpXMN+X25zgTc4HYEDDQRPYf0ObUng7fITW6F/Dh6hi0T5wEAAFSTvsS5Zli/Q3PV0n3H86+dDeM0F2CiA2utWGGgDQAAoGZuiPuU+hbNVSs6M9J12v81mgsAAAAA+uk0aNfkOrs0V6247qKyT1MBAAAAwGC6Vth1pHKF5qoFSyKyKZoLAAAAAIbbEve1tCTQqTYNkF23ybpNcwEAAADAxXTq9zNh6ncTuE71PpB6bxcGAAAAALlpi/u+qW2aq5KWxX1f3HmaCwAAAADcbYr73tRsAVMt09LbQ509pwEAAACgADrF99Ax6HpEc9X2vDLVGwAAAABSYCSzfph5AAAAAACeLIn7WtvLNFfw5/IN5xIAAAAA/GFUs/pa4j7bYJ3mAgAAAIB86DrafcdgTNfnjtNkQZnolheO52+L5gIAAACA/IOyI8egbFtIZhUKPQ97QmcIAAAAAJRqRtynDW/SXEHYcTxfz6XXaQIAAAAAKIgmq3JJbKVlleYq1S3H83Qivc4SAAAAAEDBrol7tuirNFcpVh3P0SshozcAAAAAeHVD3EY/z7plnuby6qpjMK3npk1zAQAAAIB/645BtY6CLtBcXixGgbLL7IElmgsAAAAAynOboLpywfQZwTQAAAAAhEHX4LYdClO/wzgPszQVAAAAAAAAAADI1V92yx/QDAAAAAAA2Jx2y790y02aIpUPS29boG90yw+k10HxV1HR//0vuuV+t2xE/y706ZMfjer5tQHH88Nu2emWr3bL57pljNMPAAAAoOkB9Xnymb/tlo/RJCN9pFu+2S3/KG4JlpLl193y4yho/UQAx/PZbvlOt/zMeBy/iY7jy93yHpcFAAAAgCYH1Fp0tPorNMtAOjX+fhRIvp9j+UkUXH/Y47F8KPrO45yO4UR6sxwIrAEAAAA0NqA+L0+E0eq4r0tvZPn9Asv/k95I8UcLPI7f7Zb/1i3/WtAxaOfAHJcLAAAAUB2r3dLhRT7XgPr9KOhq+mi1jho/LjiQHhRYf6tbfifH49CRYx2R/r9in9b9q+g6+WX0v48aodeOhz/hpwUAAACETxMovYle5Amo8w2oz8tht3y8gW0z0y0/9xxMx4tOx/4PORyHrtN2Xe+tx6vT2v84OufvDQnO9TP/S7f8zQWf9XV+XgAAAIC78W5pdcuVbmkPKHPRfz8vUxm/az0WTD+j+QsLqM9HHTca1C66XvqkxGA6Xr4j6dcm35DRU9V1xFmzkX8mQ8fDzpDP/io/MQAAAGD4i/TtbnmUU/ChwfFxrDyX3nTbZNER01eJv73B6Sg0oD4vfyf1H63+sIxO1nUcBZE6tVm3kNLOIl2f/Ino/9bR212xT7EeVvS6/5DhGHRLqwcOn/v9bvn9nNrtU93yTwO+44/5mQEAAABvLXXLgbwdHS67aDB/idOSyp9Jum2fvlbjNrloGvOPuuXThs96LwooD3O4zv9B3DKBf1BGr/vW5GHzBbTdhPS20kquxWc5BgAAABpvulv2Awmi42WNU5OJTvVNs32SjlbP1qwtvl5gAKodUT/LeK3rWuiLRqr1v/39iM/4thS/vdWPEt/5U+mNmgMAAACNpOuiQ1lTGi/3ODW50JHF70u6jNTfrEkb6DZhg9Yb/6BbPpDTd2jm7u8WFFR/MOrkGPZ3usf4NU9tqQH7QeL7/4yfGQAAAJpIp2ta19r6KB1OTe4+L73tkdIEeZ+o+LHvDjiuPy/ou74o2faC/t9RJ0g8gL1oqrqe0096bk8N+n+eCOh/j58YAAAAmmSyW44CCqJ13fbDblng1BRG1+n+KMW50WzR35TipxMX4eMDjud7BX/np1N2XpyXH8faekcuzjFQViK5P/TUQQEAAAAEaXfIS/oLeZt1+6m8zcx9JvknHNOpo1vdsiIkH/Ppy5IuS7WOVlctCdV35N0RYF+B/C8y/D50u6s/lYtHpsvOyv6Xsfr8s7CWGgAAAA1xLfFyrltVbTgGtcsOwYDuHb0aK4vS269aR59b0ttrukr+WsKbFl9WqdJotdYxvqRB14XPePz+j2UMqi9aM/3JANp3PlGvP+LWCgAAgLrTUaT4VG8diZ4y/H3H4YX/Vs3ajIB6cHbsfxf4eftsos7fKaEOGsD/Mue2/1xAbRxPlvYDbq8AAACou5uxF2Cdcm0dLX7m8MJft3XQBNTDR6u/JeFO9U1ulfWxkurxiRyD6i8H1sYbsbq95PYKAACAOhuPXnrPX34njX+vU8LfjHjhfyX1W0tJQH1x0b2IPxngefuh9O+tXaZPSbp16/FyP8A2/kyijh8QAAAAoKbia6fbKf5+xeGlf6eG7UZAfXF5In7XJrv6+1gdvx1Aff6j9NZxp50N8MEA23gsUc9FbrMAAACoc0Dd6Zb1lH+/7fDiv0pA3Zii+y1/JeDz9i+xun4hkDp9IUN7f78C7XyN2ywAAAAw2KnDS3+LgLoxo9IfC/y8xUeDQ0rk9dUM7f6NwO8LX+A2CQAAALxrweFl/3lNj52Aujqj0nG/CTSgVt/NcA6+FNixnMTq9kVulQAAAMC7Og4v+ndppkr4z9I/TbdOo9Jxv47VfSnA+qXtqNGR95DWKv8qVrc/5ucFAAAAvOuxw4s+CYnC9nvd8uMUAZwG31+p4PHGA70QpyJPdMs/pgyqNWN4CJnV35P+mQBL/MwAAACAfrrd1tmIF/wzse9pDX80oPxnqf+odNz/ih3HnQDrp8Ho30n6qd+/DODcfDZRp3l+agAAAEA/l+2y9mmmIP2u9O/HXPdR6bid2PH8zwDr923Jvqb9593ykRKP4b9K/9Ze7/GTAwAAAIYHJsPKTZopODr99pfSrFHpuC9K/7rjsYDqlmX7rGT5abd8uIRj0OD5Zawef8dPDgAAAHjXscNL/SzNFJTvSTNHpeM+kji+PwmkXp+V/i298ii6FvtDno/jZqIOf87PDgAAAOh32eFl/oRmCo7LnuHxoknnPlbDdoivUT4MoD7a8XTRWvafViSo/vCAa+xT/OwAAACAfh2HF/ltmqmyAbVmi75R43b408Txfr7EuvyB9O/ZnCzfl15ivycZg+qip3/rVO+/SXzvT/jJAQAAAO9y2S5rmWaqZED9N1GQV2cfkP515Lrm90Ml1OPj3fKLC87F38rbNd5av/+TIajWJRozBR7LDwZ853/iJwcAAAD0031yR22X9aZbJmmqSgXUdR+VTvpq4vh/5Pn7PzPifPxkQJD/kREB+Kii08rzHo3XgP/BgO/6JyG7NwAAAPCORYcX90OaqVIBdRNGpZM02EuuTf6Op+/+crf8+oLfjwajw6Zo66h2mizt8fLdbvlgDsfx+zJ8KvpVfm4AAADAuzYdXthv0UyVCKibNiqd9O+lt09yvE3+R4Hfp0HsgxG/nZ/I6PXOn47OXZagWtdta/b2D6Q4Dl3T/XXpZYAftu4bAAAAwADPHF7WF2im4APqA2neqPQg6wOu37+W/NdUf0lGT9d+bPjeT0r2ker3o2tCR+Z1266Lpmjrf/vDbvnvcnFGcu0Q+B0uKwAAAOBdU9JbHz3qBX2Mpgo2oG76qPQg3x9wHf9c8llvrJ/x9w6B7ffEvub4w+KWINC16DR03VLsh9JLMqaj6X8Z1d9lj2ztMPgolxMAAAAw2KrDS/UezRSsXemte8W7fjTketY1wkvGYFf3lf6G9NZCuyQK+0LGun8rx6A6bflldNwAAAAAhnBZP71KM6GiHowIfLVDQtcdX5Ne0i1N0Pe5bvmjbvlat/yF9Lbgcg1C/0p6mbvzoFPAs2yrlaX8TIrdkgsAAACoBZf107xYo8p0O63fFByAauC7VFD9b0ov4ZivYFpH9j/EZQMAAABcbFpGr58+TvG57FeN0Mx3yz8UEHzqZ37RQ/01C7cmW/tZgYH0LzwdCwAAAFALyw4v2dspXvw1Udb5OlUgJF/KIbD+127Z6ZbPlHQMi9H3/0rym96to/gf4PIAAAAA3G07vGxfM37m1djfrtDECJSOWN/plkMZPR1c/7tmxdb9rDXDdygZ79+Lgnpd662Zu38ublPbz49Ht8v6LJcCAAAAkM7hiBfvs265ZPzM+7G/HaeJUQEamH5cejMqNBmZZug+T1I2I/atr8o+lo9Gdf987Hj0f2qytdmKHQ8AAAAQJA2UR62ffmz8TF07/Tr62x2aGAAAAABQR1dk9NTQLeNndmJ/e4UmBgAAAADU0Q2HgHrN8Hnnycj07w5pXgAAAABAXbkkJFs0fN7d2N+R3RsAAAAAUFsHDgH1nONn6b87i/7mKU0LAAAAAKizxw4Bdcvhc3QLoXi28Ks0LQAAAACgzvYcAuoZh8+5H/v3+zQrAAAAAKDubjkE1OsjPiO+Dvu1YwAOAAAAAECltWT0PtQnMngd9WXpn+atZZkmBQAAAAA0xY6MHqXWoHs/+re73fJywL+5R1MCAAAAAJpkolueOwTVFxUNpsdoSgAAAABA00x2y8MUgbROB2e/aQAAAABA461Ibw/pUdO/de30RrdcoskAAAAAAHir1S3XpJcFvBMFz6vS2196kuYBAAAAquf/A7slD5op5YE1AAABMXRFWHRNYXRoTUwAPG1hdGggeG1sbnM9Imh0dHA6Ly93d3cudzMub3JnLzE5OTgvTWF0aC9NYXRoTUwiIHN0eWxlPSJmb250LWZhbWlseTonVGltZXMgTmV3IFJvbWFuJyI+PG1zdHlsZSBtYXRoc2l6ZT0iMjRweCI+PG1pPmw8L21pPjxtaT5pPC9taT48bXN1Yj48bWk+bTwvbWk+PG1yb3c+PG1pPiYjeDNDNDs8L21pPjxtbz4mI3gyMTkyOzwvbW8+PG1vPiYjeDIyMUU7PC9tbz48L21yb3c+PC9tc3ViPjxtaT5kPC9taT48bWZlbmNlZD48bWk+JiN4M0M0OzwvbWk+PC9tZmVuY2VkPjxtbz49PC9tbz48bW4+MDwvbW4+PC9tc3R5bGU+PC9tYXRoPtpgdU4AAAAASUVORK5CYII=\&quot;,\&quot;slideId\&quot;:303,\&quot;accessibleText\&quot;:\&quot;l i m 下标 tau （ 小写 ） 向右箭头 无穷大 结束下标 d 左小括号 tau （ 小写 ） 右小括号 等于 0\&quot;,\&quot;imageHeight\&quot;:33.6},{\&quot;mathml\&quot;:\&quot;&lt;math style=\\\&quot;font-family:Times New Roman;font-size:24px;\\\&quot; xmlns=\\\&quot;http://www.w3.org/1998/Math/MathML\\\&quot;&gt;&lt;mi&gt;&amp;#x3C4;&lt;/mi&gt;&lt;/math&gt;\&quot;,\&quot;base64Image\&quot;:\&quot;iVBORw0KGgoAAAANSUhEUgAAAEoAAABGCAYAAABrEgIKAAAACXBIWXMAAA7EAAAOxAGVKw4bAAAABGJhU0UAAABEsZUXFwAAA2lJREFUeNrtnCtwIkEQhkdEIBAIBCJiBQKBQCBORKyIOIGIiIhAnIiIQCIiEFuFOIFERJxAIBDIiBMRiBOICETEiROICAQiAoFAcDNVnSoyt+T2Zx9sb9NVf1WohNnZL/Po6e5dpeSZqzUgXaqT+VpJa661JV2ckPhDet6BtNLKHaszFa0rrZaWp9XfGea7eqDf2zLf+0a6omniUrvOjs6APpm/b1sjaUt9SMzqWj2tmdbG6kiSWhAIW4tPvlOLG44Zrrdav48IJqye4oZ095//EhfFNpoKWqMMANrSUpHIbsFZj+BGENiKWi8ZgfQjLnfAkJ9kANCCNp/Y7IExnDetsVaT1tfYrBGgI1MacRP6+d13WScMZUl+3FCrQ8eSRDzuoo8XuyWH8v0gmQvYTpk6/grevO25t8lbv6HrX1DbRzuC7JtysxC+hwNCWh8bQBCr+hxFhiE73kyb1xyFDXwghfU7hiCoDocwxMqabvkI2l2CoKppB9Wz1onzCNr8AkJ6STuknDWavIja9UBQ/bSDcqztOConbQqCakgMvZ6DkDZxe9FptWsQ1FRqMB+NX3lSQc1BUK5ESFUQ0jyugFrarX1AUE2kPYGgmhIh5Q6ISRUlgvoKQppJnXY9hQfpRBqaQRZ5bCkdcGzJSwR1B4KaSJ12AxDUvVRQaAFHXSKkOgjpVepoaoGgxlJBoXUK1xIhmZP/CgRVOh1bTtHMveaBoL5LBYVW5LkSIeUVVjq9UkKjmQ2F11GKNLQy71YqKHR9qkqEhK5PURRhGNDsQseuSj6aaXwwE5Mfkf+WSf8p7I0VrBHczuL5Lopoph0YrHBZn5C01M+Iph27Y9AlOO26Ia9Xs6YdGzfjPuGwSl99LJ1ks/ONQVBhakLL1jRnVauAPHW1CHktO2lR5gQKcTTDpM3thwSeOUEqg9Pu0B3PRBl+KcYhZNQjH0TkN824hWiSAFVT/8bh2b0iBC09RFNTfo/CsU1vvcW0mBd8QjdLxbgG/REcVUFeGOPsiW+xzgHeKPyBIOeTc2NX+ecG2WdszhT+rMuG1poehWi69Hnf4XqiMpKIqCj8eTwkSZqpIjMXXNiDaKgyWilsPPUo3v5jSoEyX9Np1pLOgVNxSl64qMSouVnzNrERjbK1FUf6Q4u08dZbikn66i9b3ACKd5lcEQAAAJZ0RVh0TWF0aE1MADxtYXRoIHhtbG5zPSJodHRwOi8vd3d3LnczLm9yZy8xOTk4L01hdGgvTWF0aE1MIiBzdHlsZT0iZm9udC1mYW1pbHk6J1RpbWVzIE5ldyBSb21hbiciPjxtc3R5bGUgbWF0aHNpemU9IjI0cHgiPjxtaT4mI3gzQzQ7PC9taT48L21zdHlsZT48L21hdGg+8eEnFwAAAABJRU5ErkJggg==\&quot;,\&quot;slideId\&quot;:303,\&quot;accessibleText\&quot;:\&quot;tau （ 小写 ）\&quot;,\&quot;imageHeight\&quot;:11.2},{\&quot;mathml\&quot;:\&quot;&lt;math style=\\\&quot;font-family:Times New Roman;font-size:24px;\\\&quot; xmlns=\\\&quot;http://www.w3.org/1998/Math/MathML\\\&quot;&gt;&lt;mstyle displaystyle=\\\&quot;false\\\&quot;&gt;&lt;munderover&gt;&lt;mo&gt;&amp;#x2211;&lt;/mo&gt;&lt;mrow&gt;&lt;mi&gt;&amp;#x3C4;&lt;/mi&gt;&lt;mo&gt;=&lt;/mo&gt;&lt;mn&gt;1&lt;/mn&gt;&lt;/mrow&gt;&lt;mo&gt;&amp;#x221E;&lt;/mo&gt;&lt;/munderover&gt;&lt;/mstyle&gt;&lt;mi&gt;m&lt;/mi&gt;&lt;mfenced&gt;&lt;mi&gt;&amp;#x3C4;&lt;/mi&gt;&lt;/mfenced&gt;&lt;mo&gt;=&lt;/mo&gt;&lt;mn&gt;1&lt;/mn&gt;&lt;/math&gt;\&quot;,\&quot;base64Image\&quot;:\&quot;iVBORw0KGgoAAAANSUhEUgAAA4EAAADYCAYAAABVw+ZuAAAACXBIWXMAAA7EAAAOxAGVKw4bAAAABGJhU0UAAACALZwRvgAAKYlJREFUeNrt3X9oHOt97/EvBxNEMcGHq1CFuGQJ4iCC/hBElyhEh+4FUUQQRRSHoxCVuwFzEUUUEQR1iEu3mIsudagDukQUEUQwRRCFqFyVq4Io4mKKCC5ViUoMFcEcTDDBUIU4RCE+cO58u6Pj0XpX+3xn55l9Zub9goemHGt39pnZZ+czzy8RAAAAm1pU9qNy6FAaVJdXdxzPw1ZUhqguAHn+UNQplKjc4OsAAIU3EpXTqHzoUDR4XKPKvNL63XM8HwcEQQB5aTo2TJTylzpfBwAoNH2Y99ixzd8hAOYaBB85npddgiAAQiCFEAgAcKHB4cixvd8nAA7k/Bw7np9tzg8AQiCFEAgA6GXXsa1/Igz/HxQdqvvc8Tw1qS4AhEBKlULgJ6IyH5VvRuV7UflBVP4uLvq//zYqm1FZjf/dWODfsU/Fx/lnHT7P96U1J+frUfmS8OQXQDoPHNv5Z9JaCwCDMxGVF47na4nqAkAIpJQ5BH4yKn8elX9Neey/ico/xEHrswF8r96Nyrej8lPj5/gg/hxfi8pbNE8AHKw6ti9ncQDB4Onv7UuHc/YqKrNUFwBCIKVsIfDT0urV+yDjz/LjOBB+IsfP8nb8nk8z+gw6ZGiZMAjgClNROXdsU+aorqDcdjxvGhbHqC4AhEBKWULgN6TVg+fzM/1WWj1yn/L4Of5LVP5XVH7t6TNooB2nqQLQZlTchxU2qa4gbTiev5OoDFNdAAiBlCKHQO2dO8z5s2kY/Muo/E6Gn0N76LTn75diH/L5i/jm7efx/+7VE6ph+Y9prgDEdP6w60qgbAUR9nl03TqCFV0BEAIphQ2B+uT6/QF+Rh2q+d8y+Bw679B1/qJ+Xh3y+uWovCOdh3e+Fb/m/4jKP17xWt+gyQIQWXdsf3TTeFYCDZtlxdC7VBcAQiClaCHw04YfOt/l25J+rp2u1tZrGKv27Okqpl/sIyxvdXntr9NsAZV2S1oLhrgsKjJFdRXCrOGcTlNdAAiBlKKEQB0C2mvBlKdx8NFhj7pdgs6D0/l2n43/f+0l0w10f5nR59UhqW8bPoMOw3no8LrfjcrvZVRvn4/Kv3d4jy/TdAGVpA+IzhzbuGWqq1DuifuiYSNUFwBCIKUIIfCqIY4/jMoXDK/1VhyCjjL4zP8ibiuIflx6z2PUBVx8LL9+XVrbRiTf69fCYjFA1TAPsPznl/mBAAiBlNKEwG94DE265PlP+/zcOrfvqh5B/W//3OM1viX+t3L4Ydt7/oSbAKBS7jq2adpTyEqSxaQ9va8cz3OD6gJACKSEGgI/I53nz30vKh/L6D10xc/veAqC2gP4oyv+7ldRmc/pu6oh86Dt/f+CJgyohDFxHwZKOKjGfRnDQgEQAinBhsDtDu/zV56u5a9If3v1/ZO0hl4mQ9dVw1h1e4fP5fx91aD6flsI/V2aMaDUtMf/xLEd26a6SsEyLBQACIGUoELgOx3e4288X89fiMNZ2jr4B3k9rHNLrn4C+86AvrO/n1OoBhCGO+I+DJSeoXLQnl/XYaGLVBeANGpReeI5XOh+RsxdGry8Q+C35c2etjxoOPtZH9erbu3wJ3J1D+A7Az6XP0gcz3/w/QJK62ZUXjq2XStUV6msifuwUPaCBJCKDoHb8xwE9+XyUDuUOwRqb9qLxGv/VloT3vPymT6D4FVzAD8XwLmcaDuuP+LyBkppx7FtOhYeBpXNUFSeifvDdgBIRX88tjwHQZ3TcJOqrkQIfFfe3Jw9bxo6f57xNfylgM5ncsGa73F5A6Wjm4K7DgmcobpKadHx/Ot1MkZ1AejHiuFHJ03RYQuTVHPpQ2D7thCfGdBn/myGQfBrgZ3P1cSxPePyBkpFH8y6TtV4SHWV2qHjdfCIqgLQr0ZUzj0GQZ3fMEc1lzoEfj/xuj8a8Of+fFR+2ec1uxng+fxi2zF+jEscKI1lx7ZJf6sZYVNuOvzf9eH8LaoLQBaNzgvxOzx0mWoubQhMbq7+rQA++x9Ia15imuv0A2ntFxiaa8JwMKCMdP78U8f26QHVVQnb4j7thrmhAPqm48t9rxy6RjWXMgT+KvG67wXy+d/r4zr9bqDnNFnP81ziQCncFfdRNawKWQ06x921N7BBdQHIgj6RPPAcBHeElUPLFgKTvW4hLaby9T6u028GeE5fBBi2AaSnoY4VIdGJ60qxp9JaWRQA+qaNie+VQ3V562GqujQh8INAQ6D6Th/X6VcD+yzPE8f2FS5xoPAsvYD8ZlaLpTfwNtUF9E2n2bCYpfHHKW3RORA1qrkUIfA3idcNcRGgv095jf5Wwpp794vEsX2ZSxwoNEsvIHMBq8l1bqD2BjLCCkgf/o4T2QQx3bPG58qhL4QFLsoQApPhJMRhivrj+K8pr1FdaTSEDePfkss9rqy4CxRbU9z3hBuluipp2vBbRW8gYDMrra1W2juokFAXvyuHvorDJoobAv9v4nXvBVgXGqB+1Mc1qnsPfmbAn+HdtmOa4BIHCmvI8Lu6Q3VV2pGwUiiQda7p9r0iBHYwLv5XDl2lmgsbApNzSP9PgHXxrQyuz/ej8skBfob/KZe3sXiLSxworIah7alTXZW2YLhWZqkuIFX4IwT2oPMXHnsOgrr6GatcFS8EfkUuz6ML6Wnkexlenz+JyicG8Bk08CXnDv2IyxsotGNxX0SN3p1quybuc0d3qS4gVfgjBDrQuVUPPQfBA2EvpKKFwE+2vfYfB1IH70r6TeO7FZ1b+HbOn2O57Rj+issbKKwxQ3vToLog7gv1nXP/BHxEV/o8FPuilXBokF6J3y0kblLNhQmBKjnn7iiQG63/kKt79YoQBLXnsX3u0Oe5vIHCeiDuC6cxMgZqWNwX6VuhulBxU1HZk/Q7F8CBjlN/6TEInsUnEuk0e5Raxu/3J23n7w8H+Nk/LZf31Gsv341vrh71GQR9Dw3VYaD/2Pa+P+bSBgrrevzb5tLG3KO6kLBpuIllCDGqSBfM25f+t6+Do7r4XTlUn3zdopoL4WPSWkXz4tzpHIa3B3Ac70TlZ1dcU/8v8QOpx/dvfTYWPpdu/16H9/zvXGpAYc0b2hdWAEbSnOHaYcNrVC38ac9fFiMUCYFGehN8KqwcCpGvt523H+b8/l/s8VDixx2C6Sd7hMZeRYecZt3rqSG109zbfxdWBQWKzHWI0jFVhQ6/C64LxKxTXaiAyQzDHyGwDzoR+VD8BsGHwhCH0GlAaZ9r9+2c3vtrUfnNFdePBqhuwze19/DnfV6f34nKxzP4HL8n3Yepsvw3UOzfSdeblSbVhQ42HK+fZ9wvocRGPYQ/QmCfhsT/yqEaNIep6qD9V2ntY5c8b//b4/t93OG6+7H0nr/3haj8ss/rU+ch/qm0hsam+f58Iyq/ku7zGAEU17KhLalRXehgStgzENW+/n2FP0JgRh6I3yB4EpURqjloKx3O299L9nMEvyq9h3IeGt73c9J/j+DFqn7aA6pbVFw1fFP/2+9H5a/l6pVMNcT+DpcVUGiuCxacUFXoQnv3njteRw+oLpSE9vztdAh/OhVtLX7gcdFBVJPWolppgyIhMKMQ4DOpayM4TTUH7bsdztv7ks38OX2Nf3a4Tv5G7HPoPiHZDm3WIaq6fcb3pbXQi/Za/iA+fpc9DDXkforLCSi064bfxDWqC1fYcryOToUhoSi+uba2U6/r+9J79wDLIlyEQE8nzucWEnpRNKjmoP2wy7l7FF8floCm+/59U1pz+1wWa3mvz2P/S/Hbo+1Sfh5/bgDFtiis7IhssMIsqkTv83WngIcp2sY0D/QJgRkajyvU540yeymF7WGPsLYtrXl0+sOmXfozUflSVP4oKn8Wlb8V9xXRtPydtFb8zIIOD/03GUwA/Kn43X4CQH52xH0oOXCVIXHfOL5JdaHgbkprUa00lgiBYZzAx+J/5dAhqjpYunXEB56vAQ1rc56OXxd0eC75BUDtQX2bywYoDdf2Y5uqQoYPFZhfiiqbIASGQedD7Hq+cT7o42kB8vky/ouH866v+ZUcjl8fMuhc1596vIZ/ltNnAZCfSUMbsEh1wcGquE+b4b4IVTVMCAzLmucgqMMGGUIXtq9mEAZ/La3J8V8c0GeYid//F5Ld0E/tLf0YlwdQOpatIdgCCS7GDNfUAtWFCiMEBua2+F059Cy+SUfYtGdQ53MeSe+hovrfdTVN3W9QVwYNZcWzt+IgqnMXdcXP98Vt2OvF59GtId7lUgBKzXUUzClVBQPXhffuU1UgBBICQzIvflcO1UnTPP0qDg1T70hrTp8uCPOevF4oZlTs2zwM+rN8Kj72P0x8Hv2/uuDNWME+D4B8btaZDwgL15UPD6kqEAIJgaFh5VAAQJmNGn6vGlQXDO6I+7zA61QXCIGEwNDUovLEcxDcEFYOBQDk75bht2qc6oLBjOHamqa6QAgkBIZIn1AdeA6COhziJlUNAMiR62JoOmT0GtUFA13103V9hVWqC4RAQmCo9Mdv3XMQ1BPLk1YAQF5cH3A+oqqQwqm476UMEAIJgUHTMe6+Vw6tU80AgBy4bhK/QVUhBTaNBwiBpaKrep6L35VD2ZAXAODTTcPv0m2qCyncFffFYVgbAYRAQmAhTIr7E9S0ZUWYgwEA8GPO8Hs0SXUhhVnDNTZFdYEQSAgsipGoPPYcBLeEp2MAgOzdM/wW8UASadSELUgAQmBJaUDb9hwEdeL+DaoaAJAh1/laZ1QVUtLV1V3XUbhDdYEQSAgsojXxGwR1ha1RqhkAkJEjcX8QCaR14nid7VBVIAQSAotqWfyvHMq8DABAFl6K+7QEIC22IQEIgZUwE4c1X0FQf7RnqWYAQB+GDL87d6ku9MF1j+UXJfisw9KaB0lxKyN8PQiBZTMWnyRfQVB7G1eoZgBASpPCgh1FV5dWL62WmYCP865UZwGiLfE7Nahs5ZCvMSGwjHT/pRPPXx59usbKoQDK5EYON4L69LkWSPt5XV4/Fc/zeCxL989wWQZnRC4/bJ4O+FgbhmutRggkBBICCYFloD/uu56/QPvx+wBAEQNfPSqr0lpl+dRT6NDA8yAqx1E5lzcX3dKtEoZz+swa9Oaj8jDxeZPlOK4P3ytCLxp+Zya4VIMLgMntqV5K2A+Eq7QfJSGQEEgIxCUbOXyJGFcNIPTANxMHHA1AJx0C2cVw9ywCkPYm3hb3ofl6I33L8+dvRuW54/E8E7+bZ98x/MbcrOD1OhaH9eX4vK3L66GXybIR//f2on/XiMt8/LCjHr9uLVEsvd61+PvTfk1vBF6XU4ZrrehrHhACCYGEQPT1g5umPIt/XABg0DQ06NN/7WHbidunPG8K9EbyNGVb6iMIaiB4Ienmf9c9naOmsFF8kvZA3ZdWT6zPVb57lefxTV57uerhwUQB2gPXz3+bEEgIJAQSAstIh9+ci98tJKapZgA5uRY/fFqIb6APUoadZFnq43iuxzdh/dzEa49gVnuyat08zqBd99ET5zpC5XmJr9+hOHQ8KfBN9EFB2omqrERLCCQEEgLR1YS4DwcaxE0UAFzlRhwgHov7PnOWUkt5XHWx9Tj6vrHWcJHVQz8fm2i7zlc/Lul1vJTDb3EepSjzNV0fzDwgBBICCYGEwDJrev5S6ZP4YaoZgAc1j23XaR+BK8tA+qqPNlR7PdY91E3WvYGHFb1J04cY2yW5gb5foHp3fUCzRQgkBBICCYFlNSv+5xvMUc0APLkpnecsZRHCNlMcz5qndnQxxbHocNQ9T8eznPF5dB2muleia3dE+h+eG0rZk2LN1XRdoGmXEEgIJAQSAstoRLIbrtSt3KOaAQzIuLQWwUobCK3Ba1Ounsu2G9+UpVkkxtrLUpOr55bpaqg6rFOHmqYZJpp1D8lTqUbPzIVh8b93b15Fr/ui7RHser0VPRQQAgmBhEB0tO/5y7Qr1VjFDUDYdJ7Smfgb8qjt3PYVoWWsw7+39tBZws/wFQHwobw5b6su9gV0sr5ZqlIIvCbuw19DLvpgo6irZ55INULBnfgzUNzKAwEhsAIe5PDjwDxAAKHYNLZhjwyv3elpuy5gctW+eiOeQuCNLgHwSK7e+Hp+wCHQtbf2fgmuRd979fos+jBFe5AXJZv9MwfFNYSf0HSCEEgILBPdd8rnPMBXPW42ACBvTWM7tur4ujvSeVl5l1EQltUgmw6vNxSHvfa/3RC34XqDDIFZ1kPI5hxC1pG87pk4ktfzXH1u6dRtUTd9mPEwvqanpXjDPvsNgdzgghDId6Q0JnP4IVmlmgEE5qGxHXN5kNW+CIyGurrhmCxzshccAmCnIaauC7jcMNZP1ttEVCEEDkvnYa/64FR7emccQ5a+zmgcyqzz+jfiOrwo+nvdiK+vmfg1R0sU9giBACEQcaPuexPa+1QzgABZ2j4Nc7168lbkzWFjlm0TrKGr1uP1tjsEixnD8UwOuK2vQgjsNAxUe9rS7q1XM56z8wqEO0IgQAhEB75XiXrEDwyAAA2JbQh8r16uhbbX0xt56xzoGWMovcqSvDmMb9x4PCvG9r5BCDQZ73ANPuzzN3PReM4OaAoIgQAhsHpWPQdAndR/k2oGECBL4Oo1hHJGLi9iciLpFsG6bzieq/bGq8vlIf5pAqDaNdbRCCHQZKtDAOx39WzrEOe7NAWEQIAQWC16k+B7Q/hZqhlAoCyBS8tYl9epyeXFXJ5K+lWQLVsErHR5jVG5vLXDWcoAOCS2LTROB3jjUcQQONL24EB7jq9n8LrWbT3GaQoIgQAhsDpGU/xQMA8QQJkcSP+rXmqvTXJvsSfSe55eNxoALAt0jXcJbqdtAbCe8njqxjZ/3cM5cn1Qea/gDyH0vGcxambKeM7Y6oAQCBACK0RvWh57DoBZDGkBAF+sgavZ5XW22gLXWB/HZAldL7q0se1DAef6OJ57xnb/lofz5LrK5WbBrj8N6y8l+57MZgDBvcgeOdbbEVUFQiAhsIjui98A+ESyGdICAL5Y5wPWO7zGslxedXMqx7Z5t8PfN9r+zVJON8QXPVk+Ngl/6vj+WwW7/mpyeUuGrOruyHhdz9EUXHIqg9kPEyAEwrv21et8bAjP/AIAobP0cmmPTftqjVNyuSdnOYNjstzAL7b97Wjb8WQxHN/yW/F4wDflD7mk/3M4qfX3+gbVluqhAyEQhEBCYKFMtN0k+CgNqhlAAVh6udqX0NeRDsl5gFkMRRwxhC79d8mFZ3RYaHK/wyPpfzj+uLHt9zUnz3WOFjflreG4lnPGkMb0IZCHDiAEEgILQ28wnnsOgJtUM4AC0N4Py3zA9lU4t9rCRxbD3xf6uHl/kPhvzyT9yqRJ1u2DfI0AcV285xGXtWwbz1mTKnuD64PyLaoKhEBCYFEciN8AqEOBWAgGQBFYe0ySqzY25PJm7Vntg7qR8uZ9Xi73EM5kdDx7YlukxpctbjicPZX+57lyo1ve1WgBQmAF+d4QPssbIQDwbU3SLaGvIyqS++bNZ3hMp4Zjmo7/Rnv8kqtnrmZ0LDr/0dJT6nNonOtiOS8rfk1bh+/qDRoPbi8bNtTfMtUFQiAhMHS68pfvDeGnqWYABXIi6ZbQ3xc/S+tb5gOeyetFatqHpWZ1U1+XcOaCNw3HUeVVqa0Pe5m+8aYxQ/0tUF0gBBICQ1YT/xvC36GaARTIDbE9GLvY+y65HcRpxoHjdopQmhwGei797U/Yzro/4KjH87UcyHGEzjrlY5GmoK+HH/WCf9b78U06xa1s8/UgBBaJ3qA88RwA9UvBcBIARdIQ+xL6o/J6eOTLjAOX2jGG0vZhoI2Mj8eycuqp5/Nlmb9Zr+g1bR2++6Fks3hQ2SxW6IHDlvi9PyxbYfVhQmChrHv+QmT9JBwAQrv5udhqIRmKVjM+Hn39M7HtV5gMjT6eUJ9JuuGyPkyLvde2amaNv9/HNAMdrRjqsOj7KxICCYGEwJJqeP4y6I0IG8IDKCLLCorLbTeGWey/127KcDy7cnkY6HMPN6MTEtawQssG6EsVvabvG8/ZBs1AR67DoF9V7GEYhRBICCwIvaE49/xlmKeaARSQZeGHi7buYt8wbVd9PPyy9D7cbguxPhansC4wksewQtc5nA8qel1bp37M0RR05Dos+4QQSAgkBBICQ6NPhE89fxHuU80ACmrJ+AN2KP73BXOdf/ey7SZVVyr1MSd7P8AbI9fftSou3jBi/A3XQM1Ujv6+iweEQEIgIZAQGBK9GTjy/CXQBnKIqgZQULuG9u687cfMx43zdXEfuXHWdiM/6amOXhrqaC2n8+a68uVJBa9py4MNbmav5rqa+noJPishkO8NIbBE1jx/AdgQHkCRXZP0W+b4mvdWT3k8vm5Cp4zHMZXTuduU6szV8n0zz7ZOnVl6VJcqeN0QAkEIDNSs+N0Q/lWOP/YAEFLgeiz+tsJppjge7RGsBXA8FyuV5sHS2zVSsev6ufH6maQp6MiyIFIZ1kUgBBICCYEloAsd+N4QfplqBlBwD1K2fz63HdhPcTyrgRzPXo7nzrJNxEyFrulJ47XzjGagqyrtEUgIJAQSAktAn04fe77wt6hmACVg2QA9+cPvqxdQF/J6KfZh+b4W9dDXtYwoaeR47izHVqXhjsvG62eHZqAr1202zjy2CYRAQiAhEM42PV/0T6T4G6ICgGUBlmSpezymuRTH43MLhGnjsYzlfA5PCDpvOJRwerWr8pDogKoCIZAQOGgN8b8QTI1qBlAC8ynawCPPx3TPeDwaYn0uzmXpVXoygHO4HfCxDYL2Rll7kkdoCrpyrUu2yQIhkBA4UHlsCD9LNQMoiTRDnxY9H5N1eOpWQMezOYBzaNnEvgr74M0G9lCjyEYDahcAQiC60uGZzzwHwCbVDKBErG2m/nj5nPej7bh1Ree6x+PRz2p5sDiIYYUzhuObrsA13TReP2s0A13dMtTjONUFQiAhcFDSrCYXykIIAJC38RTtoO8hX9ZenGPP7bKljjQsDg3gPFqCc7MC1/XjgB4iFN2GuK+uyv0RCIGEwIG4J34DoJ4w5gwAKJOVFG2h70VP1o3H43vFy6bhWE4GeC5dF4d5VPJr2rqS60vCy5VOHevxIVUFQiAhcBDmxO+G8Pp0l2EOAMrmSMJbCtzSi6Pt/rDn49mTYkwXWCP0fHQ/YLmm92gGurL0MK9SXSAEEgLzlseG8A2qGUDJ1AJsC4fF9kDPdyjVXqUzKcaiYZa5W5Mlvq43jNf0bZqCriwrB09QXSAEEgLzpHMv0mxyzIbwAKquYWwLX4j/lSUXjMe04Pl4LAuuDLqHzRKgmyW+rq3zARnl0926oW0ACIGEwFw9FDaEB4A82s885vxsiy10+W6fLVsvhLARu2sAOinpNW2dD5hFPYyL/yHJg/LEsR63aU5BCCQE5qkhbAgPAGlZt4ao53BMlqH9eczlsqw4HcKcKNcF0l5JOR9w1o3X9EYG76nzas/jIFSmPYTZHxAgBAbb0LMhPACkM2FsD7XXzffWB2MS1lwu6/6AtQDO65SEM5R2EJo5/863L5xSpsVRXFcOzmNxJoAQiI8aXTaEB4D07kh4c6Mt21XkceM5KbaRI1Z1T8f91PGYd0t4XR8ar6F+57guSb7bp+TJdeXgfZpTgBCYh2vGRp4N4QHgTdYFtWYCu4HP48ZzTfwNK1xJhOusF9txXcwjj97dPGk9nud8DSWD0lGJ6nJE3OdWLtOcAoTAPKyJ/3mAbAgPoMys2zBou+j7wZj1Bj6PZf0toXTO8LrzbfWf9WexDAkt07QHy0quWu71+X4Tns/jIDWkWMOgAUJgyc2L/w3hJ6lmACVnvVneDOyY8hgKOmQMpa7HMy2tHrjk4jY+ArbrlImdEl3X1iHOt/p8v/W2+4cyzYtzHSlwQHMKEAJ9u9n2w8mG8ACQzgNj2zifwzHdNxxPHsPuLKH0seNr6lYCydVPn3kMDnclnG028rJjvK5v9vFeo20PCTZL1D7UxP2Be5l6PwFCYIDYEB4AsmNZWCuveWPHhmO6m8PxWBapWXd4PQ1ap3K5N9PnPEvLSqtlWSX0RPwu5JO01fZ6oyVqH1gVFCAEBoMN4QEgGzeN7WMee/HVjMc0kcMx7WYYonS+Y/sm7nksplG1IX2W6SLHfbzPeNt7PS5ZG8EG8YDf31VCoKNF8TsP8Cxu0AGgChoS1l581mPSXsw8Vm+2bFp/1bBC7UVt33A+r6GDi4bPUPStDUaN13XalUGvdQjXt0rUPtQNdVinOQX+k3XfXUKgA51Az4bwAJAdy8iKc8lnKOiWhDV03/JU97THa23Lm1sQ5bUtg76P61z6jYJf15bw0s911L4v4LGUa0upPcPDGAAtjRT54yXV1p0Oz3wibAgPAFly3Ug8z2GCzw3HtJjD8cwbjueqIXEbHW6c896CaMMQ+Is8vyuPEDjRIVTPlKht0N5U15FX3D8Br6WdtsZUtA7YEB4AsjdubCdXcrrxzGtFR1f3DMez2+HvtQduU95ciKQ2oHPuemN/p0LXtnVrjOEOD1B2StY+uK4afC7spwwkM0va3QvmqL433RE2hAeArK0a28o8eoYWDMdzklM9WbYaOJPLK0PqXrNPOvybQe5BeyDuc1SK/HD0TPwsDKNP69sX9nkh5XqKf8NQf6ymDry21Ece2aT6LmNDeAAYbBjQ8iinY9qWbLdiyIJ1JMp5/DdPOvx+DToAKsueh0XeLmLPeN6mHV6z1iEAlm0xGMsDIr2+JwSAmpL+9jDX7xOLUyYaWzaEB4Ds3TC2rys5HZdlPmBeN97WMHFVL2EoDx33HY/5qMDX+ILx/JxI9yG6uq3HvS7fmbWStQ3a++s6V5ieC6D1nVnKKLNoO1T50Yk6h+JY2BC+iA57FJ4aAoM3J+ENBR0L8JjUfclm2kFI2y5YegOLOk/lWhxirU/id+Jz3oyDn/7/3VYmL+N6ArelOluJAP3+ZumUtdOM84kOL9c5udNS0fVK2BC+uNhLCAifJdjktfn13QCPSd3q8/dGe91CfLK7H2Bd+7hJeyF+7iM0YF4vWbtALyDw2o34nlVXoW7Ev1G6wvKBx3al09YR2tbow6i1+Bj0Qc1CfGxahspU6cueK5QN4QmBQNU9NrSZd3M6psMAj0niH9g0P/iv4uMM9UnutOGzFHnrg7rYFolxKfqgeriE7ULDcG3TC4iyq+cU9PottbJUOBvCEwIB+DUitgW38rjZu2a8Uc+7HVk01tleQW6SXVc+Lfom6LpiaxZ7DevejmVdxn0o/nwhLcoEEAIrEgL1xuTUc0U1uaYJgQCQwuwVN8kaELV39Z4Uq4dkzBBuFwt+/jTEas9sml5dHY61JOWen+O6IqgOT7tJcwAgy8b5kecA+FjYEJ4QCAD9Byedj9GQVq+QjmAp8tBA103BNQCXYS693gfo9lO6HYn2DiZHH+n/1ofROjRZF4/T6SlVmD6iD+Fde+JXaQIAZKkp/jeEr1HNhEAAwCU3xH1rjntUVyltOp5/DchDVBeArOgQG58bwutrT1PNhEAAQEdLjr+n2lNWo7pKZdJwDzZPdQHIig6z8L3M6l2qmRAIAOhKh0ieOP6mblNdpeK6Ku8+VQUgKzqkwLJMeZqyJ8wDJAQCAHrRh7KuPUILVFcpWBaDGaG6AGTFdQx6P0s5syE8IRAA4GZd3OeG8ftabCPiviUEI6oAZKYhfucB6ryFCaqZEAgAcKYjZ46FYaFV4DoM9EAYUQUgI5Pif0P4BtVMCAQAmNUNv7W058V0S9wX1uOBOoBM6PCRJ54D4AbVTAgEAKR2X9ynXQxTXYWiG727LsjHnoAAMqHDCfY8B8AjYQ8bQiBQTLoJuc6VnqMqEMDv9ZG4L8CGcp5XhoECyMSa5wCoT7ZGqWZCIFAw2m49lNfD5JtUCQJAj1H50MMLIHcz4nchmA/jkFmnDLwQAgE3ujrfVoe2kRCIUMyJ+9yxKaor+HP5inMJIG9NzwGQUpxCCETVaQ/LA+m+QBYhECGh96j4auLeq7tCdQEgBFIIgUC24U/3YTvr8R0hBCIkOi9sX5iXX1TXxX1BvnWqCwAhkEIIBLILf9qb4ro1DiEQIQaJU3FfoZsFRcIJ8DsEeACEQAohEMg3/K2LfV9UQiBCpAsYuQ4pvE91BWHL8XydxEEfAAiBFEIgkJLuh6pz/l6m/I4QAhEqXTDEdZG3BtU1UHccz9NzYWV1AIRACiEQ6Cv8aVt31ud3hBCIkM2L+yqTs1TXQDQcz9GZsBIoAEIghRAIpA5/99rCnw4BfSSt4VhHQghEuSw5Xsv6PZigunI16xgAz/k9BkAIpBACgXTmE+FPl8i/2K90KOVNMyEQRbHieD3r92OS6srFjLjNQdaQOEd1ASAEUgiBQDo672Y3DoO9VtZzXaWPEIiiuEsQLFwAPCcAAiAEUgiBQH5uEwJRQlNxu96rMCw0jPMwRlUBIARSCIFAfsYJgQAAgBBIIQQC1VEjBAIAAEIghRAIEAIJgQAAgBBIIQQChEAAAABCIIUQCBACAQAACIEUQiBACAQAAAAAEAIBAAAAAIRAAAAAAAAhEAAAAABACAQAAAAAEAIBAAAAAIRAAAAAoNwa8U37OFUBQiAAAABQbvNReRXfuA86BFZhj0lCIAAAAICPDMU32dPS2pC+vYzH//2ijPT5XiuJAHgcwOcnBBICAQAAgFIbjcrdqOxF5XkGAUMD3dNEOYnKYYdyFJWztr9dIgQSAgmBAAAAgB9zUTmQ171wgy4aQG8QAgmBhEAAAAAgWzejsh9gMLkdSP0QAgmBAAAAQGnoPL8shnxmXR4EVEeEQEIgAAAAUAq6oMuLAANJaDfqhEBCIAAAAFB4w1E5DSiE6DzE3ahMBlhXhEBCIAAAAFB4211ukp/I69U6H8vrFT3PJftFX3QRmvWoLEgYC8CAEAgAAACU0nzbjbFuy7DqGMRuOdxo695+jUSZkdZ+gpPxzfoQpwCEQAAAACAf1+TyMFDt8bNs7t50uNG+QzWDEAgAAACEYTlxQ6zDMa29cscON9qTVDMIgQAAAMDgaeB7Ft8M6/8dNv69DhfttZG8Di29RlWDEAgAAAAMXnIuYD3F3y843GRvUc0gBAIAAADhhEC9CV5J+fcbDjfZDaoZhEAAAACgHFw2lq9RTSAEAgAAAMU36XCDfUI1gRAIAAAAlEPT4QZ7jWoCIRAAAAAoh0OHG+wZqgmEQAAAAKD4dGuJ8x431+di33MQIAQCAAAAAXLZGmK/xJ//wwoUQiAAAACAj2w53FwvEwIJgYRAAAAAoByeOtxcjxECCYGEQAAAAKD4phxurJ+XvA4IgYRAAAAAoDKaDjfWG4RAQiAhEAAAACgHl60hbhECCYGEQAAAAKD4rkvvrSFeRWWYEEgIJAQCAAAAxTfjcFN9VIF6IAQSAgEAAIBKuO9wU32HagIhEAAAACiHY4eb6kmqCYRAAAAAoPhGpDXf76ob6hdRuUZVgRAIAAAAFF/D4YZ6h2oCIRAAAAAoB5f5gA2qCYRAAAAAoBxc5gOOUk0gBAIAAADFd1N6zwd8muJ1h6laEAIBAACA8NxyuJneML7mkLQWknkUlTmqGIRAAAAAIBwbDjfT88bXnE387QJVDEIgAAAAEI6jHjfS51G5YXzNzcTfDlHFIAQCAAAAYdBw12s+4KHxNXUu4Mv4b7eoYhACAQAAgHBMO9xIrxtfs5n422mqGIRAAAAAIBxLDjfStw2vd7EgjP7dEdULQiAAAAAQFpdFYWYMr7eW+DtWBYUvU4RAAAAAIJ0DhxvpccfX0n93Hv/NY6oWHjUcQ+A9qgoAAAC47NDhRrrm8DrX5PIqo7NULTxacwyB21QVAAAAcNmOw430qMPrbCb+/T7VCo/0gcNTxxB4QnUBAAAAl91xuJFe6fEayXmFLx1DI5DWimMAvCiTVBkAAADwWk167xP4XDrPC9TFOdo3mr9FlcIT7QFccrhe28sTae1dCQAAACC25XAjrTfe+/G/1XlWzzr8mwdUJTJ2XVp7TTajcmoMf8miPdQ6ZHk+KjeoVgAAAHCj3Zo79WEfRQPgNaoSfdLhyXtReRSHvvM+r8tu5UxaPYSH8UMNfbhBbyEAAAAqRW+Ad1PcTOtQUfYDRFYOxU/ocyk1qh8AAABVtCCtPf56DQ3VuYCrwtA6AAAAACiFmrTmT+nwvGYc+BrS2v+PYXMAAABA7P8DIYE/LTo68YIAAAFZdEVYdE1hdGhNTAA8bWF0aCB4bWxucz0iaHR0cDovL3d3dy53My5vcmcvMTk5OC9NYXRoL01hdGhNTCIgc3R5bGU9ImZvbnQtZmFtaWx5OidUaW1lcyBOZXcgUm9tYW4nIj48bXN0eWxlIG1hdGhzaXplPSIyNHB4Ij48bXN0eWxlIGRpc3BsYXlzdHlsZT0iZmFsc2UiPjxtdW5kZXJvdmVyPjxtbz4mI3gyMjExOzwvbW8+PG1yb3c+PG1pPiYjeDNDNDs8L21pPjxtbz49PC9tbz48bW4+MTwvbW4+PC9tcm93Pjxtbz4mI3gyMjFFOzwvbW8+PC9tdW5kZXJvdmVyPjwvbXN0eWxlPjxtaT5tPC9taT48bWZlbmNlZD48bWk+JiN4M0M0OzwvbWk+PC9tZmVuY2VkPjxtbz49PC9tbz48bW4+MTwvbW4+PC9tc3R5bGU+PC9tYXRoPoRnGxUAAAAASUVORK5CYII=\&quot;,\&quot;slideId\&quot;:378,\&quot;accessibleText\&quot;:\&quot;加总 从 tau （ 小写 ） 等于 1 到 无穷大 对 m 左小括号 tau （ 小写 ） 右小括号 等于 1\&quot;,\&quot;imageHeight\&quot;:34.56},{\&quot;mathml\&quot;:\&quot;&lt;math style=\\\&quot;font-family:Times New Roman;font-size:24px;\\\&quot; xmlns=\\\&quot;http://www.w3.org/1998/Math/MathML\\\&quot;&gt;&lt;msub&gt;&lt;mi&gt;R&lt;/mi&gt;&lt;mi&gt;t&lt;/mi&gt;&lt;/msub&gt;&lt;mo&gt;=&lt;/mo&gt;&lt;mstyle displaystyle=\\\&quot;false\\\&quot;&gt;&lt;munderover&gt;&lt;mo&gt;&amp;#x2211;&lt;/mo&gt;&lt;mrow&gt;&lt;mi&gt;&amp;#x3C4;&lt;/mi&gt;&lt;mo&gt;=&lt;/mo&gt;&lt;mn&gt;1&lt;/mn&gt;&lt;/mrow&gt;&lt;mo&gt;&amp;#x221E;&lt;/mo&gt;&lt;/munderover&gt;&lt;/mstyle&gt;&lt;mi&gt;m&lt;/mi&gt;&lt;mfenced&gt;&lt;mi&gt;&amp;#x3C4;&lt;/mi&gt;&lt;/mfenced&gt;&lt;msub&gt;&lt;mi&gt;I&lt;/mi&gt;&lt;mrow&gt;&lt;mi&gt;t&lt;/mi&gt;&lt;mo&gt;-&lt;/mo&gt;&lt;mi&gt;&amp;#x3C4;&lt;/mi&gt;&lt;/mrow&gt;&lt;/msub&gt;&lt;mo&gt;=&lt;/mo&gt;&lt;mover&gt;&lt;mi&gt;&amp;#x3B4;&lt;/mi&gt;&lt;mo&gt;^&lt;/mo&gt;&lt;/mover&gt;&lt;mfenced&gt;&lt;mi&gt;&amp;#x3C4;&lt;/mi&gt;&lt;/mfenced&gt;&lt;msub&gt;&lt;mi&gt;K&lt;/mi&gt;&lt;mrow&gt;&lt;mi&gt;t&lt;/mi&gt;&lt;mo&gt;-&lt;/mo&gt;&lt;mn&gt;1&lt;/mn&gt;&lt;/mrow&gt;&lt;/msub&gt;&lt;/math&gt;\&quot;,\&quot;base64Image\&quot;:\&quot;iVBORw0KGgoAAAANSUhEUgAABcQAAAC9CAYAAACd3H4gAAAACXBIWXMAAA7EAAAOxAGVKw4bAAAABGJhU0UAAAB6cPQKvAAAOddJREFUeNrt3Q+IHced4PHfGmG0RgSFyEQmymYIc0F4h6C91ZExK5Nnbi4oZgg6o8XyWmEnFxFEdjbM5gZOR2TyzJxRWHmjsMpFhCEnjAgDVlgFT4gCIujCEHRGJjKWsUImYfCKMBgFy1gh8lkKvv7t63d6en6vq6pfdXV19/cDxd06o/f6Vf/5VVVX/UoEAAAAAAAgXl9Jyj8k5e+pCgAAAAAAAABAXf2npPwxKe+l/+9/pEoAAAAAAAAAAHWyOSnflDuD4d2i//c/pf87AAAAAAAAAACVtSEps0n5ndw9EN5f9H//u/TvAQAAAAAAAAColM8m5TXJHgjvL6+l/w4AAAAAAAAAgOj9eVJ+Im4D4f3lJ+nnAAAAAAAAAAAQnfuT8p2k3Jbswe5LSfmH9P/N+rvb6edtoWoBAAAAAAAAADG4NynzSXlLsge415PyX5JyT/rv9P/9Yvrfs/7dW+nn30tVAwAAAAAAAADK8lhSfi3ZA9o3k/I/krJpyGfof38m/busz/l1+n0AAAAAAAAAAATz75PyMzHnAl9Kyp9ZfuafpX9v+sz/nX4/AAAAAAAAAACFeSApJ5PyR8ketP4/SXko53c8lP77rM//Y3ocD3BKAAAAAAAAAAA+/WlSnkrK7yV7oPpfk/I3SfmTEb/vT9LP+VfD9+nxHE6PDwAAAAAAAACA3HRg+kkxD0zfkGIGpv80/dxQA/EAAAAAAAAAgAayTV3yv6T41CUPpN9TZKoWAAAAAAAAAEDDfEzsN7f8i8DH9hfp99ps5vkxTiUAAAAAAAAAYJBNSXkmKTcle7D510n5zyUf62PpcWQd583092zi1AIAAAAAAAAA1D1J+WJS1iV7gPmtpPzXpNwbyXHrccynx5V13Ovp77uHUw0AAAAAAAAAzfVIUl6W7AHl20n5n0nZEulv0OP6TnqcWb/jUvp7AQAAAAAAAAAN8u+S8kMx5+L+SVIerMhv+vP0eE2/SX/3OJcAAAAAAAAAANTfV5LyrmQPGr+WlM9W9Pd9Nj3+rN+nv//vuRQAAAAAAAAAoN40bciwgeLfJeXvkrKh4r9xQ/o7fpfxW1tcCgAAAAAAAABQf/3pUv5vUv4pKZtr9js3p7+rf0b8GS4BAAAAAAAAAGgGzaHdHSQ+I/XPqT2e/s7u4D85xAEAAAAAAACgQTSHdqthv/kRIXc4AAAAAADB6NLtc0lZG1IuCbPWug5l1JOWBaoIAEDMJ+YDAID47UjKeUo05RiXJICAHeMLMnxzr+tJmaSa7nIio760HKGKAADEfGI+AACIW8sQ6Clhy3kuSQABbEzKcsaz6GZSpqmm99lgqDctB6kmAAAxn5gPAADi1RIGoZs0IH5PUh5NyrNJ+ZekvJSUa2nR5X8/TspSUv4xKX+dlI8Fvh4fSMrjSfluenyv9hzfz9NjeyopD3HrAiN1jE8bnkV7qaahNklnyXlW/e2nmgAAxHxiPgAAiFNLGIRuwoC4Dmz/c1J+n+OYfpOUb0onvU5RDU2dXbHieFw6gP/VpNzLbQw4OWm4t+aoIqvn1kVDPTLbDgBAzCfmAwCACLWEQeg6D4jrYPE3knLb0/HpLO09no7tQ0l5RvIN0vcPjD/CrQxYmTPcT4tUkbVtSVmX7HysE1QTAICYT8wHAABxaQmD0HUdEP9IUl4u6Dh1YPyTIxybzux+y/Ad7yTlp0l5PinPJeVUUn4onfQpg/7+v3M7A5l2J+WW4fmzkWpyMmmo01XpzCwDAICYT8wHAACRaAmD0HUcEP+EZM9i8FF01vnTjselqVtezPjMXybla2IebH9QOnnQ+2eXf4tbGhhoXIa/TNJyVTqzn+Bu1vCs1A25NlBNAABiPjEfAADEoSUMQtdtQFw3pvytDE8vojOtdQnlk9LZwPJL0skv+FrOY/5ZUj5ocVw6U+XNIZ/xC+ls9pnnt/5AmCkOZNGO2eWMe/hWGguQ36LhOXmYKgIAEPOJ+QAAIA4tYRC6TgPi98jgGdg/TspDFv9ec999V9xzjmtqlvszPvcLQ/7d29IZkB/VV/s+d4pbG/j/jhru3wWqaGS6RHrVMAAxSTUBAIj5xHwAAFC+ljAIXacB8af7Pu8NybfruaYkeVH8DIofHPL3LyXl4x6v5S/1/e4PcnsD//aMz8p3eVnIdxmqrsktCgAg5hPzAQBAJMGcgeh6DIhrfu53ez7r9fS/jeIZx+PX1Ccf6Pn3Twz5uxekmI18eo/3WW5vNNwW6aRJGna/3pROnlH40zY8I49RRQAAYj4xHwAAlKslDELXZUD823L3DOmPeLpGdFD7tuNv0PyFD8vdA/TdslTg9awpY15Ov0e/+35ucTSYKccly6b9M+VuJaUTAICYT8wHAAAl05zRt8TPYO66dDZnpJjLJfE7IH5vUv7Q8zmf9nyd6IaX7zpcCz+UzqB8/3//QYBr+hFhg01gSszLpjdSTYWYNNS9zuBjGTUAgJhPzAcAACXanZQb4mdQ/CjVaaUtfgfEH+/5jFMFHbProHh/WZHOTIoQXpE7KVyApmHGUvmYqQcAIOYT84n5AABEbqdk551zKWeEWQgmbfE7IN7bEJso8Lj35LwmXpOwm1x+ree7mZWBpjlsuB9PUUWF25yUaxnnQGeTbaWaAADEfGI+AAAoP5hfEH+5sDdTpUO1xe+A+Dm5M/BctC86XgvvJOUTget3d8/3P8rlhgbRDlfWip/rdMqCmTU8GxepIgAAMZ+YDwAAyqczu5fFz6C4zjjfSZUO1Ba/A+JvS9hZIF9zuA5el/CbW97X8/1PcLmhQY4b7scjVFEwm8S88mqSagIAEPOJ+QAAoHyai+6E+BkU15kJu6jS92mL3wHxbm7vbwX8DYsO18FL0hmkDqn73V/kckNDbJfsjZ30eczKnbD2iTnFGAAAxHxiPgAAiMSsoaFlW/QzZqjOu7TF74B499/PBv4dP3K4Dl4IfGwMiKNp2NQpPjabnfHSGABAzCfmAwCAiLQke5MQl8KyvTva4ndA/A/pv/9O4N+hywNfcrgGQuXP602Z8rdcbmgAm5libDBbjr2G5+JZqggAoqCpI3XA8pB0Vssup23zK9JJh9EtZ9O2fFmDm8R8Yj4AAAhgR1LWxc+g+EnpvD1vurb4HRD/Zfrvl0r4LbOO18DTAY7p0Z7v28PlhgYw5RE9ShWVRmOeKa/oBNUEAKXQQXAdxNSByjwrYy+V0NYk5hPzATQgOI2VVNiNGbjbtqSsip9B8XNJ2dLw+myL3wHx59N//5vAv2Nc7mzo6VLmCj6uZ3u+60FuX9SctlluZNxvN2nXlM704vB4g9vevCQHUJaDYjfpR2PsRbkzW3zQwPmZQP0bYj4x32f/fqykYpPfPlSbhNUUiFJL/Ay+jVI0oOgbvpWknE7KfFKmhA0q0EzayFv2dG/pfTXe4Lpsi98B8a/0fMb2QL/hfukMwOe9BorK7a3pUrppft7mtkWDnye9K3NQLu1sXTcMtsTQtiyj7T3G5QEgMH3enrF4Pi2nz8X+F3fdWeUrfX+/IsUPihPzifm+rEl542ztiNokM1yyiNFO8Ze7uIiB8gvSyYm8nVOFhjnu6T66lga6JhrWmM07ID7e8xnPBjj+jQM6AVp+73gNfL6AY3u65/NPcbui5rSTbprdtpNqisJRw3maj+AYNUXaatrODdGe1mt3G5cGgMDOi7/VjPvk7hnbmkKlqBmnxHxivk9nxV9aVJei7YwZyzbJVcmXysi26L1Lek1Ebzy9UNvpTRHbAPlKGgxZ9ommmPMUnG42NAi1xe+AuMidAWrdYPMjBR67Pud+PODYdTa2pif5nuM18CWPx/ZwUm73fPanuVVRc6bNmy5SRVG1ZU0dxFjoS8/taYf1uMe2t74I182V9wsD4QDKcdjiWeW6J8+E3D2Rr6hZ2sR8Yn4RdFXDZNq/PyV+J6XeTO+nmbRONoxwjHqfHRC7F1pZRWfvH0t/80YuVVSN3kSal2mUwbju7O7Z9OacSW+udhrALkq+2TEX0xsLaIJ94m8W2aGG1d2YdGbH95cdI3zmdE99/rig475PBg+Ga9nd83cvOJ7/r3s4tk8m5c2ez3yZWxQNYFryPUcVReWiVHdm3ygvwm+kbW46ngDKtEmy828PatPa0jZ8b5qMGWI+Mb+iMb873jZKP1/bCzroXFQ++8OSry3SFtIfoyaO5bwJWg4BU/92KUcH4IgwWxzNoC+AfC21OkFneWQ/66nPBc+f/eGkvDjk3D3Z97d6Hn/ueP51oP2BnMemLwPe6vu8R7gcUHNbDJ2VmzT6ozMn1c79eiJnp3gXpx5ABPZbPrM2evj86+I3nzgxn5gfWp7xtu61X/Qk0d2Ox6T7AbDZLGplZ46bM+9bU102ei7HTceOtWgCDS6XxM+g+Dnum5HoUrTePN5f9/S5n0vKG+KWB/yD0pml7XL+Ne3KUw7XwMdkcIqW73EpoAEOGO6nM1RRlPEya5LFtchj4FSOuH6c0w4gEjYv9a6O+B2nej7rGDGfmF/hmN+SfC/BWwGO7ajYT4idESaroobGctyco741XXD8zrPcfGgIvbdWxM+g+OX0/kY+T/TV5/dHaGzpgPPzMnzw+lHDv/+Q5MvzpnnQn0vKY9IZ5L8n/Tx9nuqS1L+VTlqW2wP+7SvCSxU0g+lF/V6qKEoXK3zeXNveN4UZWQDiYUo54mNAXGdyrxfwDCTmE/Njj/mh0vbocdmkPtI0ydu5BFFXE4435yVP33vU8XsXOFVoCB2sPCl+BsV1qRW7pOf39b76/G1SviB3BpZNHpLOgPTtIedHB53HHY7nGQmzwfHrkj/tClAl2uG+ZXiGsnQ6TgcNz7HTNeocL3G6AUTEdpLGqCkcZz2PBRDziflViPnrUnz6Ux1vsMnccFJIxYqa2yvlbdrnMhNWg9cOThcaZJSNt/qXOO2jOnN7akCdatoTTSfyeFI+k5SHpbMEXnNwf1E6yzyvZpwTHSD/RlLuzXE8+l2/keIGw18VBsNBB6sKHaymG7eIfbF24lqOz+VpTjeAiNjMEH9PRk/5oM/wa3Jn5Ssxn5hfxZi/yzHmzwc4JlNe8+uMH6ApDjneoD439Jl0/O4LnC40jAaiUXam7i2zVGduf52UNz2dB9308sERj0dnqH9Vhucjz1t0NjtpUtAkZw33xEGqKGprBQ/GFGVW3FZ68VwGEJNFy+fXUQ/fdUTuDIiP+iwk5hPzy+rPu/THthR8PG0xj7lt43JDU5xyuDl1xqPvXN4XHB8QpH9A00ylHWIfA55HhHz8eemsaV02djtHvb8rnRnlvle53Js23l8c8bp4STozz4Em0ZlEpheOY1RT1EzpxdqRHrdpZhYbvAGImWljSp9jB5q7eMbD5xDzifllcUkVfLngY2lb1CEpUtAoaw436KkCvn9O3AZujnHK0EDjaYD0MSiu+cKYbZafbpCpaVR0EDlrcFxnlGve188n5b5A14jOOnxestO1dMuvkvJt6eQ5B5qoZbhH1qii6M0YzuH5SI/btDkYMxYBxN4vsX2GxbLZITGfmF+FmH+0wOM4LNmr0fZziaFptorbQFoRN8lOx2NY5bShoTY7BlTT2+cxqnRkOlvlU9LJ77onKZ+TTk7xD0RwbDp7/JNJeTQ9tj3pcf6V5MtdDtTNguE5uUgVVaIdm7XXxi2Jb4O0zeK2P8hWTjOACNlMvuj2OWJYnUrMJ+ZXIea3CjqOE5L9ImGcywtNdFDKz2e0SdwH81jGgabSBuVJ8TMorpvUkIIIQFORS7QeTKunYtuQ0jbVQDfdAADEyCUNxAFiPhoa83c73CdFbAyqYwdLMvwFwmEhnSoazGVgrcgNLV3zI2/n1KHhjojb2+aswDtNdQJoINPstl1UUSUcF/PeGVVte5/i9AKI1LhDX2Rdyk/XSMwn5pehLeXtGTImw/fr0/thissJTaZvn1wGog8XeCwuecxj3kEYCElTYNwUP7PFmRUBoGkd+dCzdFCMvVKdTSld2977OL0AIubygm+BmI+GxXx1paT+uL7gGfYSSFdLkI4NjbdL3AbMJgs8FgbEgXz0ze418TMorm/UWTIFoAn2SXmr4uDXmJhnJlax7R1jLlQA6H/+3rB8pukknrJWeRPzifll2ObYF9/m6XvnZPikueP094GOeYebs+gHCwPiwGgNgyviZ1Bc3xgzQwJA3bG5Vn1ox8406zqWgWWXtvc5Ti2ACnDJJX6amI8Gxfy94pbGdFSb03ts0OdfT48HQOp8RMHLNe0DOcSBu21KO88+BsUvSWeQHQDqis21mtWmbVWw7X2I0wqgIn0QU37u3rKfmI+GxHyXlEKjpnppZdyH9O2BPvr2yGVDviLfJm0V9wE7lnkA77fBMfBmFQ2o41QpgJpic616OVGBwQ7XtjeTPwBUhSklSf/K89AzeIn5xPwyuKQ1zXvM2v/XF+jDUhdpihRWfwN9dovb4FiRSfddc5mvcfqATEfFz6C4BtZpqhNAzWyyeP5toZoqxZSK5GjF2t43hMkfAKrltMMzbomYj5rH/O1SfP5wnbx2IaMdsYdLBRjMZRbpSsHHMuf4sFji9AFGuqrDNRXRsE29WEYIoE4mpPg8jggf82LMW5u37X2GUwqgYnTg2WVfsFD5jIn5xPwytB3uhcs5Pn9fRl9fU6Sw0hvI4BKs2gUfy1lxG6Dbx+kDrLTEbalWVtGlacxWA1AH0wV0TFCunYZzerFibe8DnFIAFTQp9qmhdCA6xKAdMZ+YXwaXPUNcZrTraobljM86Jax4ADK5Lt/YUeCx6NIQl1msmnOMQbmO9xpSMBptaF7xdC70bfsmqhRAxc0annXLVFEu2qHTQd/DJXz3FsM5vVaxtvdWLifQr6FfU1Euq78vBOjbE/OJ+aFpjnyXMa6W5edq6rV1Gf6CiYmjgIVD4raxXpFB6ohjI2KO00fDEbmC8jlP5+OS8NYZiJ0Opk2l8f6Eh07HjHQ25dEVXTrjZVE6eQl9tw82pp0C7WSdTr9rOe1s+RwgNLU9TnAJOdNrpDsrsKyclabOZ5mbSrm0vS9xOYF+Df2ainPpd8wXfCzEfGJ+aC6bzN6wOFadkJaVdk0nv7ERN2Bp2eEGXSzwOMZl+G64g8qqMDuVhiNGGWg64+mc6GyACaoUiIIOFOtyYH1hrMskr/bdr2dzfu5E+szI6nDoktQxD79hS9ohXjd0GHztZ2DK5dyu6LWgbaRdaUdsLv0dg8qBtDPbLdqZbfWUyfS8dkvWS1BdRbjU0zG+VmIn1JSSZKzEc+PS9j7KYw30a+jX1KBtctWyTjRubC7wWIj5xPzQjovbCuwsmh4ma7X3CcbIAHsbxC2ncJHLLlw6B7fSBz5oOGI0C2Kf28/0NnuK6gSC2iJ3Zn6fFrucxIccv0M7pTqbynap59qInY4Zx3bJgod6NO1dUqWNhHelnaHVSGL2sRLr4oLh2CYr0vZu8agD/Rr6NRHTAdCd6TiBvsxup0VXc+ng6+60vTItcUzCI+YT80O75FCH+zPaDkcy+u03Mv4tgCFcAtMtKe5t7YLjw3aeU0fDEd7sFz+D4voZpDECiqGrqPam8VJfIK/lvE9dllDuyPk9efJv6myWpZy/adQX5KaNjmYqcH0ciKhD3BsTxkusE9N5bVWg7W2zdBqgX0O/JrSxtD2yInYrvDUe6ICl7cv1W1LcjF5iPjE/pAnHehy06lpfOF2U7I1gWa0N5OCSs/tcQcdw2PEhscBpo+EI7856Oj/aKGbzLyB8Q9/3RtQz4rYB0KgD76N07EbdAOuy4fOnI74uxg2dpDLLbMl1c9pwfHsr0PZmczfQr6FfE5PJ9Nl6K0DdnCzoNxDzifkhHXSow0H79R00tMfP0PcG8nNZvuF75udWcUuTwiaaNBwZEC/GnMfzs5fqBAqhy1DP9xTt0N1wvD9tN4o64qGza7uSS2d3X5fRZyWNki/RNAu+FfHAxDWJM1aflGI3YbdhyhM708C2N0C/hn5NHvqSe8XwW7RtomnZNEWKDtyOyZ1UKos5Yn1Rs8SJ+cT8kFz27Optp+s9dNZwfxyKoN6ByhqT4mZ7ZdGbdr/jA13/dppTRsOR0+ydDkbd9HRujlCdQFCaSkGXzdoOjNt0Bk4MaHCfTv+tdhLnxG6w3Cb/59SA589a+izZnbYVbFO27GxY53jS47Pb95LpdiQdtEXDsR5oUNsboF9DvyaveUM7Q1/y7bBss+hsV5eB8SJyUhPzifkh2+ku5213+u/2GcbK1oT99ICRzTjcnGsevm9rGlBd85EuC8tAgCJslvx5iPvLBSHPKVCWtmWnZYvhc071/RvN6T0oH+QxGX2pc/9guHa25wZ0qsbEbsB/lA6saYB/PLLzrW2iq5F1iq+mndHxCt0X7Qa0vQFglH7CeUO7Yj5H+19f9NmmSbtp0XYh5hPzY435Lcd63SLmgf2VAu4JoJFOOtycS+L+5m9z2uHtbrjh+lZT3zYzKxwohjZeL4ifRtEqgRko1YzFfXrR8BmLfR3QmYy/nbL4vqz9PnQmWe8g9wVDp8omf3prhPozffZYZOf7nAwfQO1Nq3Mp/W9rHjvTet40XY8uAT4qndl+OyTOF6Ixdo5d2t6LPNoAlGRCsgetb43YT58Q+9Rsvmf2EvOJ+bEcU2+5Lnb54Y/zeAJGt1Hc83jdTB+IunT6RHqDd8uRtJGv/9tKGkDzLuvRh7nmISYfElCcY+Jvqdwk1QmUakFGG6A+1tcgN93TeyR/epZtfR210xYdK5sOwo4R6q9KneP9A9pmRxyOcUXsOluttOiS3G4u2KqtAoqtc+za9t7Pow1ACTSemlKb+hiktt1geNXzuAAxn5gfyhUpJk3NDh5TwGhaEteym/W0Q06uRKB4u8Xf7vCHqE6gdDYb9gwb5J6Vu5fA2uTitunEDornm+XuGWfHLDq5m8TuBfsoHbeqdI71N/amubrs2G7abFmXO2tyX8TWOXZte7PyCkBo2lYwpSnztWeQbUzKasMQ84n5scb8MSlu7GyFRxVQ7AMjRNEHvL6RnBJyDwOh6Fv/dU/3sM7sZCUHUD7TTK4bQ+Jsbx5vHai23a/DNOPo+oBng/7fZ8VuxnqvlsWz6HJDOsezfb/ZdcB0r9hNUKjLcz22zrFL2/sSjzUAgW23aE+c9xwjliT85prEfGJ+CDPilonhhGM/fIZHFpDfeSln8wW90TX31DZOARDchrST7Stv+GaqFCjduMX9en7Av5vo6fhecegA6nPElPZh2dBRccl/aDMbfdR8ilXoHG+UO6lmruY8JptUWUs1ujdi6xy7tL3neLQBCKh/Bdewl92+N1HcbflMvOzxO4n5xPwQXPYM0QkjuiLSZdKa71RCQKMCnu3ypJtpp7klnRxWh+ROvvAzaXCyvWkvU/VAqXzmDd9JdQJROGhxz84OaAd04/d6Gudt2WyoeWhAh7ebpumMYwPeZvPf1oh1aEohNR7Bee7N2553IzObXJYzdI5Lb3u/53hPAsColi2eS/sK+F5tD9huALnV03cS84n5RXO5rnvb6TOOfXJengM5uNxoFwyftU3cchEziAaUd9/7yht+gOoEomEzA6V/cO2U3Eml4pqXc97i+8b72gndmei6QsVlZclWi+fWDRl9tYqp07Irks5xO63/PDOCJgIPOMTAtPw4ZOfYpe1dpyXsAOI362FMYBQ2G4OPMjBMzCfmh475Lce+dbfdrOd61eHf3RAyLwCFdJ5dHhxnHD7vBNUPBKcvolxmpoXK4QdgdKaVWlf7OlMHev63PTm+zzSLbL3v77v5xvPkv9xj8Uxa9lCHa1LsDPQYHJDm5a02tXcPRtr2PsljDUAgOhBn2kSz6EFi28Hbw56+j5hPzC9aW9xSn/TaLW598yUeY4DfINBbpiw+b9rh8zT32CZOARDMFnF702za0ZoNcIG4OrIuL6J1Nnj35dihHN+32aLj3Pt93fzf+p07cnyfTf7weQ/1aFpWvLsG18ppi7o8WrP7w7RZ20ykbe8ZHm0AAjln8Uw6F+A4bNJL+HpZSMwn5hfNZc+QYznPH1kYgBzGxG3w2naJzjWHz93HaQCiaujaLuFmSRYQF5tlzt2Yu6mnE3ha8i3BtXkB3p11ro3zbrqTvLNybPKHjwXouMxU/DrZJOaNUOsyK87lvO6PsO39HrEWQCA2q7BCpRCxyWF+NlBsIOYT80ehk8dcVmYPGhvb5vgZZ3mcAXYOOdxYLsuQTzh87nlOAxBEW/wMhtdltgRQN6YO5C25syprMf1va5J/pZYpz2c393Hvpp3Hc37XFovn0hVP9WiaiTNf8evE5kWGj1zssTGlE5oKdBwube9VHmsAAtggdpsurgQ6nuMBxxCI+cT8Iu0TPy/Bjzh+zl4ea4CZy/INl2Aw4fC5t4TZL0DRNOj7yhvepjqBKDuzphlAF3ueB93Z2qMsq7xo+L7T6d91l63q4F7ewXebDp2vPQ1ML/WPVPxaOSpxLIkPLZaN01za3sd5tAEIwHbQbibQ8bQl3IA4MZ+YXySXPUOyJnboTHOXdGurwobcQCbX5Ruu+T4vOnz2YU6Hd+81pMBM8wpf91Tf5wmuQJR2Wty/OjNVZ1qvy+gvt3Qm0S3D9+kmTtOeOh/HLH7ftKe6NM3grfomhzbts/ma3R8bLK7XsQjb3szwAujXhHBJ7GYRh9o76LCEG8Ql5hPzi+QyiG3K4z7j+Dw5JACGajncTGs5Pv+g8AaLhiMD4mXrzRM8arki9VtOB9SFTf5wjfun0v//hRHjrk2u0YmejsCos7dNmwFrx2erp7rcL/5SyMVmzKKTqGV7ze6PbRa/OUQ71KXtfYuYC9CvCWCH5bEtBjymGYvjOUXMJ+ZHHvPHHO9/mzQuZ8VtD0DaEcAQbYebKU/A0VloLrNgWpwSGo7CgLhvxz3V8810cAtAnEwNZJ0VPp12jG556PyYni3LcmfwfT1tE+RlMxv9ose63GX4rksVvk5sXpysSf0mKZjO6dUI295sigXQrwnBNjdxyP2DZiRcSiliPjG/zOvYdQXGpOMz5QThAxjMZdbowZzfseTwHUucEhqOwoC4Twc81vN+qhOIlk0ahrNyJ59iO0AbQmeSdQexR01lYjMbve2xPk0zi65X+FqxaZedrOE9YrqGQm0UF6LtDdCvoV/j4qrYTYzZGPCYZiyOaY6YT8yPPOa7zOY+4/C5J8RttRmT2oA+Y47BeTzn97TE7a0YSzpoODIg7kcrvad81DFvloG47RK7GNtNUTZqp3abmGdsd7/Px6ZXNitdJj3Xqen3VbW9cs2iLvfV8B4x5aMNsXmla9t7jEcbQL+mYLbpUkJvujhjcUwzxHxifsQx33XPEJeX4Ho9uuwPpvcv6YkBxyDTu8x6lBtoTZgNQ8ORAfGQejfNG7XoMsFNVCkQtaMO9/QeD9836/B9PgaqLxi+41oBDX1TzvKdFbxOdlmesy01vEcWJcxMQ19t71UeawD9mgAWLI8r9KaLNs9Lny/CifnEfN9ajvf+NsfPP+T4+WzSDfQ4KeFmh847fNcFTg0NR2FAfFTLnupWl1BupTqB6Nm+ePaVZ3vR8vt8LMPVZ5Bp5tbpAur0nOE7D1TwOrF5cVLXdpjpfE4FOAaXtvcijzWAfk1EfYbQKRfmxLwKzeeLcGI+Md+3tsN9fyXnd1x2/A4muQFp8LjqcPPMjPh9444Nge2cIhqOwoB4Xoc91u0U1QlEb8Lhnva1IZZtG8JHPLfJHz5TQL0eM3znsQpeKxct6vJITe8T07LxomfIuba92bcDoF8Tgk1Kh5slHJdpMNf3psPEfGK+bxcc7vujOb9jt+PzZV4AOC/f8DFD9LzD9x3jFAG5B45uiZ8G+SGqE6iEg5b3tK/O407L7zvj6ftsNg4qomNjSguzXLHrZLNlfJis4T0Sw4Zprm3vLTzaABRsTOLMH65Mm0G2ifnE/Ihjvu295WMS2pLD91ynfQGEWb7Rb5+Ey1kONJEGf1+baJ7lHgQq44zlfT0duA3hK9+mKa/npYLq1TTz/nrFnpN7LTtKG2t4j0xHMNDh0va+zGMNQABTEu9ktSsSNoULMZ+Y79OMQ8y/MeJ50NWYLhPiTgrQcC6ztX0to9EAcs3he6c5TYA1DaIr4mcwXHMRb6ZKgcrc+zbLnS957MjZPGt85Sq3meFU5HJf03ePV+haOS7hZvXHxrT0fiGytvdRAYDi2W6QHTp/9hZD/L1S0PcS84n5vrjsGeLjPLQdvk+vc1IUg86zhB+YXnT43mVOFVBI0DXlCJykOoHKsM0dOOfp+2yX4PrKfzxj8V2tAuvXlH9zb4WuFZuNV/fV9D4p+zyW2fYGgGEWLJ9JrcDHZZrhW9SAJjGfmB+y/n2mKdV2hss+Jed5/KGpXFKXaPG5E+2kuA3MMUsVMJsTfxv57KU6gUo5KnYzQXzlC7RZgusz7ZnpZd9NKXa5r2mwYLEi18lWyxgwXsN7RK/FG4b7o+j2pkvb+6qQsgxAGLYTasYCH9cJwzO7qFhFzCfm++Ay5qVll6fv3e/4vbx8B4HPUFYK+P4rwi64gC8T4i9vOJvZAtVzUcKuuLJZgnsiYJuh6I2+TPlVVytynUyLXbqsOjJtAnsxwDG4tL3J7QkglNOWz6WQ9CX3esaxnCbmE/Mjj/ltccsf7vMluEsKVb2eNwnQMKGXb/Sbdfj+S8IsGWAYDWAuL5hMG3gREIFqMeXY7JY9Hr/zsoRbWm3z+w4HeM6aUl1sq8C1YvMi41RN75N5KT9ft0vbe78AQBg2extcD3xMplRwOwv8bmI+MT/UfVXUC55JcdtgkwmoaJQxcRskKyKX8DbHm3QHpw14H31RdEb8DIZrQ3ecKgUqZ0aK37m+11aL+O0z3YNNepZdAerZ1LGZqcC1YvPyNE8u0TkJv5Te1SXD794dWdt7G482AIHYDNyFnkl8TsqZHU7MJ+b74LpnSBEb1i45fL+uxiBNMRrjoLjl8C4qL6fLQN4ipw14nwXxt4nmbqoTqCSbBq/P9As2A9RHPH6fKc2EvswLsYqsLdVOcbFJiskR27ss+VCkv31Mys1B79r2vsxjDUBAsQ2Ia1wZ9uJd//t2Yj4xP/KYb7vZfZEvwcfFbVD+OI9CEPTeX84WeBzTDsdxTUjlAPRqidsqi6xykOoEKkkHgtclbLoUmyW4Pld1mfKjL1vW06ir3cYMz1ydhR/z7JopKWYgtvfF7M5If/uBCAY2XNredEoBhGTzYj3kgHhW3F8IdAzEfGL+KFz2DLlU4HG4TJ7T632CxyHqznX5xmzBx7Mu5FMEXOkb32viZzBcV2qQox+opp1i90LZ50wY07Nn1eMzxSZ/+JzF5xwTP7nGTbnTpyO+VtoW10qenJrrPR3rWGOJaUVi0e1L17b3Ph5tACKLD+uBjiVrFdqFwHGGmE/Mz8tlz5AjBR6HvrS57nAs53kcou6mxG2wrOjc3ccljtnqQFVsSBuEPgbDV4V8YUDdO7E+N0zabvF9xzx+n81KMtNslkM9f3tixOOZE/MLxljZzFB27dz3Lgmei/R3a4zLeqmiHcWil067tr3JHw4gJNv0DiGe18Neupcxe5WYT8zPY9wx5hedtvRoZMcDlMrlhgiRl3Nc3NI+bOcUouEWxc9guN53k1QnUGnnLO71vR6/74CEbUib2iymdsqenjbGRQ+dIFObRZdQx5rezWZFnmv9dDvcOvt5a6S/23TNhticzaXtvcpjDUBgpkHEUC/rTkvYTQeJ+cT8IsxKHPv1dW0Rt1VqV4VUxaixKxLfkgmX2a4LnEI02D7xlzf8ANUJ1L4D6ztdiinPqHYOfb5IN7UPsmZnTfZ0AHTg3NcLddOsq5kIr5Wt4n8gtnf2fswbn5teGk1F1vZe5tEGoATL4n9GsYusQcQjJdYLMZ+Y7+qsxLeJ9hlxGydo80hEHU043gihNvWZF7eZM+Q7RhNp+qIb4mcw/AjVCVSezRJnnzNhNlg8g5Y9f59pRsuwnOBjcveya5+z1mekevkXd4nfSRB6brqDvLfS+o7RmJS/SdwOx/jMxA8AZbBJUXa4oO/enRHvT5bc9yfmE/NdbBa32dgnAtXNHnFfST7OYxF105Y4Z5BuFreBPjYbQtPom/518TMYrm/ON1KlQOXZpE/ymS7F5qW6z424bTYMHZT2SZeGrvb8zbznetdlpKYNimJL77Zf/Oaa782rGvNMMVO7tx3gGBYcY/RBHm0ASrIq4Qd/JzPGAcoeDCfmE/NdHYw05ttMMhk0yYWJqKgNvZjXJN6UCkviNkucAT00yWnxMxiuMya3Up1ALZhi+g3PsdJmYM/nhldzFt/Xn+NQX7Bf7Ou4FdGYN+WEPh7ZtTJjUZcnLT9rZ0+nSq+xsYjbvVkvkm8FiIemY6jK8nsAzWCaRarPTZ95xPfK8EG6YxLPYBwxn5hv66LEO952QdzHDvbzWERdHMhxA4RctrnX8dgOc0rREPPiZzD8vbShC6D6xiT8PiCmvIxXPXdebWbA93bMtvR1RIqc2TIm1dpoa8qiLs9YfI4OhKxVpC1mmqV1KsAx5InftG8BlGlFwgz+zmfE0ZgGw4n5xHyf9T7oWg/lZI7j09URpE5BLTrO13LcAJcDBiPXGewalKY5tai5afG3iWab6gRqw+Ylt8/0JTapzXznQTxv8RtX0k7Qcbl7SfOZAO0X0wZFcxFdL1ssYompQ6+z/1f72ogxr9YzbWS5s+Dv751V51Iu8HgDUCKbPYtGmWCjg6zDVr7qeEUr0noh5hPzs2jdXJK4x9vOSb4xhMvpNQVUks68viqjbb4X6iY9Iu7J/mc4xaip7ZLvRdagclbIAQbUiU0aJZ9LQ2028PS9v8fyCM+7EJ22CUOH81pkncczYreZen+s2Jx29K/1daQnIr4/9km4zV8HdYp15uN1yR+z54nZAEqkA95ZL/Q0BuzK8Wyczejb6OzVbRHXCTGfmJ91baxI/ph/PK33Is3JaGMJOnG1xaMRVaCBRJdr6ODyFfEzmKYPwVPpjTQlxeVf2pnz+K6kAXY7px81oY2Tc57u33Uhb7hqS3V2hwdMnUrTYNuK5+88bvg+7Tj7Xi58Isfz7oSEHUis0oyxHWK34mg9bfOdSp+PNwec692R3yOmHJ6Tnr9P25+6amNJRhsI709BtJh+7k7iOIDApiV7prjGk0MWsX97Oi4xLL+zzkLeW5E6IeYT8yWNxzomtiDuOcOzxtt04H4+re/xEdqz29LzP50e42Xxl351Nb1WdHXmLon7JRYayOfFbjM7u4gbYMXDw2SJSwEVd9zTfXpTil8iVhVtYUAc9WDz8vhQ4M5GEfeRzaz03mfdTAnnYpehw7kmceUVPeShjRV7x3ja8BvO0fYGACs689WUBkIHVDUP8oE0DuugsG5CqSvZVjP+nbYrdGZvlVbDEPOJ+SFjvks6Qh30vx742IpcJQrkshb4wh8r4Dcc9HBcDHChyg54vEfZGfqONs8L1MRhi3vf54qpMTHPMjpS0G815RG/mXYWytzwx5S+Zj6y62dWzPlhh6WiiX1jJR1YCZ1HtA5tbwDIMiN+Vp53J661KlwXxHxifsiYf9LyuFpS3mD4e0IaYwCAB9tzNlrK2k27StrCgDhQNRvTe1dnmXUH5XU2WndZaQyzZbeLOa/o5sjqVevtuJhfdFxLY8lkRa6XGcPvYQUhAOSnseBwGoNN+xzdSmO3/q2+NG9FGAuJ+cR8AAAQAW08+cr7r8sbN1Gld2kLA+IAimHaFPxEpMetcUeXgM+mz0gtulJPN1TTpfIbK3QONOZlbSJ/Q0g3AgA+6TN1LI0jrbTsTP/bxhr/bmI+MR8AAHg0av783lx+W6jO92kLA+IAirHR0DErYtku7nZMqrPZGQCAmA9iPgCRe6gCoNkWxN+GWy2qc6C2MCAOoDimjZ105c4GqqkQOyV7KfhF6h4AQMwn5gOIxhNJeS0p/0JVAM21R8w53WwLb8OHawsD4gCKtWx4Rs9SRYW4YKj3SaoIAEDMJ+YDKN1fS2cgvHvPMiAONNRWMW9K47IbOG/Dh2sLA+IAyn2ma07LcarJq3lDbDxKFQEAiPnEfACl0oHwVwbctwyIAw2kg9emN9y2ZU3IG27SFgbEUR5yozXHXsPzepkq8mYiHXDI2lNjM9UEACDmE/MBlEIzIrySce8yIA40kGmZnW3RmQljVKdRWxgQR3jkRmumJcNze54qGpm+VL4oLJsGABDzifnEfCA2utfCy2Iez6KfDDTMnPgZDNeyh+q00hYGxBEOudGabVNSrkr2MurtVNNIjgjLpgEAxHxiPjEfiMnupLwk9uNZ9JOBBtEGka9NNFelM9BLMZfzwoA4ikduNHTtSsrNjOf3paRspJpyN7Sz4qjOImNPDQAAMZ+YDyCMzyTlRXEf06KfDDRIS/zNDqeMXhgQhw/kRsMg+w3Pn1NUkTN9qXxdsnOIbqOaAADEfGI+gCD3aXdvvJ9JJxvCg9LZQ+uBpJwTBsQBpFrCIDQD4qgLcqPBxLTM9xBVZE03j76SUZc6O48cogAAYj4xH0AYjybl60n56JD/XQfFb9NPBqBawiA0A+KoOnKjwcUZYS+IUely6BVDPe6jmgAAxHxiPoCovEg/GYBqCYPQDIijqsiNhjx0w61Lkr3h1gTVlGnRcI8tUEUAAGI+MR9AdH5AP7k5nk3K69LJmQP0awmD0AyIo2rIjYZRaY7LtYxr5GpSxqimgdqG++uksKEWbV8AIOYT80EbBDFaop/cDF9OT+o1qgJDtIRBaAbEUTXkRoMP45K9OdRqUjZTTXeZNTzDl+kY0/YFAGI+MR+0QRAtBsQb4NNyZ0BkierAEC1hEJoBcdQRudFgY0faaB92regy6y1U07+ZScqtjLrSlRkbqSbavgBAzCfmgzYIosWAeM1pHrA3e07qk1QJhmgJg9AMiKOOyI0GWzojbCyjMGOsY5uhnugY0/YFAGI+MR+0QWiDxI0B8Rr7RFLe6DupD1AtGKIlDEIzIA4CPQDQ9gUAAKANQj8ZFfSXA27GV6kWZGgJg9AMiINADwC0fQEAAGiD0E9GxXwuKW8POKHfomqQoSUMQjMgDgI9AND2BQAAoA1CPxkVcU9Snsk4odNUETK0hEFoBsRBoAcA2r4AAAC0QegnowI0ef/LGSfz3aRsoJoAgEBPoAdA2xc1oQMOP0rKf6AqAAC0QUA/uTm08XdSzLNNf0pVAQCBnkAPgLYvSrTB4yDBVFLeTAce7qVqAQC0QUA/uf40T9EvxD79wtWknBtSHqY6AYBADwC0feHJR5Py5aQ8n5RfJuUPQ87T7aS8k5TfJ+WtpFyTzqw7nfX9Qhqnnk9jmZbnkvL9vmvhFNUNAKANAvrJzT5pecpnqFIAINADAG1fjGhcOgPYtyXMniv6PQ9S7QAA2iCgn1xvusTw7SHlXRmev+jtjLKRagXggHydBHoAoO2Lfk9KZ6Z3yE3In6LaAQC0QUA/udlWhpzI56gaoPGBvKr5Ot+rWCHQAwBt3yb6Qgkxl8FwAABtENBPbjgdmBq2NPEJqgdohDrm62RAnEAPALR94/bpgHH2jaQsJmWCagcA0AYB/WTsyTiRD1A9QK3VOV8nA+IEegCg7RuvTUn5bU/d6wt5nbn9eFo0jYrOHp9PyneT8quM8/ai3P1yXl/G6+D3bHq+P051AwBog4B+Mnr985CT+CpVA9Ra3fN1MiBOoAeAKrR9mxqv/rHnM7+WlHsMf7+ScUwf4bIGANAGoQ1CPxkuXhlyEr9D1QC11YR8nQR3Aj0AVKHt28R4pbPgupuKPWbx9/fJ8NVsTOIBANAGoQ1CPxlOPpRxEvdQPUAtNSVfJ8GdQA8AVWj7NjFeLaSf9Q3Lv38s43i+xWUNAKANQhuEfjJcPC7D8/zeR/UAtUO+ThDoAdD2javt28TOqLYXfpCUjZZ//72M45nmsgYA0AahDUI/GS5ODjmBP6dqgFoiXycI9ABo+8bV9qUzavbbIceiaVc2cFkDAGiD0AahnwwXa0NO4AJVA9QO+TpBoAdA2ze+ti+d0WzbM47lHJc0AIA2CG0Q+slwMZ5xAqeoHqB2yNcJAj0A2r60fatmNuO8zVM9AADaIKCfDBdfkOFLD++heoDaIV8nCPQAaPvS9q2aFzJi0QTVAwCgDQL6yfBxAn9E1QAQ8nWCQA+Ati/KtUHupHvrL29QPQAA2iCgnwxXbwpLDwEMRr5OEOgB0PZF2XZnxKHnqB4AAG0Q0E+Gix0ZJ+8vqR6g8cjXCQI9ANq+KNuzGeftcaoHAEAbBPST4eIrQ07c21QNACFfJwj0AGj7onwvZ8ShD1E9AADaIKCfDBc/HHLilqgaoPHqkq/zvYoVAj0A0PbFHfdnxKBfUD0AANogoJ8MF7qD7TtDTtyXqB6g8eqSr5MBcQI9AND2ra7HM2LQN6geAABtENBPhouHM07cONUDNF5d8nUyIE6gBwDavtV1KuO8TVE9AADaIKCfDBdPDTlpa1QNAKlPvk4GxAn0AEDbt7rWh5y3P0hnxh0AALRBQD8Z1n4q1U+FAKAYdcrXyYA4gR4AaPtW0yeIPwAA2iCgnwxfdLO821L9VAgAilGnfJ0MiBPoAYC2bzV9KSP+fJnqAQDQBgH9ZLh4VOqRCgFAMcjXCQI9ANq+KNvzGedtO9UDAKANAvrJcPHNISfsFaoGgJCvEwR6ALR9Ub43ZbScq08mZQ9tFwAAbRDQT4Z6acgJ+xZVAzQe+TpBoAdA2xdlezAj9nzP8bwzmxwAQBsE9JMb7sMZJ2w649/8KimfovqA2iNfJwj0AGj70vYt2+czzttjFv9+e/q3L1OVAADaIKCfjGGb5WmS/w0D/l6XGP48Ka8O+d8B1Av5OkGgB0Dbl7Zv2Z7LiD0ftPj3307/9itUJQCANgjoJ2PYCfvZkL9fTMo7SZmg6oBGIF8nCPQAaPvS9i3bsCXmb1v82weS8q509j75AFUJAKANggL8gH5ytbwx5GR9fcDfflmYWQE0Cfk64dKQI9ADoO2Lorwz5Lz91OLffi/922epRgAAbRAU5AX6ydUxkXGyHun72+n0v/+QagMag3ydGIQBcQC0fRHSvSPEnYfTv9MB9Y9QlQAA2iAoyHrGOX6B6onLQbHLDbxbOksMNZE/ywyB5iBfJwZhQBwAbV+EtCFn3Lk/Ka+nf/c01QgAoA2Cgnwi4/xqeYMqisv3M06WbqSnb6W+mf7fmkf441QZ0Cjk68Qg5EYDQNsXob0ubnuafDgpv0j/5pdJ2UgVAgBog6AgWZMJu+WvqKZ4/MTihHUHvz5FdQGNQ75ODEJuNAC0fRHa0xnnSwcQNqV/py/k5+XOpuDalvkk1QcAoA2CAnw0KSctz62+3GeD1Eh83+KEXUvKQ1QV0Djk68Qw5EYDQNsXod2XlNcM5+7dvv9bV6k9StUBAGiDwANNZ/O4dFLC6iD4S2I3EN5fXpXOjPL/lpQnkrInKZ+hesPSHDdvZpyk89J52wGgecjXiWFxg9xoAGj7ogyaBuVFh87mDqoMAEAbBJ5ck3wD4DblGtUbns7e1I3vrkpnacYr0kl18DBVAzQe+TrRj9xoAGj7omxfSMpKUm73xJ7babtF49RuqggAQBsEAADkQb5OdJEbDQAQm3ukk0qFF/AAAAAAAC/I19lM5EYDAAAAAAAA0Ejk62wecqMBAAAAAAAAaDTydQIAAAAAAAAAGoV8nQAAAAAAAAH9P6Zv7W81CSyoAAACUHRFWHRNYXRoTUwAPG1hdGggeG1sbnM9Imh0dHA6Ly93d3cudzMub3JnLzE5OTgvTWF0aC9NYXRoTUwiIHN0eWxlPSJmb250LWZhbWlseTonVGltZXMgTmV3IFJvbWFuJyI+PG1zdHlsZSBtYXRoc2l6ZT0iMjRweCI+PG1zdWI+PG1pPlI8L21pPjxtaT50PC9taT48L21zdWI+PG1vPj08L21vPjxtc3R5bGUgZGlzcGxheXN0eWxlPSJmYWxzZSI+PG11bmRlcm92ZXI+PG1vPiYjeDIyMTE7PC9tbz48bXJvdz48bWk+JiN4M0M0OzwvbWk+PG1vPj08L21vPjxtbj4xPC9tbj48L21yb3c+PG1vPiYjeDIyMUU7PC9tbz48L211bmRlcm92ZXI+PC9tc3R5bGU+PG1pPm08L21pPjxtZmVuY2VkPjxtaT4mI3gzQzQ7PC9taT48L21mZW5jZWQ+PG1zdWI+PG1pPkk8L21pPjxtcm93PjxtaT50PC9taT48bW8+LTwvbW8+PG1pPiYjeDNDNDs8L21pPjwvbXJvdz48L21zdWI+PG1vPj08L21vPjxtb3Zlcj48bWk+JiN4M0I0OzwvbWk+PG1vPl48L21vPjwvbW92ZXI+PG1mZW5jZWQ+PG1pPiYjeDNDNDs8L21pPjwvbWZlbmNlZD48bXN1Yj48bWk+SzwvbWk+PG1yb3c+PG1pPnQ8L21pPjxtbz4tPC9tbz48bW4+MTwvbW4+PC9tcm93PjwvbXN1Yj48L21zdHlsZT48L21hdGg+bsJbrwAAAABJRU5ErkJggg==\&quot;,\&quot;slideId\&quot;:380,\&quot;accessibleText\&quot;:\&quot;R 下标 t 等于 加总 从 tau （ 小写 ） 等于 1 到 无穷大 对 m 左小括号 tau （ 小写 ） 右小括号 I 下标 t 减 tau （ 小写 ） 结束下标 等于 delta （ 小写 ） 有 插入号 在上方 左小括号 tau （ 小写 ） 右小括号 K 下标 t 减 1 结束下标\&quot;,\&quot;imageHeight\&quot;:39.438},{\&quot;mathml\&quot;:\&quot;&lt;math style=\\\&quot;font-family:Times New Roman;font-size:24px;\\\&quot; xmlns=\\\&quot;http://www.w3.org/1998/Math/MathML\\\&quot;&gt;&lt;mi&gt;d&lt;/mi&gt;&lt;mfenced&gt;&lt;mi&gt;&amp;#x3C4;&lt;/mi&gt;&lt;/mfenced&gt;&lt;mo&gt;=&lt;/mo&gt;&lt;mfenced open=\\\&quot;{\\\&quot; close=\\\&quot;\\\&quot;&gt;&lt;mtable columnalign=\\\&quot;left\\\&quot;&gt;&lt;mtr&gt;&lt;mtd&gt;&lt;mn&gt;1&lt;/mn&gt;&lt;mo&gt;&amp;#xA0;&lt;/mo&gt;&lt;mo&gt;&amp;#xA0;&lt;/mo&gt;&lt;mo&gt;&amp;#xA0;&lt;/mo&gt;&lt;mo&gt;&amp;#xA0;&lt;/mo&gt;&lt;mi&gt;&amp;#x3C4;&lt;/mi&gt;&lt;mo&gt;=&lt;/mo&gt;&lt;mn&gt;0&lt;/mn&gt;&lt;mo&gt;,&lt;/mo&gt;&lt;mi&gt;L&lt;/mi&gt;&lt;mo&gt;&amp;#xA0;&lt;/mo&gt;&lt;mo&gt;,&lt;/mo&gt;&lt;mfenced&gt;&lt;mrow&gt;&lt;mi&gt;T&lt;/mi&gt;&lt;mo&gt;-&lt;/mo&gt;&lt;mn&gt;1&lt;/mn&gt;&lt;/mrow&gt;&lt;/mfenced&gt;&lt;/mtd&gt;&lt;/mtr&gt;&lt;mtr&gt;&lt;mtd&gt;&lt;mn&gt;0&lt;/mn&gt;&lt;mo&gt;&amp;#xA0;&lt;/mo&gt;&lt;mo&gt;&amp;#xA0;&lt;/mo&gt;&lt;mo&gt;&amp;#xA0;&lt;/mo&gt;&lt;mo&gt;&amp;#xA0;&lt;/mo&gt;&lt;mi&gt;&amp;#x3C4;&lt;/mi&gt;&lt;mo&gt;=&lt;/mo&gt;&lt;mi&gt;&amp;#x3A4;&lt;/mi&gt;&lt;mo&gt;,&lt;/mo&gt;&lt;mi&gt;L&lt;/mi&gt;&lt;/mtd&gt;&lt;/mtr&gt;&lt;/mtable&gt;&lt;/mfenced&gt;&lt;/math&gt;\&quot;,\&quot;base64Image\&quot;:\&quot;iVBORw0KGgoAAAANSUhEUgAABcsAAAGDCAYAAAD00EjEAAAACXBIWXMAAA7EAAAOxAGVKw4bAAAABGJhU0UAAADr9/ypbgAAT6hJREFUeNrt3SF01EzXAOARCAQCUVGBWFGBqEAgEIgKREUFAoFAVCAQCEQFAsE5CEQFogKBqEAgEAgEAoFAVCAQFQhEBQKBQCAQiO/fYbf/W6Bt7mR3s0n2ec6Z833n0HeTvTPJJjeTOykBwORWhm1r2N4P2xXhAAAAAABgUSwP271h+zBsv4btf+O2JjQAAAAAAPRdnjn+Yth+pP8S5EfbmhABAAAAANBHZ4ftZhrNIv9fRVsTLgAAAAAA+ubWsB2k6iS5ZDkAAAAAAL1zNcVmkh+2XLf89bBdEDoAAAAAALpuadiepT8X7TytfR+2R0mSHAAAAACAnlgftq8pPpM8J9WXhA0AAAAAgL7YSvHZ5PtpVKYFAAAAAAB64dywvUnx2uRPxv8NAAAAAAD0wvkUX8Qz1yZfFzIAAAAAAPqkJFH+ZdhWhAwAAAAAgD45M2x7SaIcAAAAAIAF9jTFEuU/hu2ScAEAAAAA0DebKZYo/zVsG8IFAEDPrA7bp2E7OKW9HrazQgXUcL/i/JLbI2ECgPnL5VTybPFIsvyecAEA0DODNEpUnXYdfDD+O4A6ctnTN4F77jtCBQDz9T7FEuXvxz/wAADQFxeG7XPFdfDXZL0eYHL5fvp1kjAHgNbaSLFEeW5XhQsAgB45P2wfK66Bvw/bZaECpuTcsH1I1eVP14UKAJqVn2rvp1ii/LlwAQDQI7n2+LuKa+Cfw7YmVMCU5Qd1VaWfcsL8ilABQHPupPiinl47BQCgT14FroNvCRMwI7kE1NdU/WbLBaECgNnLs8qrajMetpfCBQBAjzwOXAM/ESZgxvLM8V8V56JcKuq8UAHAbN1IapUDALB48mzxquTU22Rhe6AZt1NsAptzEgDM0NsUS5Qf+FEGAKAnVoftR8X1by6LsCRUQIOeBe7N7wsTAMzuJqFqNo3XTwEA6JNzqboMYV7Q87JQAXM4P31M1WuJXRMqAJi+JylegsXq2wAA9MFu4Np3S5iAOVlJ1W++fEnqlwPAVJ1NoxW1I4ny/HdKsAAA0HU3A9e+b1z7AnMWrV8OAEzJeorPKn8hXAAAdNyFYftWcd2b/12dcqANIuuLbQoTAExHZOGQw3ZTuAAA6LiXgeveG8IEtMRyqn4b/Pv47wCACVXNqjnazK4BAKDLNgPXvK+S8itAu0TKsTwXJgCYzNUUT5R/EC4AADosz7qsWiwvz84cCBXQQu8C9+3XhQkA6ttO8WT5tnABANBhu4Fr3rvCBLTU6rD9qjiHfRq280IFAPVEFgrxhBoAgK5bC1zvfk7KrwDtFllz7KEwAUA9JfXKzwkXAAAdtRe43l0TJqDl8n35l4pzWS43dUGoAKDMaoonyj8JFwAAHbWRYot6AnTB3cA5bUeYAKDMjRRPlltVGwCALsplVfYrrnVzDeAVoQI6dF777LwGANP1IMWT5VvCBQBAB20GrnV3hQlwbgOAxfY8xZPlN4WrNXL5HPXjAbohz/zKs7quplEt5NyuDNt5oYHGjsGq2Ze5XRQqoGP3Wvn8VlW73OxyACjwNsWT5W4g5u/ysL1LZggAtFlOij9Ko9rHVYto/xqf158M27XxTS8wXZG6vq+FCdxrdfRe616yHgMATM3HFE+WmwE3P5eG7WUaJVW8TgfQPsvD9njYvhb8rh7Xvow/Z0lIYWoOAsfeZWEC91odvdc6m6pnl5v8BgBTvHnI7YdQzcXq+ELtV1J7DqCNBmlU0uxnmixJftyM86fJg+rT5NistajRThuB4+1jB77HmvZHk/TDvdafHgfOdTu6HACqRW/uD4SqUfkV/nfJQi0AbbY5bN8rztX5XJ4X015Po+TOYHxznhN426n6ofW38X/Lv9bSdB9QTNpop3eBvrvR8u9wqWVjvQ1ty9DGvdYf8htuPyq+U7739xAeACpEL0j3hKqxm6G/XwGULAdol0GqXvMj1z+OzHzMNcpvperXp/NssLNC/4crwd/LJtpX3dHa66pfgb5r+7G1lSTHlc3BvVa1F8mDJgCYWPSC9J1QzdTK+OKm5KZfshxgPjfapy3amWdt1Zmlej5Vz3LLCfpzuuAfOSY5cX49jV5Dz3Gqml03SctvA2yPt3dRn7Tak0B/PunA93iTJMf/PgYthox7rX+tB77XvuMHAE53EGwvhGpmF267qd7MOMlygGZVJcrzuXxjgs/PN6+vU3VtZYt/VsszhTdTbMGzaHs2HgN0ZwxEFtwdtPx75PPCtNdE6Hp7aXjjXutEnwLf7YqhAQAnM7N8PnJNuSdpstfHJcsBmpNnEFclyq9PYTs5wbcX+E1WkiXmQqquK1/VcsL9qlB2zvWeXN+uTWH85u+ZJ77kNyJyCYbNcdtIxy+euVtjO89T9aKc18bb3RpvIz/8q/MgYNPwxr3Wie4HvttTQwQATiZZ3qyV8Y3KNF4PlywHaEZOuH5OzdUAzTf5VQnenPjyGnXM4zRZonFZCDvpVepH0vVRwXjNiee34/NRruld96Ha6xrHyrWa28olqPK6DR8KtuXtGtxrnX7NUvWQID/8V0IMAE4gWd7chdtumu5rtJLlALMXmemd/33aieubgd+Bx7onJFLD9aS3BZRd6e5xW3XNlf+9C8miSBI5z9DeTNN54ySfy0oTjT+mdA68Hei3z4Y37rUqvQ18v+uGDQAcT7J8tvJstKfp36f7n8YXYA/TqAbq1yRZDtBGz9L8an++D2x7QxdVWkv1EiUeRnRX5GHTmw58j3Pp9BmiOUl9J023LNPlGsfK+yluf73iO+8Y3rjXqnQ/uZcEgNoky2fnTvpzZk6eGXQ3jV6NO+5Cbz9JlgO0SVXSJrdXM9z+tcBvQU4AKEkweRyPm3V8Xug6603qRwmWG6fs/8Gwrc5gm3XKFj2Y8j6clujzgBD3WtUGge+Xy71Z/wQAjiFZPju74yRGrjW5Evj7vHhYySI0kuUAs5NndH4JnIsvz3g/IrPLn+uuU91J5cm/Z8LWWbkcSKQUw6AD3+XJCfueZ81enNE239U4XqZdrujsKedfdZZxrxXzKfAd1wwjAPiXZPnsXEzl9Rs/JclygDZ4mmJ1gmctUk5iksX1FsF2am6xQuYvUqP+Q0e+y3GlI/Js0JUZba+q7MtJi+DOYrHh4xY23TO8ca810TH0d3tiGAHAvyTL22U3SZYDzFtOREUSRvca2Jc8w/JbYF8kkU4WmZ3/dwmWM8LWWU9SPxJEx9UOz+eltRlu80Yqf7D0dEb7ciVZRwD3WpOIPDj8ZEgAwL8ky9vlYZIsB5i3V4FzcE5aNVUrPDLLPbcbuu4f+WHDz1SW/HstbJ32oSfHyt1j9nurJeeao+32jPblfPr3oeUVwxv3WmH5TZHvge9p3RMA+ItkuQs4AP6zGjwHv21wn6ILVOayMGZE/+lKKk/+3Re2zjouwdrV5NC7Y845sz6+P9c4XlZmuD9H65Z/dX7DvVaxl8mDdgAoJlnuAg6AshvL3O40uE85QfQtuF/XdWHt39XDdlHYOqsvZQfyMf8jNVOn/FC0/FST6zYcHNnWG8Mb91rF7iV1ywGgmGS5CzgARgYpnixabXjfXgX3S0LpT3upLPm3L2S9v47qwvXT30n/Jmp1307lD5ZmvV9Hk+V3DW/caxW76ncPAMpJlruAA2BkO3j+PZjDvt1N7SiL0CW5XmtpvfKnwtZpb9P8amxP06Mj+/tlPJZn7WUqT5bPuob4gfMa7rUmElm34+f47wCAMclyF3AAjG4Uv7b4/Hux4PfBK9Uj11J58m9D2DotspjdpQ58j6OLlN5qYHtnCs5/Rxc5nnWC7fBNny+GNu61aou8YWXxXAA4QrLcBRwAo1rf0fPvnTnsX05mfQ/u35dkIbzsRSpPli8JW2ddCPTv9w4cG3kMHiaJPzS0v3UWwn0/430675oX91pT8SzwXbcMDQD4j2S5CzgA4jXBc7s8p318W7CPa7o0vCiqa51+iCzu2YWa/nnme54J+nP8ndp2/XnY7s14nwap2dn1uNfq671WZJHPV4YGAPzHDaQLOIBFl0sJRGdt5zavmanbSe3tqNVUnvwzs67/11CPO/R9zjZ4rnlT43i5OON9Wk6jGbF537zxgXut+iIlyT4bGgDwH8lyF3AAi+5mwbl3f477uVmwn7n+8CKXYilZEHXebwwwHc9TO0sotV1ePPRX4bHySdhwr9UZg8B3tcgnABwhWe4CDmDR7Race1/OcT8vp7KE1uoC9+nLwlgdJHXeu+5DoJ+vCdM/NlL5gyWLCONeq1siD8RWDA8AGJEsdwEHsOgOCs6923Pcz6VUltC6u6D9mRcG/F4YqxcOg86LJIOWhekfT1N5snxT2HCv1SkfA9/3uuEBACOS5S7gABbZIHUrAf0jdWMW/DzdSOXJv5sOhd4fxz+F6VifaxwvF4QN91qd8jp5wA4AYZLlLuCg7/JMwkFq5wJha9rvWcDztJnKkkQbc97f/YJ9/bKgx/xOYZ/+asE4ZDIWsKtnkMrrle8JG+61OifyBsljwwMARiTLXcBBn+WazT/Hx8z9Dp+D+9zW5twHj1O36oC/LtzfRVywa78wRvtOlZ13K9DP74XpH7drnLMfCBvutTrnQeD7Pjc8AKAsUSNZ7gIOuiYvVHS0FnUbFy6SLJ9/svxd6lb5gZ2Oxbdp+U2S0pmykn/dJxFUT+lCuLldFjbca3WOB4oAMINEjWS5CziIODNsV9Ko/m9OXjwZj9Xj2vZ4zB+2PMNtc9zW039lOi6l0aviR9tps2VXx5/37cjx8qnj52DJ8tn5Uri/Z+a8vw8K9/f2gp2D7tUYg1edujtPiYF6v9dfC4+Vn2kx31bBvVbXKVUFADNI1EiWu4CDkwzSqMRJnpFSsvhgk+1ex8/BkuWzkevYl8xCbkMN8NKyCU8W7HxU+qbA9zT/ByBMbjfQ1w+F6Q+Xa5yv3wgb7rU66WqyzgkATD1RI1nuAg7+NhiPw7YmyI8mw851/BwsWT4bpcmigxaMmc3CfX65QOekPOP1Z2F8/Jb2w9vkLYtZXnMetjvChnutTroQ/M4AQJIsdwEH9eRSEKVJqXm1Wz04B0uWz8b1wn3da8GYWe/gPjdlrcb4u+l03gt7+rrYuxrHy7Kw4V6r1/f95wwRAJAsdwEHZfLMzToLgs2rtb0EhWT5fJPldwv3tQ2/hWuF+/zVb+ipbSXRBwfJYrelv+WlD7w/ChvutTotcswPDBEAkCx3AQdx59OoXmlXkrB5AdG21yKWLJ9vAmu7cF9ftWDMXKoR40Wpyf2pMC6fEn0hWV5mvcZ55Kmw4V6r9+fJgSECAJLlLuAgJifb3qduJF/zAkUbPTsHS5bPxm7qXn3rQY0YL8LNb524PHZq742vgf6+Iky1z33/69DvKrjXOl4kWb5qiACAZLkLOIjZSe1OuOZXS1+nUQ3qM7qLoNI3JbqaLL+4AH25mST/XM96aBR1kMp/Y88KG+61Oi2ytsOaIQIAkuUu4KBavnD+dcwY/JFGZSkej8fuw/H/3x23l+Nzx4dh+5YmT4h/G9/g54v958P2aNhup1FZCjfx1FG6wF0bzrvnUrdm7zeldKbsz2Qhs0W7nh0I02+DGueQ18KGe62FuOZZM0QAQLLcBRycLieTPqd/k9Z5YcTzBZ/zODiuv49v5A/bcjJTnNn5mMoSRo869tt92K71vB/zOeJLYUzeGP4Ldz07EKbfNmucQx4uYJzeab8nI7jX6teYliwHgCnecEuWu4BjMT36a9zluuXLNT7ng3FNC5WWInjYsd/uw3ar5/24ViMmW4b/wl3PDoTptzr1yleNKWuKuNfqPMlyAJjyhaBkuQs4Fs9SGpVaORxzueRKnXIneQb6r+C4viPsNGhRkuWbfjv/aZcM/4W7nh0I0+/f8O+Fx8pnY0qy3L1WL0iWA8CULwQly13Asdjj8VOqXxd8o2BcLws7DZIsX5wEwNGWS7Yo77R417MDYar1FsYTY0qy3L3WwvxWrjlNAoBkuQs4OF6uVX64KGeeFT7JLMynwTH9QdhpmGR59+WHeD8L4/HU0F/I69mBMNV6C2PdmJIsd6/VC5LlADDlC0HJchdwLJbbR8bazoSf9S04pneEnYZJlnffzaSGO7HSIkrvlL+FkduSeyTJcvdavRBZP+iy0yQASJa7gIPj5Trjg3E7N8HnXF7wmzLa7XOSLO+6OosVLhn6vRN58LXovzF13sJ47x5Jsty91kKdJwd+TgBAstwFHMzWVnA851Iv54SLhpXOsnzYsd/uRZhJXfp2wJ5h30uRB19rCx6jOm9h3HOPJFnuXmuhfi8Hfk4AQLLcBRzM1uvgeH4jVMzBoiTLr/W0/wY1YvHQsF/YY/n6gseozlsYF90jSZa71+qNX8mbVwAQchBsL4TKBRzU8D04nu8KFXPwsjBx0Ja6+hIeI5s1YqEeaz9FkuWbrvmLjpW83siZBR9Ti976WOd/ke+1It8ZAEhmlruAg9m5WjCeV4WLOXiWypJHbTjvXkhmhx56UxiHH2mxk399FnnwtbXA8RnUOG88N6xwr9UbSyn2gAwASJLlLuBgdh4Fx/InoaLlY7RN591BKk96Xehh39VZrPClId9bTwL9/2iB47NZ47xx07DCvVZvrAa+74HhAQAjkuUu4GBW9oNj+ZlzsJqoc3IndW+m5UqNGPdxNvVajTgo99RfkcWkF/m35kXhsWLRbdxr9eteaz1ZABsApp6okSx3AQclllJsIaHcbjgHS5bPyUbhvrbht/Bq4T5/8Xv5/23Zqbm3biYLSZ+kzlsY+4YUfjt6da91O3n7CgCmnqiRLHcBByWiM3Z/jm/knYMly+fhUuG+vm/BmFkr3Oe+zhTbK4zDZ6flXos8RFrUBHDpOWPRS9bgXquP91oPAt/3ieEBAGWJGslyF3BQYjctdiJv2udgyfLZWErdS7jeKtznFz08bgY1xtmO03KvRRa+/e7aMtyuGFI4Hnp1rxVZ0HzL8ACAskSNZLkLOIg6M05KRMbxfedgyfI598HXgn1tw+JXm8kM0c0a42zDqbn3vzuRUiOL+CbTu1ReuumMIYV7rV7da0XOAxb1BYDCRI1kuQs4iCopbXHVOViyvAM3kIftRwvGzP3C+G728LjZLYxB7rezib77lMyY/ludeuWuL3Gv1b9j4Uvg+64aHgBQlqiRLHcBB1EPgmM4zz5f9NlrkuXzT5ZvF+7v0pz393Hh/l7q4XFzUBiD107LC+FlMnPybzdT+Tn5jqGEe61e3WudH7Zfge973vAAgLJEjWS5CziI2jOGp34OliyfnTuF+3txzvv7onB/+/ZA6kqNMXbPqWYhRB58LdrClbs1jpdlQwn3Wr26Tl1NsfJLAEBhokay3AUcRJxL8Ve+1UaUKG9Dsny1cH/X57y/ewX7ur/gv5OHbcWpZiHcCIyFlwsWk9K3MPYMI9xr9e5e63bgu741NACgPFEjWe4CDiLWCsbwQLh+x2vRWxte+/2WulOioGRB0p0eHjOlixV+Tso9LYqVZPbkUYNU/mBpxzDCvVbv7rWeBr7rQ0MDAP4jWe4CDqYpWk95X6hokZcpfu59PMf9PJvKEl83etZPdRYrfGZ4L4zo+BgsSDw2U3my/JphhHut3t1rvUntf2sOAFpFstwFHEzTp2T2Gt1zt+Dc+2KO+3kxdWsx0mlbT+XJv+sd+44745a/qxnx5SJlihalBNibwmPFotu41+rnvVbk7bklQwMA/iNZ7gIOpiUvCvYr9TOBRb8NCsbuPGv6bhT8RnzsYT/VWaywSwmAS0fGYU5unHVoFoss8rkID2vrvIXhWh/3Wv2714o8ZLe4JwD8xQW0CziYlhsF4/eccNEy74NjNycz5zX78kHBMXa3h31Uulhh165dXh3Z96cOyZn9Dn1YgDispfIHS3cNH9xr9e5e63ZyTwkAxSTLXcDBtOwEx+57oaKF7hWcfy/NaR9fFezjxZ71z4VUnvzb7tD3W/tr3y87JGc2TvIDr77P2r9f43hZNXxwr9W7e63IG1mbhgUA/Emy3AUcTMt+cOzeFypaKCfZoqVY5nVjGZ1ZvdfD/impK3/Y1jr0/T4c2e9cgkXt6NkeJ2s9j8G7wmPlwJjDvVbv7rXyMf0lWfQYAIpJlruAg2koqVduxiRtFZ25PY+ax+cLfh/u9LBvXqey5N+Pccy64HqyAPI0RWZSPuzx9z9X8HvsmhL3Wv09Lq4EvuNXQwIA/iVZ7gIOpiFar/x7qj97bT2NkvIwK+vBcfx5Dvt2s+AY69uaAPmcUbpY4duOfLelcbLi6L5vOBQnstmj8VHHtVT+FsYtwwb3Wr2719oKfMcXhgQA/Euy3AUcTMNucNy+nmAb38af8VK4maHPwbG81PB+RdcE2O5hn1xK5cm/rY58t+fp34cdZx2GE4nMrP45h2O4Kds1jpclwwb3Wr2714qUY7phSADAvyTLXcDBNHwIjtvbNT9/7chnvBJuZihaG7vpUieRuqM5QbjSwz55nPq5WOFGMstvnr9JfU0S7RUeKx8MF9xr9e5e63yqfmiY/92DMgA4hmS5Czho4oL8sNVN5B2duX5TyJmhPKv3a2AsN/mGw0rw+HrW0z4pTf59Su1frDCXlDruAch1h+BU3AuMk+c9/N4lCxUftseGC+61enevdSvN9m1PAOg1yXIXcDCpaH3UnICsk8DKs14O6xXnUiznhJwZ20yxBSSbKpexFdyfwRS3+S6Vz+bObW3K332pxj60fYHMMyfE90dqf5K/K2Mosuj0t57FO7tRI97XnPJxr9W7e60Xge9313AAgONJlruAg0ltBcfsqyl8/lPhpgE5gbaf2rMoXmRfnkx5m21Jlt+qsQ9tL6/xNC3GQmvzHkORNxLWexbzZ0m9clj0e608qeRHql63YdlwAIDjSZa7gINJPQ+O2Uc1PvvvkhhXhJuG5NmWVTNTm/htvJJib21MO+HVlmT5qxr7MGjxuHp6yn73rcTUvMfQncC2+vaA4ksqL1kE7rX6da+1mWY3gQUAFoJkebs8SpLldM9+mt1sz23nIeYoMktz1gtJ7gb2YWMG221LsvxH4fa/t3g8nZYoz9/zfM+On3mPoaUUm13Zl7hfrhHrvq5zAIt8rxU591ofAwBOIVneLiWvz0qW0xbRxcTWCj93Nf1Xq9yFPfOQk2hVMzVnOTtrNXB8zWqRwjYky6/V2P77lo6jt2nxFlprwxiK1O3d6km8n9SI9T2nedxr9epe61LguiG/jXbWUACAk0mWt8v7gj55IVy0wIWCMbtS8Lm5ZvTRerP7qX8LsdENkXIsl2e07aoSJDmRP6t6w21IdD6tsf29lo2fWylWGuN2D4+dNoyh9cD2+vD7kh/IfK8R6/UE7rX6dK8VeWj2xDAAgNNJlrdHvlH72eGEAItpkGZTR/h+8roo7XGvYmx/SNOfpXW9Ypu5vMTKDL/zvBOdOZ51kn8/ZxyX6L7fGI+LRV5ksS2lfD4Fttn19TCe1Iz1Nad33Gv15l7r73V+TmqXDAUAOJ1keXus1UgImGnLvOXZbNEyLNEE1t+vkL4x1mmB16m5mVrLw/atYnuzXgxy3onO2zW3fzjjvunk5/K4T54H+m5RrrHakiy/G9hml8vgXC34HV6ENxpgUe+1+n6uA4DGSJa3x5saNzlm29IGn4Pj9Vbgs3Ki/GiiKScABkJMC5wJnKfvTGE7+QHUXpp/jeV5JjqXUnnC+aR68jkZeHFKCY8z4/PR1fH57NF4G58n3M+tnh4zbUmWR95SyL81FzoY49UJjxXr3+Beqz/3Wh/dOwLAdEiWt8NWzZucfFF0TviYs52C88hpCavNY276t4SXFslJt6oZ5pMkzHOi/EOafUI+Yl6JzpXgDX/dGecfx9/tZRolCo9reXb42/Hf5f44SNNJ3p/ULvT0eGlLsjzbDmx3p0OxPTP+ffwx4djLDxGWndpxr9X5e62N4HfxpiYABEiWz9el8U35JDc6eaGaK0LJHOVZm9FXwHOCKi+GeHbccmIsJ/8+nPC3Luppmzwmqx4Q5YRraQ3qXOP6IJ1eo7zJGWFNJzpXx3GdNPnXtdbn66s2Jcvz8Vg1u/xnan/t+Pybmdf0+DzFMZhrHG/6vcW9VqfvtSILl94yHAAgxs1cc86PL7TyhUqubbs/5Rvu/XGi4dZ4OxeEnAbtTHk854v+s8JKi+Vz7WmJ3ZyY2wqci/P5uurV8Dwb7GLD32/Wic6clFwfnzvy79evtFhJ8sN2r8fHSJuS5dnDwLYftiR2Z8fnjvxwOZcSyjPjP8x4LOZjMJeAyg/7Ho9jkbedZ6yujK9jwb1W++611gL7nh+weSAGAEGS5bP1Io1e+57njXi++cmzFd/rDmbozASJkb9bPm6UF6ILBqm6vvjhDXae2ZZrXD8c38TnWtdVpT3y+Xt7TsfDrBOd/9N+tz6XwGhbsjwn0qpml39P7UgK7yZvQYB7remdazcNFQCIc4HczhvFWbQD3cGM5YT501R/hmhOHHpFlC66lqY76zOXg3iWRrM5u/b7tTbl648+t4+ugRpNlmeRusXbLYidZDm414pYT7EH9maVA0ABF8jAtF1No1mz0aR5npl7Nym7Qj/Gfk5y110MMidPcz3itpfRWkvzSXTSH/MaQ/l3pmoWan5YNdBFQMvlBHjkQf0NoWKR5EVwPqXR06uT2ms3niH3K+KY2yNhoqcky4FZya+y51qnD9Iogbg7bvk3NSfHryY1UOnvDWyuNbw5Hvuvjrluzze4+fXxx+PjZNCh77dxyvXCqu6n5WPoduC6960uAlrufoqVNoSFMRhfZFe9AjIQqvANTdXCSrndESp6SLIcAChxWrLR4tK0fQzle7/IWgPrugloqbxIdtUaDPkNzxWhYlHki4fPFQfFVwdFrYum10nCnMUjWQ4AlHhwwrXCj6QuKt0YQ5dSdamw/DaIxaaBNnoauH9/LEwsivyq8sdUvYL3ZaGqJV8MVdV8yhdVZhnQJ5LlAECJlydcK3wQGjo0hp4Frn+V4gTaZi3FHvYpycxCyAO9aqXfn8miOpPKDySqStzkE9MVoaInDoJNvTMAIDtpAdPnQkOHxlBksc/cTEQD2sJ5C/7yKnBA3BKmqcilbr6m6hn8ajLSB2aWAwBRl0+5VrgtPHRsDG0EroHzm93KCwFtsB04Z+0IE4viceCAeCJMU5Vnjle92pIvnM4LFR0nWQ4ARJ1WJ3UgPHRwDO0EroO3dRswZ7kccFWOaj8pv8KCuBU4IN4mT7tn4Xbgwuml2NNxkuUAQMTFNCr76DqBPo2hnFj6FLgWvqb7gDnJkzS/pepywReFikWwmkYrgp92QORyIUtCNTORhV/uCxMdJlkOAERu1D8miUT6OYZyaZifFdfCB+67gTl5Gbhf3xImFsG5Yfucqhf0VLh/9v3wMVU/wXODQFdJlgMAp8kzb9+fco3wRojowRjaDFwPe6MbaNqDwLnJAtssjN3kyVFbrKTqGf55RWL1y+kiyXIA4CSX0ukTR/Ki98vCRE/GUOSt4ke6FGjIWqp+6yXXKZeLYiHcDPxI56fvnmo3J1q/HLpGshwAOM79wE36DWGiR2Mov1X8IVW/Vbyua4EZu5BGkzJPOx/lh42XhIpFOSCqCvfnf1cvrXlvU3VCcVOY6BjJcgDgOBsV1wa3hYgejqE8y72qHGp+63hV9wIzkifG7icLD8P/ixTuN4NjfhdO31P1kz2votIlkuUAwEmOKw2ZZwrfEhp6PIYupljpAxPYgFmI5AXvCROLYjNwQLxKyq/MU6Qci8UV6BLJcgDgJPmt16Nr9+Ta02bUsghjKM/Y/FVxfZxLtpzVxcAU7QTuzbeFiUWxnKoXkcyzlgdCNXfvAiev68JER0iWAwCnuTtsX8f/KzHIIo2hPPu9KmH+xnEBTMmDwH15flvHBFoWxm7goLgrTK2wGrho+pSsSEw3SJYDAFUkA1nUMRRJmL9IklfAZLYC9+TONSyUtcBB8dlB0SrPAn32UJjoAMlyAAA4WSRhbrYnUNdm4BzzNnlwzYLZS9WJqjVhapVzw/YlVa+SfkGoaDnJcgAAOF0umzqoaBJZQB0XnF/gTxsptqgn7XM30Hc7wkTLSZYDAAAAMHf5Na39dHqCKr+KsSJUre2/z/qPjpMsBwAAAGAi03gFYjPFVrqlvfQhXSdZDgAAAEBIrk2dZwbncimPhu3NsH0btk8Tfm5kVnJuF3VBq+V+rKpdbnY5bSZZDgAAAMAflobtyrDdHLbtYXuRRiVSfqbjE0d7E24vUu/6tW7phHtJ3Xm6S7IcAAAAYMHkGeI5GX4jjZKbj9OoPMb7Yfua4gmjw7Y94f4cBLZxWbd1Qi7J8yV5S4BukiwHAAAAWDCbqTwhflpbn2BfNgKf/1GXdcrjQJ/uCBMtJFkOAAAAsGA20/QS5d/TqFZ1Xe8C27ihyzpledh+VPRpLulzXqhoGclyAAAAgAWUS7EM0qgcRp4ZfnvYnqRRbfKSZPkktcQvpdGCj6d9fi4Lc1Z3dc6LwNjZEiZaRrIcAAAAgP+XZ4mXJMwnSXg+CXz+E13SSeuBvt1Pk72VANMmWQ4AAADAHx6keNKo7sKbebZ4ZDHRge7orE+B/r0iTLSIZDkAAAAAf9hMs69Xfj1JSPXd/UAfPxUmWkSyHAAAAIA/RJKck9YrfxX4/E1d0WkXUnVN+m9pVD8f2kCyHAAAAIA/PE+zrVeeS7D8rPjs/O+SqN33NjCOrgsTLSFZDgAAAMAfPqdYwmi15uffDHz2G93QC5G3FHaFiZaQLAcAAADg/y2lWLIoL85Zt175m6QEy6IYpFjt+7NCRQtIlgMAAADw/yILb+b2subn5wT7z8DnD3RFb3wK9PeaMNECkuUAAAAA/L8nKZYs2qz5+euBz/6gG3rlUaDPnwgTLSBZDgAAAMD/y4nqSLLoQs3PjyTjJU77JfKA5JMw0QKS5QAAAAD8luuV/0rViaIfE2wjkoy/oSt65Vwa1SWv6vcloWLOJMsBAAAA+G0zxRJFr2t+/vkUS8ZLmvbPy+QhCe0nWQ4AAADAb89TLFF0t+bnK8exuO4l5XdoP8lyAAAAAH77mmKJokHNz38Y+Oxd3dBLVwN9vy9MzJlkOQAAAABpJcWSRJ8n2MbbwOff1hW9dHbYflb0/c/x38G8SJYDAAAAkO6kWJJokpnfkUUeL+mK3toL9P8VYWKOJMsBAAAA+L1oZyRJtFnz8y8EPjsn08/oit56FhgDW8LEHEmWAwAAACy4nKCuKpFx2JZqbiOyuOcbXdFrkUU+XwkTcyRZDgAAALDgcumTWdcrfxj4/Me6oteuzXiMwaQkywEAAAAW3P0USxA9m2AbzwOff0dX9NogMAYs8sk8HQTbC6ECAAAA6KfIwou5XZ9gGx8Cn39NV/Ter8A4WBEm5mApxWeWvxQuAAAAgP7JCaJIAjO3CxNsJ7KNZd3Rex/TbB/KQF2XUzxZvi1cAAAAAP1zM8WSQx8n2MYgxcpv0H+vA2PhrjAxB7dTPFl+S7gAAAAA+ifPkIwkh55MsA0LO85XnrE/SKO3CObtaerHQq9rWjrfs+Mksq7CNN6yAQAAAKClPqVYcmhtgm3cCnz+e10xE6tpNGs/x/h+C/bnQWAsPO9AXP+nTXROaJu8qOz34Pfec1oBAAAAaJ9zaZSwejhsL9Io4ZxnaB+MW07qPEonJ7UGKZYc+pFGyaS6+pIg7ZqV8Tho08KZfXlwIlner2S5EiwAAAAAHXQmjZI1OTmek9jRBE+uFf13GY5ogujthPvcl9Ib0f65kka14PNDgly+ZveElkvgPDzScn9sjtt6+q/cxaU0erBxtJ328GJ1/HnfjsT3U0vi05eSPJLl/UmWnxmPuch3/jT+ewAAAADmKCdH88KHR2cKl7a8SOe5I58ZrdG7NeG+7wa28bDDfTNIoxIneUb0j9TOxOa9lsTqamBfv3SgzyXL+5Msv1fwna/7KQIAAACYrzvpz1nCf7evw7aTRjPOL6dR8jbPLs6JnVfD9uvI3+4c+dwvKZYgujzh/r8NbON2B/slxzk/CGhrgvyw5VrM51oSswvBfW47yfJ+JMuXC47fV36KAAAAAOYnJ7xz3fHTZuDmBHlVInQt/Zdsz4nzC+PPjiSI8jYmLTuwF9jOzY71TS6x8jN1I6nZthrLkX0+1/L+lyzvR7L8bfC75vPnsp8kAAAAgObl5HSuZ31aMjYv3FmSULyR/izJcTfFkkQvp/B9IqVj1jrSN2fHMelKQvNJC2MYecgwaPk4kCzvfrL8UfB7/kr9WswUAAAAoDPy7MVc+/q0kivrNT/78HPzbMpXKZYoujOF79SXZPn5YXuTupPMzA9c2rgYYWQ8DFo+FiTLu51AvlXwPW8nAAAAABq3lk6vI/45TZZEPJxNnmv0fk+xRNHKFL7X18B2rrS8b3LS+X3qRhIzj6GNFscykixfbfl4kCzvbrI8P2z8FfyOD/wsAQAAADRvK52ewMkzmiet47yWypJhn9J0ZiZHtjVoef/spHYnLnNpk9dptKjrmZbHMlLDfs0pgRmQKAcAAABouVxX+rSkzYc0nQUPB6ksAft0St+v68nytXR8gi3P0M/lbB4P28Nxy/9/d9xybfN34/77liZPiOfPyLOyc7L5eRrVXM4lIi6lUS31rniXJMtp3q0UT5TfES4AAACAZuUZwM/S6UmbnBxdmtL2BqksOXttStvtcrI8P6T4nP5NWueSNucLPudxMA7fx7E4bMup/TPFS0mW07T7KZYoz3+zIVwAAAAAzcozgasWi8yJ04tT3OYgxRPlP9L0Zit3OVn+6K/9zHXLl2t8zodgHHYXYOxLltOU/KDpaYq/uXFFyAAAAACal8toVCVv1qe8zUGKJ8tfTnG7XU2W5xn9P47sYy65UucBQp6BrvzDfyTLaUJ+qLUXPO720vTe4AEAAACgQFXpldzuzWC7V1I8Wb41xe12NVn+MP252GndmfYbBXFfXoDxL1nOrOVjLrpOQD7OzwgZAAAAQPOqFvM8nNU9i+TNWoonbVemuN0uJstzrfLDZFueFX5pgs+KloH4sCDHgGQ5s5IfaO2k2JscX4wzAAAAgPnZTNVJnK+pbOHIErdSLGn7ccrb/R7Y5qWW9dXtI/u2M+FnRWe47izIcRCp337Z6YIa3gWPtXyeXRYuAAAAgPm4mmKzHTdmuA8PUyyRtD3l7R6k7s0kzg8sBuN2boLPuZzis/nXFuRYiIyHgVMGNZhZDgAAANByeeG4PJOxKnnzYsb7sZvmk7T9nBY3UbwVjHlO7p1bkONBspxZu5bib3Q8SGqWAwAAADTmdapO2ORSJYMZ78deYD9+pPoLWZ4kUhrh+gL3fW5vFuh4iMz6XXLaYEIXg+e83F4ZcwAAAACzdyfFkjX3GtiXnymWNJq2SLJ8s6f9/z3Y/3cX6JiIxAOmIT/4i75R82nYrggZAAAAwGwMUqwUQC5LMesyAEspljC6PYNtvwxsd6uH/X81xeuVry7IMREZh9+cOpiy/DAq8kZDfri1LlwAAAAA0/c2xRKlmw3sy83gvizPYNtPAtt91MP+f5TiM1oXxWqKPTyCabuRRmWmqsbfz9TfN10AAAAA5iInZqKJ0iYWl3sW2Jf3M9p2ZJHLZz0cA/vBMfBsgY6L9UA89jrwPf6ndXJR3rw2wo/g97vjZwwAAABgcufSaHZsJCGz0dA+fQzsy/0ZbTsyq71vC1zmciO/gmPgxgIdG7cD8XjZge8hWd7NZHl2K3hs/mrw/AwAAADQW49TLNn0OTUzq/xCiiWHVma0/Ujt7v2ejYHowq655MPZBTo2HgRi8qQD30OyvLvJ8uxewfG5lgAAAACoJSemc4Ilkoi519A+RWbz7s84JpGF9fpkNzgG9hbs+IiUA+rCYq+S5d1PIj8Jfs9ctmUlAQAAAFBsJ8VnLC41tE8vA/uzM8Ptn0mxBwh9mWGdv+/34Di4v2DHx7tATG524HtIlnc/WZ6P0/fB75rLWJ3z8wYAAAAQl5Pf31Is+fK0oX1aTrFE9bUZ78enwD5c6ck4uJTiCcerC3aMfAnEZLUD30OyvB/lSQYpvuDntp84AAAAgLhIPeamktOHIiVY8izoWddOj8xuv7lg46CJuLfJ+RSrnX++A99Fsrw/tbwfBr9vHrvKsQAAAAAEHaR2LeyZRcpevGxgP7YD+/GoJ+NgLzgOdhfs+FgNxORLR76LZHl/kuXnUuyNh9xe+ZkDAAAAqLaR4kmmpl7nz8nJyEzeOw3sy43UjqT9rOXEW3SB15sLdoxE3nJ425HvIlnen2R5dndBvzcAAADATOQZh9FkS1O1uZ8F92fQwL6spP7MKj7NWsE4GCzYMfI0EJOHHernRW/nezQ283oT0Ydcr/3cAQAAAJzsQorN4M7ta0P7lBNZ3wP7s9/Q/pxNsWTUoONj4XFwHOwv4HHyJhCXdacT5uRFij/oOidcAAAAAMeLlJdouk71/eD+PG4wTpFa3l0vTfIpGPedBTxOvgXisuR0QgfO49eFCwAAAOB4udZ2NMnSRDI4Lx76Obg/1xqMU2SRzy4nkZdT/A2DRUu2XUyLUYaH7rqc2rfuBAAAAECnRMuLHLYLDezTVnBffqRm6w5HFvn80OGxcCMp43CSyKzdXacT5nwujx6/z4ULAAAA4F9XUzzBctDA/uQk7Jfg/rxpOFYXAvuUZ2af7ehY2AnG/f0CHie7gbhsOp0wZ9Fz+TuhAgAAAPjX3RRPsLxtYH8eFezP1hzidRDYr7WOjoX9YNzvL9gxkssCRR7gDJxOmLODYHshVAAAAAD/epbiyeknM96XlVRWEmYwh3hFZhg/7OA4KKlXfnnBjpErgZh8dSqhBcwsBwAAAJjA6xRPsNyd8b68Su0qCXOczdSOGfjTFq1X/j2NZlrXsZ5GSfmuidTQN1OXNpAsBwAAAJjAxxRPsFyf4X5cL9iPeS6mmGuqV83AzrPjlzo2DnaDcX89wTa+jT/jZcdi8y4QlxtOJbSAZDkAAADABHL5iGiCZW1G+5BnGx/WhP4e3Jdbc4zZh9S/5OmHYNxv1/z8tSOf8apDcTmfqh+O5H9fciqhBSTLAQAAACZQMpt7ZUb78Cb9V/c5WkN9teDzz095f+8F9u95h8ZAJCE86Rg4OnP9ZodicyvNdrY9zON8LlkOAAAAcIySZPlgBtt/lP4s8xKpW57LeUTrZudEcC41k5PXZ6e0z5HFMEv2cd6uBfv/a83vlGdd/zwSl3MdOj5epPnX8odpn88lywEAAACOUZIsvzjlbecZxodJ58Ma5AdpejN5c3L8/fi/+ZymO8N8L7Cf6x0ZA1vB/n81hc9/2qFjIyf1f6Tq+vTLTiN07HwuWQ4AAABwjKpk4KySv9eObDsnnnNiezm4Hw+C2zicpZ4T8penHLc7gf180ZEx8DwY90c1Pjv369G6+Fc6dGxsptk9QIBZkCwHAAAAmEAuURJNsGxNaZs5UX5YliMv6HlYB3sjTS9p/3QG+31ULi0SmXV8vgNjYD8Y9zqLlm6n7ibo3gVict0phBaRLAcAAACYQKQm82H7kCavw52Tiz+PfObGkX+7H9yPpYptHF2A88WcY7fVgTEQXdxzrfBzV//q6y4lli8F4pJnzJ91CqFFJMsBAAAAJhCtVz2NhOft9GcC8t5f/74T2P73im0cTZTn5P4sk5nrgf3Ns7bbvNDnhYK+Xyn43Pyd9zoUh789CcTjidMHLSNZDgAAADCBq6ksWZ4X4Fwq3EZeKDEnwo8myo9b6PFtYPtfTtnO1pFt5P280ED8PgX2uc11ugcFfT8o+Ny/3xLo0qzyv+usn9QuOX3QMpLlAAAAABOKJHz/ni09CHxunkm8mUaJ66P//ct0/Czjz8HtH5ekPDoTONcSX20odncD+/u6xX2fa6pHy7BEZ5b/XcLkTerWrPKu9ymLS7IcAAAAYEKlpVhy+5ZGJU+Om2W+PP6345Lfefb4uRP242dw23lR0otplLzdTKNyK0cT5WsNxi7PQv5esb85cXyhxf0ffUhxK/BZl8Zj4+h3H3TseIgsemthT9pIshwAAABgQjnhm8ub/K9Gy8nQnKzOyZdco/pbOj1Bs3zKfvxvwpaT1lfnEL/twL7ttLj/d1I8wXbaDPHNY/p/q2PHwkaKPaw547RBC0mWAwAAAExBnikbLcdRp71I1QnGnxN8fk7Srs0pdnl2fdXs8p+pvNZ7Uy4W9H0uoXM5jR6w5JZn999Jf87uryq302bv03Rm2MM8SJYDAAAATMnfizJOqz1MsaTpXs3Pj9ZQn6WHwTi01c6U+zwnnc92bPyvBb7X52RWOe0lWQ4AAAAwRXmW8LRmmOeFQ68VbPtBqjdjvQ0ztvNCmVWzy7+P/66NcgL4XZreWwTnOjj2I99/0ymCFpMsBwAAAJiyKylWjuK0ms6bqXwGbk4kfwtu42DYbrQsbpGFUrdb3O+5v56m+g9Lct91tUTJeoq9wWBWOW0mWQ4AAAAwIzlpvpuqZ0wfLvKZE8FrabKE4moaJdtPK4ORk9JtLPERWSg11y4ftLzf8yKpr1I8aZ7L59xN3Su7cuhMOr7m+t/thlMCLSdZDgAAANCAwbBtpNGM8cOWFwXNye1pJ0nPjLf1OI2S9Xm28700Wliy7W6n6kTV2470+flxP+TyOM/GfZHbozRKjl9N7S0rUyJSq/+FUwAdIFkOAAAAQGvkRH9kodJ1oWqFXO8+8ubEilDRAZLlAAAAALTKpVRdwiQvfnpOqObuaapOLD4WJjpCshwAAACA1sllS6oSVo+Eaa7WUuyhxlmhoiMkywEAAABonchin7ldFir9A1MiWQ4AAABAK+XFMauSVh/TqM45zdoO9M2OMNExkuUAAAAAtFZOuFYlrraFqVF5cdWq8iv7SfkVukeyHAAAAIDWygnXXPe6Knl1TagacX7YvlX0RU6kXxQqOkiyHAAAAIBWy3Wvf6bTk1cHw7YkVDP3MlUnEreEiY6SLG+nXGprZdiuptHCwrldSaOHdwAAAAALZzNVJ7DeJvXLZ+lBoA+eCxMdJlneDjkp/mjYXqXYmyy5P56k0RtGfgMAAACAhfAsVSexHgnTTKyl6tn9uU65mZ50mWT5/CwP2+Nh+1rQD8e1L+PP8aYRAAAA0Gvnhu1Dqp5luC5UU3UhjRJQp8X9+7BdEio6TrK8eYM0eiPlZ5osSX7cb8HT5AEewCysaX+0Pq7Vc75lMQYA4AR59uHndHqS5MewrQrVVOSSBvvJAqssBsnyZm2m0YO2qljnElDr42TEYHx+3xi27TRar+K0//5b8gAVYJoupek+3OxD6+N6PWstizEAAKfICZNISRCv4U8usqDnPWGiJyTLmzFIozUmTovx6xSbqZcf6N1K1W+/7AzbWaEHmNhWkhz/u13uYT/nhbR/tSS+Xx12AADVrgUu4D5IjkxkJ3Dxui1M9Ihk+ezlGYmnLdqZH4TeqPG558f9UrUI9DldADCRN0ly/GjLbzj1eXHp/LuZE+fX02hNkPxb+mPG8dweb++i320AgDJ5NmFVwjxf0EuYl3sQuJjd7fnNAYtHsny2qhLl+Xy+McHn5/PR64q++5i8dQQwyXl22mtMdL29XMBxkO+tNlP1W10l7Vmy/hEAwFREEuYvkqRuicjrtWJKH0mWz06eHVaVKL8+pRv4vUD/eYgKUG4tTZYQ/TI+B+fryO3xNefmuG2k4xd23K2xneepesHIa+Ptbo23kR+m1nkQsLnA4+FCql57JDImrjq0AACmK5IwNws6ZjMQy/z6pUQTfSRZPrub6aqFmae5ONpy4ObdAz+Aco8Kfit/jq8Z8/n98gTXjq9TeQK27sLz58f3FR8KtrXobys9TpMlypcdVgAAs5EvtAYVTYK32gVxZIFJlk9fZKZ3/vdpJ65vBvrxse4BKBJJIucZ2ptTul7Mvw2l9bF/TOk35Xaqnmn+2ZBI66leojxPzlF2BQAAoMUky6fvWSCeV2a07feBbW/oIoCQvNDiaW8f5iT1nTTdSRWXU3kS9v0Ut79e8Z13DIvapXk8sAYAAGg5yfLpqkoy5PZqhtu/FujLr8kr9AARN045lx4M2+oMtlmnxMeDKe/D/eSB66S/tceV6DkvdAAAAO0mWT49eQbil0AsL894PyKzy5/rLoBKT044h35Ko0WcZ+FdKk/ETru0x9lTfs/OGRa/3yYo7aNnwgYAANB+B8H2QqgqPU2xurazFqldPslicACL4usx5868mPLKjLZXVfblpAUjZ7F483ELm+4ZEr9tp+YWYAUAAKBBZpZPR06cRBIc9xrYlzwj8FtgXyQ9AE52XO3wfJ5fm+E2b6TyJOzTGe3LlaTm9knep/ISLGeEDQAAoP0ky6fjVSCGOcnSVK3wp8F+vaHrAI5195hz5lZLzt1H2+0Z7cv59O9D4CuGxe8H0j8L++i1sAEAAHSDZPnkVoMxfNvgPkUXH8tlYcx2A/jXu2PO4bM+X35O5cnylRnuz9G65V/9Xvx2pUYf3Rc2AACAbpAsn9zLYAzvNLhPOaHxLbhf13UhwD/n0B+pmTrlh6LlvJpcB+PgyLbeGBa/PUzlyfKLwgYAANANkuWTGaR4cmO14X17FdwvCRCAP62n5mt1307lSdhZ79fRZPldw+K3vcI+2hcyAACA7pAsn8x2MH4Hc9i3u6kdr/EDdM2jI+fHXIrkXAPbjL6l1GQN8QO/E3/I46C0XvlTYQMAAOgOyfL68iJfX4Px253D/l0s6N8nuhPg/304cn681cD2zhT8nhxdNPrsjPfr8M2pL4bEb9dS+QONDWEDAADoDsny+q4XxO/OHPYvJ1++B/fvS7JwG0C2lP5LEn9o6NxYZ9HI9zPep/Npvg982+hFjX5aEjYAAIDukCyv71VB/C7PaR/fFuzjmi4FSJfSqC51Lrex3tA2H6byJOy9Ge/TIDU7u74LvhX2kWsnAACAjnHDV09+9f17QfzmNWt7O6mrClD3PN/UuftNKk+WX5zxPi0P27PxvpkdPVqku7SPtoQNAACgWyTL67lZELv9Oe7nZsF+5nq5SrEANCsvGvkrlSVhPwlb4+6m8mT5ZWEDAADoFsnyenYLYvdyjvt5ufDGflXXAjRqI5UnYS3K3LyXhX10kDyABgAA6BzJ8noOCmK3Pcf9XCq8ub+rawEa9TSVJ8s3ha1RebHT74V99ELYAAAAukeyvNwgdSsB/SN1YxY8wCL6nMqT5ReErVE3avTRTWEDAADoHsnycpuFN8wbc97f/YJ9/aJ76aG8UOEgtXORwjXt96zdRZXHZWm98j2HdON2Cvvo14KPawAAgM6SLC/3OHWrDvjrwv09q4vpkXz8/RyP7fsdPgf3ua0t8Pi8XSNeDxzWjdsv7KN9IQMAAOgmyfJy71K3XpcvnRG3povpiZX05/oCKx0+B0uW99PLGvG67NBuVH4zpXT2vwcaAAAAHSVZXu5L4U3zmTnv74PC/b2ti5lAHu9X0qhebx57T4Zt94SWF799eKTlsbc5buvpvzIdl9KoXMXRdtobEKvjz/t2ZFx/6vg5WLK8n8fK18JY/Uze/mnavRpj+qqwAQAAdJNkeZlc87hkhlkbaoCXvub/RDdTaJBGJU7ep7IFZZts9zp+DpYs75/LNWL1xummcaVvk31P839IDgAAQE2S5WVKkxsHLdjnzcJ9fqmbCRqk0QzxtibIjyavznX8HCxZ3j8Pa8TqjtNOo/Is/p+FfbQrbAAAAN0lWV7meuFN814L9nm9g/tM++USK6VJpHm1Wz04B0uW98+7GrFadupp1FqNPropbAAAAN0lWV7mbuFNcxviVnqz/1U3c4o807LOooTzam0vKyRZvpjJ8jozlj86/TTuYY3xvCJsAAAA3SVZXma78Kb5VQv2+VKNm331VjnO+TSqmdyVJOx2B8ayZPliJsvXa8TpqVNQ4z4V9tEnIQMAAOg2yfIyu6l7tUsHqTwpM9DV/CUnnd+nbiRf88K6Gz07B0uWL/Zvyf86NKb7os5v52NhAwAA6DbJ8jKls2q7miy/qKv5y05qd8I1l7R4nUbrCngzgrY7qDG+zwpbozaTBxoAAAALR7K8TOmCbG1Ilp9LZnoymTwefh0zTn6kUamhPJvy4bg9Ho/73F6Oj5kPw/YtTZ4Qz5+Rk4x5Edrnw/Zo2G6nUakhiUS6YlBj7L8WtsaVzv7/Of69BQAAoMMky8t8LLx5ftSxfj5s13Q1Yzn58zn9m7TOi92eL/icx8Gx9z2NkomHbTmZKU6/bNY4Jz8Utkblc86Xwj56I2wAAADdJ1lepvTV+Ycd6+fDdktXM/bor7GR65Yv1/icD6k7b2PALNWpV74qbI1aq9FHW8IGAADQfZLlZRYlWb6pqxlaSqNSK4fjIpdcqVPuJM9A/xUce3eEnR7Lx8/3wvPxZ2Fr3MMav5uXhA0AAKD7JMvLSJazSB4eGROfUv264BsFY29Z2OmxtRrn4yfC1rjS9UlyyRblogAAAHpAsryMZDmLItcqP1yUM88Kn2TW5NPguPsg7PTcwxrn43Vha1R+KPizsI+eChsAAEA/SJaXkSxnUdw+Mh52Jvysb8FxtyPs9FzpjOXcloStUTeTdT4AAAAWlmR5mc9JspzFkOuMD8bt3ASfc7lg3K0JOz1WZ8bye2FrXJ0FWD3QAAAA6AnJ8jKlswIfdqyfzZJj2raCYy6XejknXPRYnRnL94StcaVvkO0JGQAAQH9IlpdZlGT5NV3NlLwOjrk3QkXP1ZmxfFHYGjWo0UcPhQ0AAKA/JMvLvCy8id7pWD8rh8G0fQ+OubtCRc+VzljOtf7PCFujNmv8Xl4WNgAAgP6QLC/zrPAmercF+3whmc3IfFwtGHOrwkWPDWqch58LW+PeFPbRj+SBBgAAQK9Ilpd5lLqXLB+k8iTNBV1Ng8fLJ6Gi5zZrnIdvCluj6izA+lLYAAAA+kWyvMyd1L2ZgSupPEljphzTsB8cb8+cgxe6rS1AP78ojIkFb5u3VmPsKh8FAADQM5LlZTYKb6TbELerhfv8RTczBUtplPCLjLkbzsGS5T1WZ8byvlNI4x7WGLvLwgYAANAvkuVlLhXeSL9vwT6vFe7znm5mCqJvYeQk4lnnYMnyHlurEZNHTiGN2yvso89CBgAA0D+S5WWWOngzfatwn1/oZqZgN3k4M81zsGR5dz2sEZMrTiGNGtToox1hAwAA6J+DYJNA/c/Xgpvpgxbs72Yyo5Fm5Zr334Pj7f6Cx0qyvP/J8nepvBSWdSPa/TuZ24awAQAA9I+Z5eVKEh8/WrC/9wsTAJu6mAmVlCu66hwsWd7j/q1Tr3zXKaRxu4V99CMtdvkoAACA3pIsL7ddeFO9NOf9fVy4v5d0MRN6EBxrefb5os+glSzvd7L8Zo143HEKadxBYR+9FjIAAIB+kiwvdyeV3VRfnPP+vijcX6//M6noQnlm0EqU9z1ZvlsjHssOi0ZdqdFH94QNAACgnyTLy60W3lSvz3l/9wr2dV/3MqFzKV524qZwSZanfifLS2cs7zkkGvewxphdETYAAIB+kiyv51vqziv1JQuS7uhaJrRWMN4GwvU7Xovezve0bwepPAnrHNy80gVYPydvYAEAAPSWZHk9Lwti93iO+3m2MAlwQ9cyoWiNfG8x0HebqTxZfk3YGv+NLF2A9ZmwAQAA9JdkeT13C2L3Yo77eTF1azFSuu9TMoMWsjeF518L3jZvPZU/0Ljese+4M27rxhcAAEA1yfJ6BsP2K7W/Bu1GQR9/1K1MaLnguLguXPRYnRnLfmebV2cB1i49VL505Jz8bTwuAQAAOIWb+PreB2OXb1TnNZvrQUEf39WlTOhGwXg7J1z02FoqT8I6BzevdAHWrl0LvTqy7091NwAAQDXJ8vruFcTvUgtulKvaRV3KhHaCY+29UNFz91N5snxV2Bp1oUYfbXfo+639te+XdTkAAEA1yfLJbrSjJSc257SP0Vlze7qTKdgPjrf7QkXPvUtlSdh8rlZPull3U3myfK1D3+/Dkf3+ZnwBAADESJZPJjpzex6LGZ4v6N87upIJldQrN8ORPjtXcCwctl1ha9zrwj76Mf5d7YLryYLKAAAAtUiWT2Y9GL/Pc9i3m8F9+57Uj2ZyNwrG25kJjrdloablrqXyGcu3hK1R+RxUugDr2458t7wA6de/9n1DlwMAAMRIlk/uczCGSw3vV7R+9LYuZAp2g+Pt9QTb+Db+jJfCTYttp/Jk+ZKwNepSjT7a6sh3e57+fUB5VpcDAADESJZPLlr3tOlSJ18C+5RLBazoQqbgQ/A4uF3z89eOfMYr4abF9lJZEvaDkDXucernAqwbx+z3C90NAAAQJ1k+uTxj62sghk3Ohl0J9usz3ccU5Dq+0RrNdR/OHJ25flPIaamShZ8P22Nha1zpA41Pqf0LZOYSVcc9JL+uuwEAAOIky6djM8UWB2vqVeit4P4MdB1TEK3RnB8q1Uk45RIVh/WFcykWNfZpq2jt/qPt2oLE5l2N2OS2NuX9WKqxD21fIPPMCfH9kdqf5AcAAGgVyfLp3ajup/Ys4hbZlye6jSnZCp5HXk3h858KNy32LKlXfpK2JMtv1diHGy2P7dMT9lsJFgAAgEKS5dOTZwf+akEcr6TYDF8LyjEtz4PnkUc1PvvvMkdXhJsW+5LKy3ssirYky1/V2IdBi+P69JT9VrIKAACgkGT5dEVmFc56kbDdwD5s6CqmaD/NbnbmtvMQHXE5lSdhF2ndiLYky38Ubv97i2N6WqI8f8/zDksAAIAykuXTlW9Mq2YWvprh9nMivmp2+3PdxJRFFzRcqzGefyYL1dENT1J5IvjeAsWnDcnyazW2/76l1xpvK/b7tUMSAACgnGT59EXKsVye0barXi/PiXzlV5imCwXnkZWCz83rAOwd+W/3k4XqaK+cvPyeyhOx6wsUozYky5/W2P5ey+J4K8XK/dx2WAIAAJSTLJ+NexXx/JBGtZin6XrFNvMr2Su6hikbpNnU/b3/139rVjltVmdWeW7XFihG806W59/cOg80frbgtzPv+43xtYOFYwEAAGZIsnx2XlfE9MkUt7U8bN8qtmehL2Yhz6iNlmGJJpwu/fWZb5JZ5bTX1YJjYJFn/847WX675vYP38pqenHh5fHv9vPA77trNgAAgClx4zU7Obn3piKud6awnZys3KvYzpbuYIY+B88jtwKflRPlRxNDOQk5EGJaajWVJzKPtt0FitU8k+VLE/bT0TVHctL9YprOA7wz4/Pb1fH58dF4G58n3E+/+QAAADVJls9WfnW6aob5JAnznCj/kGafkIfT7BScR05LMG2mfxNakj600Znx2PyRJktq5rIgywsSs3kly/MbLR/T5Inyk2acfxx/t5dp9PDjuJZnh78d/13+zT5I00nen9QuOEQBAADqkSyfvZxUqUom5pvp0vqiN8Y33KfVKFfnmSbkWZbRMhQ5oZQXuD07bjmRlR/ofDjhb5VfoU3yeM319Ced+Xu0fU2jB0V9H+tNJ8tXx7+9P9LsktJtbK7XAAAAJuDmqzm3Km7a8wzDPFOxakZYrptaVd4lz3S7KOQ0aCdNN+HzPk1/EVyIOjs+F+cHO7nsxnYqW1yxTssPnHJJrfzw9PGwPRxveyONkvTnOx7TWSfL8wPn9fG5aD/VryPf9XbP4QsAAFCfZHmzBqm6vvj/xjf6+bXtR+OESV4MNNcxrXptOycHclLnnFDTsDOpfjLs7/bCGGbOdpMZw9M262T5/7TfbdnhCwAAUJ9k+XxcS9Odpfhz2J6l0exDmJecMH+a6s/ozA+DbgkjLSBZPn2S5bNvHx26AAAAk5Esn6+raZTkrrvQV74xzvVzLeZF28Z1fhMimjTPb1vcTcquwKJaS7Nb4BMAAADCJMvbIc/IzbVxN9MoeZ4TjZ/SaAHPw5ZnoufyFLmWba5hOxA2Wu78eKw+GI/r3XHL5YVycvxq6n4dZmByG6dcf6wKDwAAAE2RLAcA5un2Kdcf3pwCAACgMZLlAMA8PTjh2uNHGr15BQAAAI2QLAcA5unlCdceH4QGAACAJkmWAwDzdNIi18+FBgAAgCZJlgMA83L5lGuP28IDAABAkyTLAYB5eXrKtcdAeAAAAGiSZDkAMA8Xh+2n6w4AAADaQrIcAGja+WH7eMp1xzUhAgAAoGmS5QBAk84O2/tTrjneCBEAAADzIFkOADTlUjp9Rvn3YVsWJgAAAObhINheCBUAMIH76eQa5YfthjABAAAwL9GZ5e+FCgCYwEbFtcZtIQIAAGCefqVYsvxAqACACe0ec42RZ5vfEhoAAADm7UuKJcu/CRUAMKELw/bjyPVFrl++KiwAAAC0wX6Kl2I5K1wAwITuDtvX8f+6tgAAAKA1XqV4svyicAEAUyBJDgAAQOs8S/Fk+Q3hAgAAAACgjx6keLL8rnABAAAAANBHebZ4NFn+TLgAAAAAAOijlRRPlu8LFwAAAAAAffU1xZLlv5IFuQAAAAAA6Km3KT67/JpwAQAAAADQR1spnix/JFwAAAAAAPTR5RRPlr8TLgAAAAAA+ujMsH1LsWT5z6RuOQAAAAAAPfU8xWeXbwgXAAAAAAB9dD3Fk+U7wgUAAAAAQB/l0ipfUixZ/lW4AAAAAADoqycpPrt8RbgAAAAAAOijKymeLL8vXAAAAAAA9NW7FEuWfxQqAAAAAAD66kZSigUAAAAAgAV3JsUX+nwiXAAAAAAA9NXdFEuW/xi288IFAAAAAEAf5dnl+8nscgAAAAAAFtxGiiXLfw7bQLgAAAAAAOir9ymWMH8lVAAAAAAA9NVKGtUljyTMbwoXAAAAAAB9tZnii31eFi4AAAAAAPrqaYolzL8l9csBAAAAAOipM8O2l2IJ8/1hWxYyAAAAAAD66PywfUixhPlBGtU7BwAAAACA3ilJmH8ftmtCBgAAAABAH50btrcpljDPbSuNyrgAAAAAAEDv3B+2Xylex/yykAEAAAAA0Efrw/YtxWeZPx+2gbABAAAAANA3S8O2m+IJ8x/D9nTYLgkdAAAAAAB9czXFF/88bG+G7YLQAQAAAADQN5vDdpDiCfM1IQMAAAAAoI/ODtvNFJtpviZcAAAAAAD03ZVhe5FGtcolywEAAAAAWGjLw3Yv/TvbfE1oAAAAAABYRCvDdn/Y9tJoYVAAAACATvk/VNNljiJ1ybYAAAKLdEVYdE1hdGhNTAA8bWF0aCB4bWxucz0iaHR0cDovL3d3dy53My5vcmcvMTk5OC9NYXRoL01hdGhNTCIgc3R5bGU9ImZvbnQtZmFtaWx5OidUaW1lcyBOZXcgUm9tYW4nIj48bXN0eWxlIG1hdGhzaXplPSIyNHB4Ij48bWk+ZDwvbWk+PG1mZW5jZWQ+PG1pPiYjeDNDNDs8L21pPjwvbWZlbmNlZD48bW8+PTwvbW8+PG1mZW5jZWQgY2xvc2U9IiIgb3Blbj0ieyI+PG10YWJsZSBjb2x1bW5hbGlnbj0ibGVmdCI+PG10cj48bXRkPjxtbj4xPC9tbj48bW8+JiN4QTA7PC9tbz48bW8+JiN4QTA7PC9tbz48bW8+JiN4QTA7PC9tbz48bW8+JiN4QTA7PC9tbz48bWk+JiN4M0M0OzwvbWk+PG1vPj08L21vPjxtbj4wPC9tbj48bW8+LDwvbW8+PG1pPkw8L21pPjxtbz4mI3hBMDs8L21vPjxtbz4sPC9tbz48bWZlbmNlZD48bXJvdz48bWk+VDwvbWk+PG1vPi08L21vPjxtbj4xPC9tbj48L21yb3c+PC9tZmVuY2VkPjwvbXRkPjwvbXRyPjxtdHI+PG10ZD48bW4+MDwvbW4+PG1vPiYjeEEwOzwvbW8+PG1vPiYjeEEwOzwvbW8+PG1vPiYjeEEwOzwvbW8+PG1vPiYjeEEwOzwvbW8+PG1pPiYjeDNDNDs8L21pPjxtbz49PC9tbz48bWk+JiN4M0E0OzwvbWk+PG1vPiw8L21vPjxtaT5MPC9taT48L210ZD48L210cj48L210YWJsZT48L21mZW5jZWQ+PC9tc3R5bGU+PC9tYXRoPvS74w8AAAAASUVORK5CYII=\&quot;,\&quot;slideId\&quot;:381,\&quot;accessibleText\&quot;:\&quot;d 左小括号 tau （ 小写 ） 右小括号 等于 左大括号 表格 列 开始保存格 1 空格 空格 空格 空格 tau （ 小写 ） 等于 0 逗号 L 空格 逗号 左小括号 T 减 1 右小括号 结束保存格 结束列 列 开始保存格 0 空格 空格 空格 空格 tau （ 小写 ） 等于 tau （ 大写 ） 逗号 L 结束保存格 结束列 结束表格 close\&quot;,\&quot;imageHeight\&quot;:71.982},{\&quot;mathml\&quot;:\&quot;&lt;math style=\\\&quot;font-family:Times New Roman;font-size:24px;\\\&quot; xmlns=\\\&quot;http://www.w3.org/1998/Math/MathML\\\&quot;&gt;&lt;mi&gt;m&lt;/mi&gt;&lt;mfenced&gt;&lt;mi&gt;&amp;#x3C4;&lt;/mi&gt;&lt;/mfenced&gt;&lt;mo&gt;=&lt;/mo&gt;&lt;mfenced open=\\\&quot;{\\\&quot; close=\\\&quot;\\\&quot;&gt;&lt;mtable columnalign=\\\&quot;left\\\&quot;&gt;&lt;mtr&gt;&lt;mtd&gt;&lt;mn&gt;0&lt;/mn&gt;&lt;mo&gt;&amp;#xA0;&lt;/mo&gt;&lt;mo&gt;&amp;#xA0;&lt;/mo&gt;&lt;mo&gt;&amp;#xA0;&lt;/mo&gt;&lt;mo&gt;&amp;#xA0;&lt;/mo&gt;&lt;mi&gt;&amp;#x3C4;&lt;/mi&gt;&lt;mo&gt;&amp;#x2260;&lt;/mo&gt;&lt;mi&gt;T&lt;/mi&gt;&lt;/mtd&gt;&lt;/mtr&gt;&lt;mtr&gt;&lt;mtd&gt;&lt;mn&gt;1&lt;/mn&gt;&lt;mo&gt;&amp;#xA0;&lt;/mo&gt;&lt;mo&gt;&amp;#xA0;&lt;/mo&gt;&lt;mo&gt;&amp;#xA0;&lt;/mo&gt;&lt;mo&gt;&amp;#xA0;&lt;/mo&gt;&lt;mi&gt;&amp;#x3C4;&lt;/mi&gt;&lt;mo&gt;=&lt;/mo&gt;&lt;mi&gt;&amp;#x3A4;&lt;/mi&gt;&lt;/mtd&gt;&lt;/mtr&gt;&lt;/mtable&gt;&lt;/mfenced&gt;&lt;/math&gt;\&quot;,\&quot;base64Image\&quot;:\&quot;iVBORw0KGgoAAAANSUhEUgAABJIAAAHCCAYAAAC0W+NPAAAACXBIWXMAAA7EAAAOxAGVKw4bAAAABGJhU0UAAAERs4+DLQAAQ4JJREFUeNrt3St0E1v7B+BXIBAViAoEogJRgUAgEIgIBAKBQCAQFQgEAoFAILIWAoFAICoQFYiKiiMQCEQFAoFAIBCICgQCgUBUIP7/7C/hnLT0svckmczledbaa32Xc5LJu2eSmV/3JQIA6LJzo3Z31LZH7aFyAAAAADDtzKjdHrV3o/Z71P5v0oZKAwAAAEByJcYjj37Ff+HRdBsqEQAAAEB/nY3x1LX3cXR4JEgCAAAA6LmVUXsyat/i9ABJkAQAAADQQ2kE0oMoC5AESQAAAAA9szFqe1EeIKWW1k66rIQAAAAA3XYhxjuwlYZHace2zVFbV0IAAACA7rsfx+/CdlJ7OWrnlQ8AAACg+86N2j9RHiB9HLWrygcAAADQD2kq2ocoC5D2Yzx66YzyAQAAAPTDpVH7EWUh0uewkDYAAABAr6QwqDRE2h21VaUDAAAA6I8qIdLrUTurdAAAAAD9cTGqhUjWQwIAAADokbQ729coC5F2QogEAAAA0DspFCoJkd6N2oqyAQAAAPTLRpSFSGn623llAwAAAOiXtVH7Ffkh0u9Ru6JsAAAAAP1TOqVtqGQAAAAA/XMtxiOMckOkvbAuEgAAAEAvfYyy0Uh3lAwAAACgf1IoVBIifRq1M8oGAAAA0C8pEErBUEmQdFfZAAAAAPrndpSFSN/CaCQAAACAXvoQZUHSUyUDAAAA6J+rURYipXZJ2QAAAAD6ZyvKQqS9MK0NAAAAoHfOjdp+lAVJT5QNAAAAoH/uhWltAAAAAGR4E2Uh0lclAwAAAOifKtPaNpUNAAAAoH+qTGu7oWwAAAAA/fM6yoOkVWUDAAAA6J8fURYifVAyAAAAgP65HOWjkZ4pGwAAAED/PArrIwEAAACQoXR9pN8x3uUNAAAAgJ7Zi7Ig6bOSAQAAAPTPSpRPa9tWNgAAAID+uRrlQdJjZQMAAADon7tRHiTdVDYAAACA/nkS5UHSBWUDAAAA6J+tKA+SaI+0u97lUbse49FnG1PtxuT/W1EmAAAAIMe7KAuRvipZo6VgKK1h9XbUvhX26+tRuxdGnAEAAADH+BxlQdJ7JWucFPw8H7XvUT667Li2E9bCAgAAAA7Zi7KA4bWSNcZ6jKcm/o75BUiH25cYT4EDAAAAiF9RFixsKdnSnYnxIun7mX2WRp29GbVnozactO1R+xD5IVSaKreu9ABkWCn4jdKO/iMOAEBjld7cPFWypRpMbjBP66c00iytlXTxlNc7P2oPI289pRQ63dMFAJziegiDZmn+aAcANFrpzc1QyZYm1f60EUT7k3+udCe2s6P2KPJGKKXpjWd0BwDHeB7CoFnaLacQANBku4VtQ8mWYjPyhsJfmvF9BqP2I+O90rS4Vd0CwBE+hjBolub3FQBoNCOSmu+fyFsHaV43nmk6XM4OcJ9iPDUOAP5Iv0WL3ASi6+2TUwgAaDpBUnOl6WNvMvokjSBam/N7X468hdjnGWAB0H63Y36hys8YByvpt3Bzcg+S1v/bmLS0q+jgmPZthvd9dMLrTrfrk+NIx/Ri1N5NjnmWz+w+CwBoPDc4zfUq8hbAvrGg97+XeU6kG+cV3QVA5m/XcX8UeTu5z7gZs/2BZC2qj4pKaw2em+G90x+BrsZ4p9RfFd7/ulMIAGg6QVIzDRvSH+/CDjMA5MuZGj0dHqWFudMfROa5icMso6LezvE4ViefLzfU+hk2swAAWkCQ1DyDzJvOvRjvtrZIFyL/L6oPdB1Ar13K/L1IvysPF/gb9jKqB0lPF3A8aZRRzkYWb51CAEAbCJKaJf31MvevuXdrOqZhwYPBJV0I0FsPIi8subDg45hlfaRrCzqmQZz+hxl/kAEAWkGQ1Cxbmf3wNeob/r4a+aOSPoVh+QB9tXPKb8SLGn4jLkf1EOnHgo/v4Snv748xAEArCJKa43pBP9yr+dieR9luNwD0SwpgTpq+9Szq+UNDzqio49p2DTX6csx7fw9/iAEAWkKQ1AxpnYjcofjpRr3uXdLWIn+x0LTjzQVdCtArN+LkDRnqCkm2o3qQdKeG4xse8947TiEAoC0ESc3wuKAPNpd0jLstOEYAluNZHL8mUl0hUnqfn1E9SLpYwzEetyD5HacQANAWgqTlO1d447usNRTuFBzj75puyAGaKq0HtJvZ1jvwed/H0dO16hyhWjJF/HBLo4LrCLzSe+wf8f5rLhkAoC0EScs3LKj/1yUe57ljbn5PmsoA0EenLao83V524POm34ejpj/frvk4XkT1IOlFjcf5+dB7f3HJAABtIkha/s13yWikF0s+3tdhVBLASW5G/ppy76IbCyzfjGb8MeFjVA+SbtR4nIenir902QAAbSJIWq5hYf1vLvl47xQer1FJQJ+kaVw/In/jhPMd+dyHd/ZM08RWaz6GtAlFboB3uP2K8aYXdTkcJN1y6QAAbSJIWp5001oyGmm/5hvdo5wvvFE3KgnoizSy6EPB9/nVDn32vVh+MHI7qo9Gel/zse427LcdAKCIIGl5Ngpr/64hx/3ROQPwl82C78WNDn3utfh7l7ZlKJl6fbg9XeLv6HuXDgDQNoKk5flSWPtnDTnu59HMnXAAluVBwXfi6459J94/9PkuL+k4vkf1IKnuY54ewfXI5QMAtI0gaTkuV6j93YYc+50Kx35dlwMddSXyd7RMo0+6No1pJ5Y/GuliVA+RlvHHjunzZeASAgDaRpC0HM8q1P5CQ469yg37pi4HOih9L+9lfg+mNfHWOliD6ZFAV5Z0DPejepBU9+/TytR7p9oZsQsAtI4gaTn2onxHmSb5UXj86WbZYqJAl6RAIHeKctp44FpH6zCI8R9HnizxGN5F9SCp7oXBp0ck77iMAIA2EiTV72qFuu827DN8rPAZbuh6oEO2Cr7/HivXwqQRPftRPUhaq/l4z8V4qvrD6G64CAB0nCCpfk8r1P1Vwz7Dqwqf4YWuBzriXpQtrs3iXInqIdIX5QMAKCdIqt+XCnV/2LDP8KjCZ/iq64EOGMR4unFfF9dumip/nGnabqgAAK0iSKrXarRjDYfT3Kn4OS44BYAWOx/jXb5yF9e+qGQL9yGqB0mmlgEAVCBIqtfNije7TXsYWa/4OW47BYCWSmvxlCzqfF3JFi79ceJ3xd+jn2HHNACASgRJ9XpW8Ya3aVMjVip+judOAeitNCJzrcXtdZStazfr+513ypzqblQfjbSrfAAA1QiS6lVli+IfDf0sP924w1IMYrxjWGptGvWyFdUf+vvYfF+e7uUM9bWTHgBARYKkelUJXz439LNUWTQ8LVBrKgFUl0ap7EU713gRJAmS5u3bDPVdVz4AgGoESfWpuq7Qu4Z+nncVP88lpwJUkkKkj3EwmG3TjmCCJEHSPK3NUNs95QMAqE6QVJ+qO529bujneVXx89xxKtBgKfBNuyQ+mHzfvYz/ppFNt83J/3+4pX9vY9LS6wwmbT0Orn9TMjIv/fOP4uBIpP+bHEObCJIESfO0MUNtt5QPAKA6QVJ9HlW84X3a0M/ztOLneeRUoEGuxHgR+E9RffenebTvMQ6KDrfvJ/w7l1tWa0GSIGmetmeo7Q3lAwCoTpDU/JveBw39PE+iWyOs6I80HexeVFvnqyntXQvrLkgSJM3zGt6vWNf9aNeUUACAxhEk1ed9xZve2w39PBsVP897pwJLdD9OHuXTlna5hbUXJAmS5mWgrgAAyyNIqs/Xije9g4Z+npsVP89XpwJLcC5mmwrTpPa8pX0gSBJ4zMtwhrq6jwEAmJEbsPpUXX9l0NDPM6j4eX46FajZ4d3O2tzeRNlC3U0iSBIkzcvuDHVdVz4AgNkIkuqxOsNN76WGfqZrM3wm61NQ57X3uSPBwquWXzuCJEHSPMyyPtKe8gEAzE6QVI+1GR4m1nwmqORMzDZyoSktrel0rwP98XjSH01spX3yoYZjeuESPtKdGa6lLeUDAJidIKkeV0KQZGoBdduM9oZHaQrozqjdjfH6TizO+qTeuSNaLijZUs0ysm1D+QAAZidIqscgBEltWPeJ7jhtMfgUHEyPKvkwCQlS2496Q6Mfo/Zp1F6P2pMYTxs1/bMeZye1z902/rKSLd1exess9Z9QFgBgDgRJ9RjM8JDZ1BvflRAk0UyrxzxspgXv02iG65EX1KTXuRjjYOdb4Tm+Ofm+/NMexXg0xJ3J+1+bvLbAaLlKRrfcU66lWwtrTgEALJ0gqR53Z7j57dL586fddEqwQEdNaUujTqqOJil9eE0jHwREzfe4oE9fKlcjbMzwu+P+BQBgSUGAG7H6b367dP5Yp4JFS7sc/j50vqUpY7MEO6VB8Dvd0HiDI86T49rbGC/czvK9DSNhAQBaFwQMlaySjRAkCZKow+GpSq/nEAK8Ljy/n+iGRjsf453wcnfMO69kjZDC4Krrl30LYSAAwNKCgKGSVbIRgiRBEnUEBL/i4HS2lTm87o/C8/uSrmi0d5n9mEYsXVOuxhjM8JuzpXwAAMsLAoZKVslGCJIESSza8zi4TtE8tmm/Wnhuf9YNjfakoC8fKlejDP3mAAC0MwgYKlklGyFIclPPIqVpL78W8F1V+vBqUebmuhX56yJtKlfj7M7wm7OmfAAAywsChkpWyUYIkgRJLNLa5PvpTzs3p9f9EHYk7Mr58TOzD1Of23WvWdL1XHV9pA/KBwCw3CBgqGSV3ApBkiCJtrlQeF7/jvkFWMzP2cgPBNPi2heVrHE2Zvi9cd8CALDkIMANWTWDECQZtUHb3A4jH7pgK/KDwKvK1eo+PKoNlA8AYL52C9uGklVyLQRJbuxpm+0QtLfdg4L+e6BcjbVX8bcmTYczTREAYMlBgAelatajeuiy2tDPdCYESXh4dV4319XIX1dnZ/KdRvOszfBbs618AADzJ0hq/o3wWkM/04UZPtO6U4KGu1R4Tu8JIholrXP0I7PvPkdzA3tmWx9pQ/kAAOZPkFSPs9G9IGktbMVMdz0qPKdfKVljrIzax8x++xWC7aZ767cGAKBZBEn1+RWCpD/NyA2a7l3hOX1XyU71PMYjtxbdSr+P9hraTMsa/xFmP6r9zuwpHwDAYgiS6vO14s3wlYZ+nisVP89PpwIdfHg1Nep0s+y81ce265SZacfTZ8oHALAYgqT6vItuLUxd9Qb/i1OBhrtReE5/UrIsgiRBUqlh2NQBAKBxBEn1eV3xZvh6Qz/PdQ9HdNTzwnN6U8myCJJ8V5barVi7NKLwrPIBACyGIKk+D6Nbu87crfh5PHTTdF8Kz+mbSpZFkCRIKpF2Bv2tdgAAzSNIqs+dijfEjxv6eR5X/Dz3nQo02PnC8zk96K4oWxZBkjCkxMYMtfM7AwCwQIKk+qxXvCF+0dDP86Li57nlVKDB7nvYXxhBknOrrvNlzeUGALA4gqR6/apQ852O3eRfcBrQoYfXx0pWSzAgSOqfLxXrtudSAwBYLEFSvd5XqPn7hn6WKrvQ/XAK0HDfC8/pK0qWTZAkSMq1PkPdtlxqAACLJUiq1/MKNf/W0M/ytcJneesUoMGudOTabCpBkiAp14MZ6nbDpQYAsFiCpHpVXXC7iX47f+j5w+uOkhURJAmScm1XrNn+qJ11qQEALJYgoF4XK94cn2/Y5zhf8XPYJp0m2y08n28rWe1SGJ8bYpvi1E5nRu1nCN8AABpLkFS/HxXqfq1hn2EQ3QjEYPrh9ZfzudHWCwKGj2FkSltV/X1xjwIAUBM3afXbrFD3ew37DPcqfIbPup4Gu1F4Pn9QslqtRP4uXimsv6hkrfU0qgdJ68oHALB4gqT6VVkn6UXDPsOTCp/hqa6nwYaF5/MzJavVTma/pGlvA+VqtQ9RLUTaUzoAgHoIkuqX/rK+X1j3f1r6UNfk6Xkw7WPh+SysqM/jgn7ZUK5WW41qGzlYEwsAoEaCpOUoDWK+N+z4P0X5X4rP6HYaaqXw4fWX87k2dwv6ZlO5Wu92VJ/WtqF8AAD1ECQtx60KtT/XkGM/F+V/MTYNiCa7WXg+v1GyWqT1bnIXQH8fFtfugiprCKa236DfSACAzhMkLUd64Cnd3vhmQ479coXz5rIup0MPr/eUbOFSKPA18kdsWly7G/aiWpC0q3QAAPURJC3Pq5bW/kHYrY1uKV0f6ZKSLdw/kb+4tvXXuuFSVJ/W5t4EAKBGbtaWZz3aOZ3mn8Ljvq+rabDS9ZHmEYymB+ZVpT/WsKA/HipXZzyK6kHSQPkAAOojSFqu3Shb4HfZa4CkBYZLpuSlf9a6FTTZoPA7cB4LOqftzdOaLtujdkMXHHA98oO9V8rVKVV2A03tW1j8HgCgVoKk5boR7fqr68D5QscMC8/pWYOfw4vVP9IF/1qdhAI5/fAlxqPJ6Ib0R5L9qBYkbSkfAEC9BEnLV7I+y/MlH+vTMBqJbikZFfh7DuHF/UOvua4L/g0Sdgu+W9StW0p3Tpxud5UPAKBegqR23UB/XfKxfnKu0CEpFCoZBfF2Du/5Yer1PuiCf20X9IPFtbvnWVQPkoSKAAA1EyQ1Q8moiGXdNF8Mo5HoluuF339PZ3y/y3FwWts9XfA/9wr64IlydVLpzol/2p7SAQDUT5DUDIOod7HfKkqmtVn3hTZ4XPj9d3vG93s59VppJJSd28auTr4Dc5pFlbvnQpTtnNjE3UwBAHpFkNQcuTvW/IjlLDKbuwju97AILt265v60CzO8VxrRNz2Nzo5jMLYR1ae1bSgfAED9BEnNcX7UfmX2w/2aj61kHafrupKW+FxwXn+f8b22Dr3eReWH/ylZH8t6WQAADSBIapaNyF8Xos4pHrkP3K91IS1SMp3m0wzvc+nQe31Uevif9Dv2I6qFSOmashYfAMASCJKa521mXzyo6XhuZx7PNzf1tEjJ4vGz7NiWHpTfx3zXWoKuuBPVRyN9VT4AgOUQJDVPCmNy1iOqY62k9Pp7kfeX4au6jhYZFH73bVV8n/vx98gmC0bD2IeoHiTtKh8AwHIIkpophTL7Gf2x6AV7n2eeFw91GS0ziMUHSZfj73XPrCEGY7OMRkrtvRICACyHIKm50gLXOWu4bCzo/W9kvv8zXUULXSr87tspfP3V+Hs0346yw/+kqaVV10aaHpULAMASCJKa7V4sZ1rZpcyb/Jdhmg7t9TMWs9h2mp768YiHXmuIwdHXR9W2ppwAAPUTJDVfGv5/2jS39EA8rzAphUg56yK9CCES7fYm5r/V+NoxD8kW2IbxlNLPMZ8QyYhYAIAlESS1QwqTfp3SNylsujvj+9zMeJ/UnugSOnJdlXz/pQfgtWNeKy1M//SY68fDLn2XprK9ivkFSNPtUfijBgBArQRJ7ZFGCn3J6KPtUbtQ+NrnY7yY8GlrIqXpOTd1BR2RHj5Ld41K10ha6+j55Pvw6eS/HzdqcNdDLj2UgtU0gu9xjKeF/t+CWwp50x840sjcVeUHAFgsQVL7Hnyfx+mBT3qoTdN27kxu6I9yNsbTbVLwlDMKKT0sX9AFdMx6zL7o73HtwwnXH3RF+kNE2rnzT6j6KfJ2HV1kS++/N2kpzH0b4zX9Hk+OFwCAGQiS2ulK5K8zkUKnbzHeKnl30r4W3Oinh+w7Sk6HDaJs4e2c9jqMjKA/18//tagNdBkAwGwESe2W1kSa58Kl0+17jNeesNMUfZDWcPkyh+smhbamf9IngxAkAT2xFuMhjrsZbUO5FupxZj+ktTvOKhfMnSCpOzfyaSHTXzHbDfbvyXdumvJmSg59k6aOpnVWqkx1S9PY7of1kACgk9K82K+ZNwVbbghquWnL3X73XQiTYN4ESd2Swp9BjEP6tFZFGmFx0npKf9aPSP2awiOjj2B8b3IrxuuHpWtoehro/uQ+8s8fuR7EeCF8AKCj0g3yx8yHpZ0QItV5w/Y+s1/+CWESzJMgqR/SWi1rU83aLQAAcIoUPuRu8ZqmvQmR6u+f3O1Bt/UPzI0gCQAA4Aj/ZD4kpSHMhvYvR5p2+N3DLNRKkAQAAHDIi8jfaWNNuZbqcuQvcnlfuWBmu4VtQ8kAAIAuS1sX54QSP2McYrB8g8jbeSgtIHtDuWAmRiQBAABMXI2DO22c1G4qV6Pcy+y3FDitKxdUJkgCAAAYuRj5U6Q8GDXTZmb/fQ47EEFVgiQAAKD30o5euTu07YQdwJrcj+/DTnuwSIIkAACg915mPhB9DTu0NV3JTm5PlAuKCZIAAIBeux3jRZhzFmq+qlytcKOgT68pFxQRJAEAAL2V1kX6mfkw9EC5WuVpZr+m0UvnlQuyCZIAAIBesi5S9/vXekkwf4IkAACgl55kPgSlEUt2+GqnNOLsd2Y/bygXZBEkAQAAvbMe+VPaNpSr1YZhihvMkyAJAADolTSF6XPmA9C2cnVCyRQ34GSCJAAAoFceR/6UNiNUuiGNQMud4nZXueBEgiQAAKA3Lozar8yHn4fK1SnPIn+K2znlgmMJkgAAgN7YyXzw+RR28eqas6P2LbP/XyoXHEuQBAAA9MK1yJ/edF25OuluZv+n82RdueBIgiQAAKDz0uiiL5kPPa+Vq9N2M8+D90oFRxIkAQAAnfcg84FnP8brKNFdlyN/ZNpt5YK/CJIAAIBOWxm1vcwHnhfK1QvbmefD57BWFhwmSAIAADrtSebDTtrNzW5d/XAx8kclbSgXHCBIAgAAOisFQ3bq4ii5O/h9jfGOb8CYIAkAAOisktFIq8rVKyWjku4pF/xLkAQAAHRSyWgkayP1U+5aSWlU0opywf8IkgAAgE4aZj7kpFEpF5Wrl64VPAwblQRjgiQAAKBz0po2PzIfcnaUq9c+hB3coIQgCQAA6JyNgoecgXL12p2Cc+WGcoEgCQAA6J5PmQ846Z8zyqTfUv/nrqX1j3KBIAkAAOiW9YIHnA3lIvJ399uP8SLu0GeCJAAAoFNeZD7cpDWUzioXI6sxDolyzpuHykXPCZIAAIDOSFu0/8x8uHmqXEx5lXne7IXpkPSbIAkAAOiMWwUPN5eViyk3C86dK8pFjwmSAACAzngT+Ytsw7SSRbdfKhc9JkgCAAA6IS2C/NuDDTPYzDx/UuBkeht9JUgCAAA64UHBg82acnGEqwXn0A3loqcESQAAQCe8zXyo+axUHCONMvqeeR69UC56SpAEAAC0XtqtLXda2zPl4gRbmefR1zC9jX4SJAEAAK13N+y4xXzY+Q9OJkgCAABabyfzgeaHUnGKs6O27wEZjiVIAgAAWi93XZttpSJDbjBpvS36SJAEAAC02pWCB5q7ykWGR5nnU1qX65xy0TOCJAAAoNUeFDzQrCoXGdYLzqk7ykXPCJIAAIBW+yfyd9mCXL8yz6vnSkXPCJIAAIBePPBbH4kSu5nn1a5S0TOCJAAAoLUuFjzMbCgXBR5H/jpJK8pFjwiSAACA1rpd8DBzSbkocL3g3LqmXPSIIAkAAGitZ5kPMmn62xnlokDaje135vn1SLnoEUESAADQWu8yH2TeKxUVfM08v14rFT0iSAIAAFrre+aDzKZSUcFO5vn1WanoEUESAADQShcKHmTuKRcVPIn8BbfPKhc9IUgCAABa6WbBg8wV5aKCGwXn2FXloicESQAAQCs9LXiQsdA2VawVnGMbykVP7BY21wYAANAIuevX/FQqKlqJ/J3bHisXPbkmSkck2dUQAABohA+ZDzHvlIoZfM48z3aUih64GOVB0l1lAwAAmuBX5kPMllIxg3eZ59l7paIHStams0YdAADQGGcLHmKeKBczeJl5nv3owGddjfG6UFpeO9/D66FkbbrU9sMadQAAQANcCYsgt90gxqPFUrve4ON8Ev1Z1H0rykeb9Lnt9vC6/VRYo3981QEAwMnO1fAwmf4KvhbjUTnLthL//XW+zuMp2Zb9utOycdI5vDfVR9cafKwbBefaWsv7RZAkSDrJpQo1uu3rDgAA/pNCo0GMd6TZHrWvCwouUmjyIsZ/Cd4/dJOe3jNNNVit6TOnsOjWqL2e+rzT7dOkHucWfBx3Cx5kLjtVGyWFSB+n+udXNCMUPU7JmjBtXwtGkCRIOslmYX2+hWltAAD0WApGrk9CkhSipJ2c9o+4cf49pxAl3Xzfi4OjNk5q6WH89oI//3DUvhc8QFxd4PE8LniYudDD83U9xoHfg0m/vYz/ppFNt83J/3+4pX9vY9LS6wwmLb3u2lQreUhcm1w/h8/pzYbX8mrBuXaj5eeNIEmQdJwLx/zmndQeuHUAAKBPN8xpFEIa6bMzCUXqfLBID6NfKz7YLCJMSg8DPyocy+9J+LAIw+jPujU50kiY5zEeEfZ7iQ/W3ydB0eF2UgB5uQXfB7mf/54gSZDUUa8Ka5N+w1bcTgAA0DUpYEgjLO5MHsLfVQxMptv9GY5nZfIgN0sQkEYmXZxTfVJtPs5Yj5+xmBFBuVMsvnf4/D07CS6+tPhB/F1Lvif6skOgIEmQdJRrFX6XrE0HAEBnnJuEEB8nocu8HyzWKh7XIMpGPi364TwFFPtzOp6dBfTjP5nv/amj53EKLL9H+x/E27J+Ve5D9AtBkiCpY1KQ+rmwLq/dagAA0CVrC3yo+DpDaDPPUCs99FZdfDs9NLxcQG3mPSppt6cPeikI3e7IQ/jzFtU9N+TdEiQJkjrmeZQvsL0aAADQISnQOGoNl3kEOa8qHM+zBT3g3K1wLGlq3ZsFHc+8F13NnXL3pkPn7vmYfaphU1rqlzatXZW76P0/giRBUodsRPnU6ktuMwAA6JN0A/x4hlCpNLw5afHS75OH0vRgV2Xh7dLRHmtx8lo7aWpDmqKWps1VmfI275Eae9GPESJ/rEb59JKmtnTen21Z/XPPt7YHC4IkQdIfgwq/hbcDAAB6Kq3b8jMWN30rjcTYPiH4WD/iny8dKVQSoKyeECK9jr/XsUkPGKWLks/7gatPQdKZyJ/K1+SWwtG27mr2OfoRLDyefAYtr72Ibrpc4Tv+fgAAQM+VbnX8vuC1j/qrf1oU+uoJ/875BQVJ544JkT7EeEv549xacpCU+5fy5x04FzejveFRCmTTSLa7k3OtrXKDvM++Omm5NDJXiAQAABUMC2+kH2W+7k4cvWV4znoxJbt0DTNeL00v+nDEv7sZeVOPlhkkzbMOTXYzTg9qPsR/IyTSf/6z7te8dt3LbenhMwWiryfn9LVo3xS24+QGSXu+OmmxKiOR7ikbAACMvS68mb6S8ZqHF9ZOwdCg4Ji+FRzPnVNeKz3gHzVdLndR7HOF9dmZc//0IUhajaOn8KVd+dKIs+uRF9Sk17kY42DnW2G/bU5q+KelwHRjcn5dn7zmxehOYHQcQRJdl0bElk7ptiYSAABM+RJla7+cNqLoYfw9BeZCwfGUBjdrp7ze9hHhxPWC47kSy93qvQ9B0lFT2tKIn8sVX2+tsM/SiKazvgr+R5BEl6VguGRh7Z+FvxcAANB56eH5d8xvtM2dQ6+XwoDVwmO6HmXB1knux99Tkkq3bH5YGEpszLmPuh4kXTriHHwdswU7dwv77J2vgn8Jkuii9AeQp4W/d+mPIOtKBwAAB5WENqdNB0uv9evQTfhqhWN6XnA8b054nUEcXDunSoiU/FNYo/Nz7qOuB0mHF2R/HXnraJ2kdLrmE18F/xIk0TXno3w3yLQJxYrSAQDA30pCm9SO++vsWhxcIDs9ZK5WPKaSG/6Hx7xGWstmeiHVND2hSoh0NsrW0vi6gD7qcpCUHvCmw8dPc3p4K11E95KvguLrT5BEGwyibPOG9MeHu8oGAADHexez70aWRo98nvrn0ppLaxWPZyXKduA6KgBI4c/XOBgiDWZ4CCkJJF4uoI9yp2I8beH59/zQA9yFObzm1cI+s439QYIkuuJxlK2H9GXy/QEAAByjNLQZHvM601OTUmgzy5oSgyjbgv2oKVCHpzXdnOF4nsbyd/bJ3X3sVcvOv7OHHvKGc3rdYSw//Guz95l1+6BUNNT65PzM/Q5IYf3zMJUNAABOVbo+0uCI13hw6GZ81r/mlky1++eIf3/j0D9zv6aH6j8jas4toJ/2Mt9/q2Xn31qMQ58/bV61+1B4Xt/0VXDA15hthCIsW5Ug6VnYuREAAE5VMtrm1xE32Vfj4IiSBzWHAIfXsbh46Hiez+F4Snb4+bjkB/vXTun/TY0rCZFS/55TtgNyg0tBEk33ovD7IK3RtqZsAABwvJLRNoe3R09TAKbXRZrHtKrzkR/cpH9uejHvNMXtSxycdjPrzl+XCh9CFrVGUe6aNR7sx1MLS/rM9Ky/5QZJgkva4EaULbad/hhhsW0AADhCGoVRsj7S4d3RptdFSgHGPNaWuDNDADD9l+e0ptDqHI7nUTRj56/cBdHfO61ju7DPhkr2l9zFibeUipY4H2W7gf7544g1kwAAYErpyI3p3bQ2pv737zGfnbaSzYoBwK04OFLp+pyO502ULfy9KFthF61cezH7ul99t+wReLAIZwp/Y/5MdTuvdAAAMPYsqm2Pnm6qf079f7fmeExfC47p2uTfSSOPpnc1ezSnY0nrQZWM2FrkNJ/cBch/9fycLp2KuBezT3/smtWC+j1QLloobcBQsvbdt1jcaFMAAGiVz1Fte/S3sZht00vWR0pB1p+Fvw9PsZtXMDAoDCU2FthXw4Lj6PNUjNKpiK98DfxlvaB+d5SLlroeB/8gkrMjp90dAQDotbQ+UslfZG9P/r0HU/9bGj00z9DiXpQHW7cO3eivz/F4Sna0S+3iAvvrQUOOo+neFfaZBXX/Noj+TAtMI/32tOy23bFz/XLkrwf2Z9q08BQAgN7aiPLt0S/Gf1O9fs05tEl2oizYOjylbWPOx1Oyo93XBfdXyXpWg56e06VTEf8v5rMge9fcjf6ElluF50vfWxd3hUxh0o8wMgkAAOb6AJV2RztzKFh5NOfjSa+fO83g1yQ0mA6eFvGX8pJpDy8X3F/Xonz0WN/ciPJFdPnbw4IanuvR96DWzSApESYBAECGkp2tHhx6uPwTLM3T1YLj+ScOTmn7voAH2svRrClSFwqO5X5Pz+nnhX226WvgSLlTOn934LMKkgRJf1yPsunevye/WwAA0Asli+n+2ZXtzzoS6S+xi9i9pmQURFpLaToIW8SaFaWLNtcxRSr3IedFT8/rL4V9ZkTB0XKnmH7uwGcVJAmSpj0orMe3MD0WAICeuB9l26PvTv33pws6ptz1iH4detBNO8gtYvv2tw18uPqaeTzbPTynzxc+AKZQbsVXwUzX4rsOfFZBkiDpsFeFNXm/oN8gAABolH+ibC2I6VBpEQ/fK5G/SPLPQ2HAlQXVqGQnn2c19VvujmSfe3hOl4SjfXkgrip3rZiXHfisgiTXzVG/R98K6/LM1wYAAF12JsoWFa1jHaBBxeNZ1IPs1cLjqGudjNy/lP/u4XldGgg89lVwpJKRXfd7eN4IkvphEOXrJV3y9QEAQJdvkKs8QHyMxQ3fH1Y4njQyaa0Bx/NnB7k6lIy6Od+z8/p74flzxVfBkUoWmb/Vgc8rSBIkHWensDaL2IQCAAAa4UXFB4hFbin/tsLxPGrI8bypse+uFRzX9R6d01eifIFcjna3oI4XO/B5BUmCpOOknTL3o3xjCgAA6JzchXQPPzws6i+t56JsPaLU0uiTRS2UnF63ZErDRo19V3JsfZq6VbrT0o6vgWM9j/wRgV0YfSFIEiSdZDvKF94GAIBOKVnUeroNFnhMNysczyK3t79WeCzrNffhZ2HJX3ajOaPr2q5PO7bBaQYN+70EAIDa3apwU/xhwcf0tPB4UhB2YYHHUzK65csS+nC7wce2DGlUTOmItvO+Co6VW8vnSkVPfC38fnmtZAAAdEmVaRx3F3xMpVPtthp0PK+W0IePCo5vpQfn9I1oVjDaZhcb9L0ATbEZ5VOvAQCgM74V3hDvxWLXQUnrI/2O5kwbSJ+1ZOrfMqZIXS84vms9OKeHhefPM18Dx7pdUEdbndMXJQvQd2khegAA+N+DX+nN8KKnr5SOJvkUiw22SmqUAqezS+jHkvBt2IPz+mNYv2ReckdefAvbnNMf6xV+O+8oGwAAXfCwws3woheSfll4PIveiWxYcCyfl9iXuQtud30HodId9tL6PwKQ4+WuBWMNGPrkfIXfzvvKBgBAF3yI5m3zXDKaJAUGqws+njcFxzNcYl8+C8FJUrrj3xtfA8cqGen2SLnomdIgaahkAAC03VqFG+GNBR/TapSNJll0sJVGt/wsOJ4bS+zPkrVsrnT4vC5dBPeer4JjlezoeFm56JndwrahZAAAtN1G4QP3j1j8jl93ollrTpQsYr3skT4lIdyww+d16fpIFog+3suC7wboGyOSAADondeFN8F1rIGyHWXBzbkFH8+jguPZaUCf5oYonzt6TpeujzSPOqQgarWj9fySWcdtX6f0kCAJAIDe+RbN29nqRzRrbZu3BcfThDVinkb+2lLnOnhODwrP6c05vGdaZyzt1pfClBsdquXFgjre9XVKDwmSAADolcuFN8Bp9M+it7Uv3U550WvbnJkEBLnHs9aAfr0a/d6Kelh4Ds0a/BxejLpLC07n7uhYx4L30ESCJAAAeuVx4Q3wVoMeXOt6eL1ScDzfK7z+YEHHvZd5zP908LzeLTyHZl3z6/6h11zvUC1zd3R86+uUnhIkAQDQK+8Lb4CvNywEqOPh9VksborUn9BsK+a/gHnuAsl1jDKrU6rjfs3n0HTY8qFDtTwf+WtNPfB1Sk8JkgAA6I2S3b3+jLZZ9G5kpSFAHVu2lwRbNwte99ah+s/7s5RMb+vSmj4lO+yl9nTG97u84H5cpo1o15ROWAZBEgAAvVH6wP2qYcdUx7S2NFKnJNjKPZ5rMR4JNL1g+CJCutyF1Hc6dF6XTte8PeP7TY/82o9urROUO2Lxna9TekyQBABAb7wovPm9VcMxPS84njqmEJUEWx8zXzNtEz+9K923BYYPTyJ/eltXdm/bKTyvL8zwXmlHs+mg8VWHvh/WIn/EYpdGYUEpQRIAAL2RO1qlznV0PhUc05Majqdk4e+XGa+XwpqvcXBU1SLXnSrZAa8ru7d9jsUujj5t69DrXezQ94Pd2iCPIAkAgF64UHjj+6aGY1orPKbLNRzTPzG/ICat//Qx6l+guG/Tk0rW/fo0w/tcOvReHzv2HfEls4bbvk7pOUESAAC9sFF443uvYceURlOdqeGYfsR8pkil0Vxvo/41p5K7BZ+h7dvWXyw8r6vu2JbOvcMB3e0OfT8MCmo48HVKzwmSAADohdcFN71pDZg6prVtFRzTVg3HUzJq6+spr7V96J/frammMXmfX5mfY7Pl5/Wg8IGu6nl0P/4e2XSmQ98PbyI/0IW+EyQBANALewU3vXVNefpecEx3azieWwXHc9L0ns0jHr7P19zfm5EfGrZ5vZtBLD5ISlMqDwdz1zv03ZBGdeVOD/RADIIkAAB64FLhTe/Dmh5e69ppK9fTguP554h/P40EehV/L+68tqQ+zw0HHvfo3N4pfP0Usu3N+BpNl7ubYwodzwcgSAIAoPMeFd701jFC5U7B8XyuqU4l28j/jIM7dl2Jvxcr/jn535flXeZnSUFJm6dp/YzFLLaddtw7vFj6j8n/3hXnCuq3FUCEIAkAgB7IDRRSe1/TMW0XHNPLmo5pt/DhYH/y76QA6fDon2WHSMn1mN8OdE32prDfrmW85lr8HSJ1bYHtJDdkTuf35QAiBEkAAHRcGnGQu/ByXdPakpL1kep6eC8NJE4arXSlIf3/NvOYP7T4HL9T2D9phNvaMa+1EuMpjkddM8869t2QRqHlrp32KoA/BEkAAHTazWjetLb1Bh5T8jxmD5G+Tz5fU5SMSrrZ0nM8BSIfCvspjbDZmfR5esh7Ovnv+8f887vRrV3aknsF9VoP4A9BEgAAnVYSjnys6ZieNPCYktsxW4iURv80cTHitw2s9byloONHzGdE2VGjtVY69r1gNBJUJ0gCAKDTPhbc7D6p6Zh2G3hMydmKYcTvyXE2dcTKtYLP0uZt7QdRtvB2Tnsd9Y2Iq9NGwbltNBIcJEgCAKCzzkf+FvB1TV85U/iwP6i5ZncLa/amJQ/auTvSfYp2T+FKO+l9idkDpG/R3ql+pzk7+XxNWuge2kSQBAAAHHDjhAftFDKlUV5pTZ02jdRYj/yA7G7L+y8FYWmEWJXRZWka2/3o3npI03J3aksLjl/wdQB/ESQBAABHSuFL2hFsI8ajU9IUsTZPc3oR+aNxznWg/1IYdGvUtmM8Sml6Ie30n7/GeJrl1qg9GLVLPTin0yjF3BGBj3wFwJEESQAAQC+kcOh75oPPU+XqpFeZ/Z9CtrPKBUcSJAEAAL1xP/PBJ43YWVOuTrkS+dMbbykXHEuQBAAA9Eaa7vU58+FnW7k6JXe3xLdKBScSJAEAAL2S1gLKHZlyR7k6oWSB7fPKBScSJAEAAL3zMvLXyjmnXK2WgqFvmf39RLngVIIkAACgd9IUt09hilsf5E5pezc5L4CTCZIAAIBeGhQ8CA2Uq5VuZ/Zvmup4WbkgiyAJAADoreeZD0JpatSqcrXKhVH7kdm/j5QLsgmSAACA3kpTmT5kPgy9Ua7O9qspbZBPkAQAAPSakSvdY6QZLI4gieT6qF1RBgAA+upm5K+lc1W5Gt+Xv/UlLIwgqd9SgPRns4o95QAAoM+MYmm/tcgfXfZQuaASQVI/3Ri194f6VpAEAECvpXVy3mY+GKX1d84qWaOsjNqXzP57qVxQmSCpXwZx/JpzgiQAAHovhRFfMx+ONsMizU2R+mEnhIBQB0FSPwzi9E0LBEkAzPtZbL/CvYY2bl+cQrA8FyN/etRz5WqErcz++jz5gQKqEyR12yDyd70UJAEwT9dDGDRL23IKwXKlRZh/Z16wG8q1VI8z++l7jENCYDaCpG5KO7DtFvatIAmAecpds1Y7ut1yCsHypQsxd/evG8q1FBuZffQz7NAG8yJI6pb03fim4g2rIAmAefoYwqBZmg2hoCHuZ160aS7vZeWqVQrvfmf2zUC5YG4ESd2QfrPexmw3rIIkAOZlNfJnhGh/t09OIWiWh5kXbxr1ckW5apHmT+csxJd+jG4qF8yVIKndUoD0Zk4364IkAObldswvVEnPZZ8mv3ebk3uRtBzGxqSlP0gPjmnfZnjfRye87nS7PjmOdEwvRu3d5Jhn+czut6CBnoQwqSlyQ6T0zwiRYP7c2LTTlZhfgCRIAmDeXlX8LUqbJL2d3G+ke/+1GY5hbYbfyfTscW6G9067UKfp5s9G7VeF97/uFIJmShf2IKOZ4taMflhXKlgIQVK7pE0G5h0gCZIAmLfvURYepYW508iiM3M8hllGRb2d43GsTj5f7m/3zznXAQBgrgRJ7fBnEe1FrjchSAJgHi5l/u6kkTpp2ZGzCzqOlzP8Jj5dwPGkUUY/ot4QCwBg7gRJzZZGIO3E3wHS1xgPl09/vf2zq8va5Ma3atgkSAJgHh5EXlhyYcHHMcv6SNcWdEyDOH2q2wOnEADQZIKk5kprQ0yHQik8SkPjr57y790KQRIAy7Nzyu9NWpB60VO3Lkf1EOnHgo/vtM2fLjmFAIAmEyQ110aMF/t8HeUbP+yGIAmA+qUA5qTpW8+invV/ckZFHde2a6jRl2Pe+3tYHwkAaLjdwrahZLVJQ/6r7hhzPwRJANTvxgm/M1tRX0iyHdWDpDs1HN/wmPfecQoBAE1nRFI3VRnSL0gCYFbP4vg1keoKkdL7/IzqQdLFGo7xuAXJ7ziFAICmEyR102oIkgCo3/s4errWhRqP4XpUD5HSAt11BF7pPfaPeP81pxAA0HSCJH0rSAJgHtJ07KN2Dr1d83G8iOpB0osaj/Pzoff+4hQCALoYNgyVrLN9K0gCYBY34+h1ker2MaoHSTdqPM7DG2O8dAoBAF0MG4ZK1tm+FSQBMIvn8fc0sdWaj2Eljh4VldN+jdrZGo/1cJB0yykEAHQxbBgqWWf7VpAEwCz2YvnByO2oPhrpfc3HOh0kpfWSzjqFAIAuhg1DJets3wqSAKhqLf7epW0ZXkf1IOlpzcc6PQXvvVMIAOhq2DBUss72rSAJgKruH/pNubyk4/ge1YOkuo95egTXI6cQANDVsGGoZJ3tW0ESAFXtxPJHI12M6iFSWs/pTM3Huz/1/gOnEADQ1bBhqGSd7VtBEgBVTY8EurKkY7gf1YOkzZqPdWXqvVPtzjiFAICuhg1DJets3wqSAKhqMGrPRu3JEo/hXVQPkupeGPzy1HvvOH0AgDYRJOlbQRIAbZdG9OxH9SBprebjPTdqd0ft4ahd030AQJsIkvStIAmAtrsS1UOkL8oHAJBPkKRvBUkAtN3TqB4kPVM+AIB8giR9K0gCoO0+RPUgydQyAIACgiR9K0gCoM0ujNrvqBYi/Qw7pgEAFBEk6VtBElCH1RgvaKzltfNOmWx3o/popF3lAwBYbNgwVLLO9q0gCdphMGpbk3a9Rce9NcPDfh+bgCPfyxnq/Fj5AAAWGzYMlayzfStIguY7P7lW27i2iyBJkLQo32ao87ryAQAsNmwYKlln+1aQBM2WQqSPU9fsr1E726LjFyQJkhZhbYYa+90DAKghbBgqWWf71g01jEcn3Bq1B5Pvu5fx3zSy6bY5+f8Pt/TvbUxaep3BpK3HwfVvShb3Tf/8ozg4Eun/JsfQJoIkQdIibMxQ4y3lAwBYfNgwVLLO9q0giT66MmrPR+1TVN/1aR7t++QaPNy+n/DvXG5ZrQVJgqRF2J6hxjeUDwBg8WHDUMk627eCJPoiTQe7N2pfWhwyvGth3QVJgqRFXMv7Feu7H+2aGgoA0NqwYahkne1bQRJ9cD9OHuXTlna5hbUXJAmS5m2gvgAAzQ8bhkrW2b4VJNFl52K2KTBNas9b2geCJEHHvA1nqK/7GQCAmsIGN17d7VtBEl11eLezNrc3UbZQd5MIkgRJ87Y7Q33XlQ8AoJ6wYahkne1bQRJdtDpqnzsSLLyKdq/pIkgSJM3TLOsj+b0DAKgxbBgqWWf71o01XXMmZhux0JSW1nS614H+eDzpDy2vvXAJn+jODNfUlvIBANQXNgyVrLN9K0iiazajveHRz1HbGbW7MV7fCTholhFuG8oHAFBf2DBUss72rSCJLrkZpwc1H+K/0R8fJtdAalWny1RtP0bt06i9HrUno3YtbEsOp9mreL2l61s4CwBQY9gwVLLO9q0gia5YPeYh83eMRzFcj7ygJr3OxRgHO98Kr6fNyffln/YoxqMg7kze/9rktQVGUG4trD0FANCasGGoZJ3tW0ESXXHUlLY04udyTQ+tacSDgAgWZyOqB0nuYwAAag4b3IB1t28FSXTBpRiPPJo+t9OUsVmCnbuF19I73QAL9TaqB0kD5QMAqDdsGCpZZ/tWkEQXHF6AN4VIZ2Z8zdeF19IT3QALk0LhquuYfZvD9wEAgLAhBEn6VpBEN5wftV9xcDrbyhxe90fhtXRJV8DCDKL6aKQt5QMAqD9sGCpZZ/tWkETbPY+D6xRdmMNrXi28jj7rBlioYVQPkjaUDwCg/rBhqGSd7VtBEm2Wprv8WsB3VelD60tdAQu1G9WDpDXlAwCoP2wYKlln+1aQRJutTb6f/rRzc3rdD4XX0U1dAQuTruuq6yN9UD4AgOWEDUMl62zfCpLgoAuF19DvmF+ABfxtI6qPRnL/AgCwpLDBjVh3+1aQBAfdDiMeoEm2onqQNFA+AIDlhA1DJets3wqS4KBt34/QKHtRLURK0+HOKh8AwHLCBg9K3e1bQRLM9tA6UDJYmLWoPhppW/kAAJYXNgyVrLN9K0iC/1yqcP2cUTZYmI2oHiRtKB8AwPLChqGSdbZvBUnwn0eF188rJYOFehvVg6Q15QMAWF7YMFSyzvatIAn+867w+rmrZKd6Pvme0fKa6Vj/Sesb7Ue1EMlvGwDAksOGoZJ1tm/dbEP1h9ZVZTvVLDtu9bHtOmX+NZihjs+UDwBguWHDUMk627eCJBi7UXjtfFKyLIIkQVJVwxnqOFA+AIDlhg1DJets3wqSYOx54bWzqWRZBEmCpKp2K9YwjSw8q3wAAMsNG4ZK1tm+FSTB2JfCa+emkmURJAmSqrgwar/VEACgOXYL24aStYYgCcqdL7xu0gPuirJlESQJQarYmKGG95UPAGD5YcNQyTrbt4IkGD94ethfDEGSc6vu82ZN+QAAlh82DJWss30rSILyh9bHSlZLICBI6q8vFevnNw0AoCFhw1DJOtu3broh4nvhdXNFybIJkgRJpdZnqN+W8gEANCNsGCpZZ/tWkETfXSm8Zr4pWRFBkiCp1IMZ6ndD+QAAmhE2DJWss30rSMJDa9k1s6NkRQRJgqRS2xVrtz9qZ5UPAKAZYcNQyTrbt4Ik+m638Jq5rWSwMGdG7WcI4QAAWh82DJWss30rSKLvD62/Cq+Z88oGCzOI6qO53KsAADQobHBz1t2+FSTRZzcKr5cPSgYL9TSqB0nrygcA0JywYahkne1bQRJ9Niy8Xp4pGSzUh6gWIvktAwBoWNgwVLLO9q2bb/rsY+H1MlAyWJjVUfsd1YKkLeUDAGhW2DBUss72rSCJvlopfGhNaymdUTZYmNtRfVrbhvIBADQrbBgqWWf7VpBEX90svFbeKBks1GZUC5H2R+2c8gEANCtsGCpZZ/tWkISH1rx2T8lgofaiWpC0q3QAAM0LG4ZK1tm+FSTRV6XrI11SMliYS1F9Wpt7FACABoYNbtK627eCJPqodH2kz3N6UF5VejjSo6geJA2UDwCgeWHDUMk627eCJPpoUHidbM7hPdO25mktl+1Ru6EL4ICdqBYifQuL4AMANDJsGCpZZ/tWkEQfDQuvk1mDn7QQ8PQIqEe6AP51NsYha5UgaUv5AACaGTYMlayzfStIoo92C66RFACtzPh+9w+95rougH+V7qA43e4qHwBAM8OGoZJ1tm8FSfRNCoVKRj+8ncN7fph6vQ+6AA54FtWDJKEsAEBDw4ahknW2bwVJ9M31wmvk6YzvdzkOTmu7pwvggNIdFP1+AQC0IGwYKlln+9aNOH3zuPAauT3j+72ceq00EsrObfCfC1G2g+J0e6N8AADNDRuGStbZvhUk0Telu0NdmOG9LsbBaXSvlB8O2Ijq09o2lA8AoLlhw1DJOtu3giT65nPB9fF9xvfaOvR6F5UfDtiO6kHSNeUDAGhu2DBUsla4EIIkOE3JNJpPM7zPpUPv9VHp4YAzo/YjqoVI6do6p4QAAPURJHXT5RAkwUkuFl4fVXdsSw/I72O+ay1B19yJ6qORviofAEC9BEndtFGhb38pGz0yKLw+tiq+z/34e2TTGeWHAz5E9SBpV/kAAOolSOqm1xVvyE0PoC8GsfggKY0M/HXoda4rPRwwy2ik1N4rIQBAvQRJ3XPmiIfX3HZT+eiJS4XXxk7h66/GeLroLK8BXZemmFZdG+lP+6GMAAD1EiR1z/0ZbshtSU6f/IzFLLadRvZ9POJh14g/OPk6qdrWlBMAoD6CpG65GtVHI/3Z/eaSMtITb2L+W4yvHfNwbIFt+M9g1D7HfEKk1J4pKQBAfQRJ3ZCms6WRSLOESH9aurk/r6T0wJ0K18baMa+1MmpPj7kGPeTCWJrK9irmFyBNt0dhIXsAgFoIktptfdQex3j743nekKdpOC9iPALDjTldlc7t0t2i0qi9tNbR88n34dPJf9+P43eUcg3RVyuT35H0O/UpFhMgHQ57n8R4dO6q8gMALIYgqdnSGhKDUbs7ahuTG+TNUXsXsy9Qmtt+TR6208Pys8kx3IvxaI7BpJ3VVbTU+gKvpQ+TB2nogzSS9WH8F66m4Gi/pt+p41p6/71JS6Hu21F7GeNgy8hbAICKBEnNNljyTbiFTunLdfZzztfE6zAiAr9XTW4DXQYAUI0gyY25IAnGa7d8mcO18G3Ubionfq8ESQAAXSVIAhhLaxmlqZtVprqlaWz3w3pIAABAxwmSAA5KYdCtUduO8Sil6XVe0n9Oi9un9Va2Ru3BqF1SMgAAoC8ESQAAAABkESQBAAAAkEWQBAAAAEAWQRIAAAAAWQRJAAAAAGQRJAEAAACQRZAEAAAAQBZBEgAAAABZBEkAAAAAZBEkAQAAAJBFkAQAAABAFkESAAAAAFl2C9uGkgEAAAD0kxFJAAAAAGTZj7IgaVPJAAAAAPppL8qCpNdKBgAAANBPX6IsSHqrZAAAAAD9lBbQLgmSPisZAAAAQD9tR1mQ9FvJAAAAAPrpZZTv3LaqbAAAAAD98zDKg6RrygYAAADQP4MoD5IeKBsAAABA/1yI8iBpU9kAAAAA+ulblAVJH5QMAAAAoJ/eRvmopBVlAwAAAOifYZQHSVeVDQAAAKB/UihUGiQNlQ0AAACgf86M2s8oC5LeKBsAAABAP+1EWZC0P2rnlA0AAACgf+5F+fS2W8oGAAAA0D9ro/Y7yoKkZ8oGAAAA0E+7URYkfVQyAAAAgH66H+XT284rGwAAAED/rET57m1PlA0AAACgn7aiLEj6pGQAAAAA/XQ1yqe3XVA2AAAAgH4qXXT7vpIBAAAA9NONKAuSPo/aGWUDAAAA6Ke09lFJmHRTyQAAAAD6KQVDJUHSrpIBAAAA9NfHKAuTrioZAAAAQD8NoixIStPhziobAAAAQD+9ibIw6ZGSAQAAAPTTxVH7FflB0s/JvwMAAABAD92PslFJX0dtRdkAAAAA+ultlIVJ20oGAAAA0E/nYjzSqCRMeqZsAAAAAP10ZdT2oyxMeqpsAAAAAP10PYRJAAAAAGRKYVLJTm5/1kw6q3QAAAAA/XNp1H5EWZi0O2oXlA4AAACgf1KY9DnKwqSfo3ZD6QAAAAD6J+3m9k+UhUmp7YzaeeUDAAAA6J/7Ub5uUvrnX8Q4jAIAAACgR9L6R++ifHRSmu72PKyfBAAAANA7G6O2F+WB0u8Y7+52WQkBAAAA+uPsqD0YtW9RHigNlQ8AAACgf1ZG7cmofQ9BEgAAAAAZ0giljVH7GIIkAAAAADJdjfFaSPshSAIAAAAgw+qoPR619yFIAgAAACDT2qjdG7V/Ru2RcgAAMIv/B9/1QhhbIcVIAAACE3RFWHRNYXRoTUwAPG1hdGggeG1sbnM9Imh0dHA6Ly93d3cudzMub3JnLzE5OTgvTWF0aC9NYXRoTUwiIHN0eWxlPSJmb250LWZhbWlseTonVGltZXMgTmV3IFJvbWFuJyI+PG1zdHlsZSBtYXRoc2l6ZT0iMjRweCI+PG1pPm08L21pPjxtZmVuY2VkPjxtaT4mI3gzQzQ7PC9taT48L21mZW5jZWQ+PG1vPj08L21vPjxtZmVuY2VkIGNsb3NlPSIiIG9wZW49InsiPjxtdGFibGUgY29sdW1uYWxpZ249ImxlZnQiPjxtdHI+PG10ZD48bW4+MDwvbW4+PG1vPiYjeEEwOzwvbW8+PG1vPiYjeEEwOzwvbW8+PG1vPiYjeEEwOzwvbW8+PG1vPiYjeEEwOzwvbW8+PG1pPiYjeDNDNDs8L21pPjxtbz4mI3gyMjYwOzwvbW8+PG1pPlQ8L21pPjwvbXRkPjwvbXRyPjxtdHI+PG10ZD48bW4+MTwvbW4+PG1vPiYjeEEwOzwvbW8+PG1vPiYjeEEwOzwvbW8+PG1vPiYjeEEwOzwvbW8+PG1vPiYjeEEwOzwvbW8+PG1pPiYjeDNDNDs8L21pPjxtbz49PC9tbz48bWk+JiN4M0E0OzwvbWk+PC9tdGQ+PC9tdHI+PC9tdGFibGU+PC9tZmVuY2VkPjwvbXN0eWxlPjwvbWF0aD74Hgw3AAAAAElFTkSuQmCC\&quot;,\&quot;slideId\&quot;:381,\&quot;accessibleText\&quot;:\&quot;m 左小括号 tau （ 小写 ） 右小括号 等于 左大括号 表格 列 开始保存格 0 空格 空格 空格 空格 tau （ 小写 ） 不等于 T 结束保存格 结束列 列 开始保存格 1 空格 空格 空格 空格 tau （ 小写 ） 等于 tau （ 大写 ） 结束保存格 结束列 结束表格 close\&quot;,\&quot;imageHeight\&quot;:72},{\&quot;mathml\&quot;:\&quot;&lt;math style=\\\&quot;font-family:Times New Roman;font-size:24px;\\\&quot; xmlns=\\\&quot;http://www.w3.org/1998/Math/MathML\\\&quot;&gt;&lt;mi&gt;&amp;#x3B4;&lt;/mi&gt;&lt;mfenced&gt;&lt;mi&gt;&amp;#x3C4;&lt;/mi&gt;&lt;/mfenced&gt;&lt;mo&gt;=&lt;/mo&gt;&lt;mfenced open=\\\&quot;{\\\&quot; close=\\\&quot;\\\&quot;&gt;&lt;mtable columnalign=\\\&quot;left\\\&quot;&gt;&lt;mtr&gt;&lt;mtd&gt;&lt;mn&gt;1&lt;/mn&gt;&lt;mo&gt;&amp;#xA0;&lt;/mo&gt;&lt;mo&gt;&amp;#xA0;&lt;/mo&gt;&lt;mo&gt;&amp;#xA0;&lt;/mo&gt;&lt;mo&gt;&amp;#xA0;&lt;/mo&gt;&lt;mi&gt;&amp;#x3C4;&lt;/mi&gt;&lt;mo&gt;&amp;#x2260;&lt;/mo&gt;&lt;mi&gt;&amp;#x3A4;&lt;/mi&gt;&lt;mo&gt;,&lt;/mo&gt;&lt;mn&gt;2&lt;/mn&gt;&lt;mi&gt;&amp;#x3A4;&lt;/mi&gt;&lt;mo&gt;,&lt;/mo&gt;&lt;mi&gt;L&lt;/mi&gt;&lt;/mtd&gt;&lt;/mtr&gt;&lt;mtr&gt;&lt;mtd&gt;&lt;mn&gt;0&lt;/mn&gt;&lt;mo&gt;&amp;#xA0;&lt;/mo&gt;&lt;mo&gt;&amp;#xA0;&lt;/mo&gt;&lt;mo&gt;&amp;#xA0;&lt;/mo&gt;&lt;mo&gt;&amp;#xA0;&lt;/mo&gt;&lt;mi&gt;&amp;#x3C4;&lt;/mi&gt;&lt;mo&gt;=&lt;/mo&gt;&lt;mi&gt;&amp;#x3A4;&lt;/mi&gt;&lt;mo&gt;,&lt;/mo&gt;&lt;mn&gt;2&lt;/mn&gt;&lt;mi&gt;&amp;#x3A4;&lt;/mi&gt;&lt;mo&gt;,&lt;/mo&gt;&lt;mi&gt;L&lt;/mi&gt;&lt;/mtd&gt;&lt;/mtr&gt;&lt;/mtable&gt;&lt;/mfenced&gt;&lt;/math&gt;\&quot;,\&quot;base64Image\&quot;:\&quot;iVBORw0KGgoAAAANSUhEUgAABc0AAAHCCAYAAAA9yuFKAAAACXBIWXMAAA7EAAAOxAGVKw4bAAAABGJhU0UAAAERs4+DLQAAWWBJREFUeNrs3S9wFEu7B+BXIBCIiIgIRAQiAoFAIBArIhAIBAKBiEAgEAgEApEqBAKBQEQgIhAIBAKBQEQgEAgEAoGIQCAQCAQCce/2twsnCfkzPbM7O9PzPFVddb97zsnOdk/vzv6m5+0IAKANS+N2c9xejNtd3QEAAAAAwNCcGrfr4/Z23H6P2/9N26auAQAAAABgKC7GZEX5z/gvKN/bNnURAAAAAAAlOx2T8ivv4vCgXGgOAAAAAEDxzozbg3H7GieH5UJzAAAAAACKlFaW34m8sFxoDgAAAABAcTbGbTfyw/LUUq3zC7oQAAAAAIC+OztubyM/KP89blvjtqYLAQAAAAAowe1x+xn5gfnTcVvRfQAAAAAAlGBp3F5Fflj+Ydwu6T4AAAAAAEqRyqm8j7yw/FdMVqWf0n0AAAAAAJTi/Lh9j7zA/FPY5BMAAAAAgMKk4Ds3MN8Zt2VdBwAAAABASeoE5s/H7bSuAwAAAACgJOeiXmCufjkAAAAAAEVZGrcvkReYvwyBOQAAAAAABUoBeE5g/nbczug2AAAAAABKsxF5gXkq4bKi2wAAAAAAKM3quP2M6oH573G7qNsAAAAAAChRblmWTV0GAAAAAECJLsdk5XjVwHw31DEHAAAAAKBQHyJvlfkNXQYAAAAAQIlSAJ4TmH8ct1O6DQAAAACA0qTwO4XgOaH5Td0GAAAAAECJrkdeYP41rDIHAAAAAKBQ7yMvNH+oywAAAAAAKNGlyAvMUzuv2wAAAAAAKNF25AXmu6E0CwAAAAAABVoat1+RF5o/0G0AAAAAAJToVijNAgAAAAAA//M68gLzL7oMAAAAAIAS1SnNsqXbAAAAAAAoUZ3SLFd0GwAAAAAAJXoe+aH5sm4DAAAAAKBE3yMvMH+vywAAAAAAKNGFyF9l/ki3AQAAAABQonuhnjkAAAAAAPxPbj3z3+O2pNsAAAAAACjRbuSF5p90GQAAAAAAJToT+aVZXug2AAAAAABKdCnyQ/P7ug0AAAAAgBLdjPzQ/KpuAwAAAACgRA8iPzQ/q9sAAAAAACjRduSH5pRnfdwu6gYAoEeWY1Jq8EpMnp7cmLYb4zYat8vjtqSbAACAXG8jLzD/osuKksLyj9Ox3dUdAEBHpfA7lQh8PG7vxu17xvXr13F7NW4PYxKkn9KdAADAcT5FXmj+TpcV4cp0LPeOrdAcAOiaUUwC71+R/3TkUS0F7k/GbU33AgAAh9nN/JHxXJf1/ofn+yPGVmgOAHRBWgmeyq18jNkF5Ue1FMif1+UAAMBePzN/WGzrsl4axdFhudAcgHk4E7NdHTy09nmg500qHfep5b7+PW7Povub3ZtT5lSuzR6My6avSwCgi3Ivah7qsl4ZxclhudAcgHlYDyFdkza0hQor4/Z6wX3+Y9yum1PmVEE2Q2gOAFCLi5oyXRy3ncyxFZoDMEuPQ0jXpF0b0LlyY9y+dajvH0U3Nws1p8ypXOlGy/Pp74L0BMfvjozFl5jcJEvn9MjXJQDQRTuZbUOXddqlqL9KS2gOwCx9CCFdk7Y8kPPkUUf7/20Hx8CcMqeaOj1uF8btdkzC9K8t9X36HXlv3C7HpMwQAEDnWWlehnTx+6bhxazQHIBZSeFUV1Y09rF9HMA5klZyv+zBOCybU+ZU4dJq9C9z6vetcVvTxQBAHwnN+y2F5a9n9CNKaA7ArFyP2daZ/jj9vtuaXovcj8nTb6ldicnj/Ye1Jqso7x3zd/e29elxpGN6EpMVyj9Cjd+TdD0w/9PS3jCnzSlzqnBLMdtV59+m4wgA0FsuOPvpYswuLBeaAzBrz2p+F32PyZNT6Xrj6ritNjiG1Qbfk79iEiLVlVZRp5JpqfTIzxqvX3rY9DD6tUr5VSy+xrk5ZU7N2+2YXb1ypXAAgN4TmvfLuZh9WC40B2DWcjZ1TKFe2gwurW6dZTDZZGXumxkex/L0/VX97v4R3dyEclbWa17HpH5JYdy7+G+vnQ/R3gaiT8wpc6pwKzOYJ+mGhnIsAEARhOb98GeDz3nWshSaAzAL56N6uHI35lf64mmD78SHczieFBZ/j3bDxa5JoVzV8PdzTILqFPyetGo1nUNpYcH16bjPa3PDK+aUOeW34bFtQxcCAEO9MNrUZa1KPwBTzc+DYXlaafXowA/J1ekPkrrButAcgFm4E9VCrLNzPo4mwenlOR3TKE4uLXGn4HNjq0Lfv5z2f5OVwaem10g7MdvQPJ1TZ8wpc8pvwyPr/1vRDwAM9sJoU5e1JtWd3BuAp6A8PYp66YT/7loIzQFYnJM2eEyrh+cdrFyI+sHP9zkf390TXv98oefFKI6/sZ/KrswjWL06vYaaVXC+aU6ZU4Vain4+iQEAMBdC8+7aiMmmSc9jsvFnjjorq4TmADSVgrHjyiU8inZWIlZZmXtUe9FCH30+4rW/RbkrNT8c0+ep7MfpOfd5OvdmUeYurWpeMafMqQKdj2ZlHvUzAFAUoXl3pUdsl2r+t7dDaA5A+64c8z2zHe2FKi+ifvhzo4Xj24yjS5OU6LgNJO+3eBypBvaPaB6cPzSnzKmBfX6f1J7qPgCgNELzMtV5hFZoDkBTj+LoestthXvpdZoEo+daOMajVnTeKPCcSOPxKY4uK9K21Pffo1lonv770+aUOVWY+6E0CwDAX0LzMi2H0BxgkVIYuFOxrRX0vt/F4eURzrZ4DOvRbKPHNoLI9Bq/Dnn91QLnwq0j+vp5LK6cw6Uj+j+njcwpc6owL2uOcbqhckb3AQClEZobW6E5wGydtCldqY+0p5Jih9WMvt7ycTyJ+gFfmyufD66+/lzofPh8xDXH0oKPq0mN7rbmrjllTrVpt+YYv9F1AECJhObGVmgOMDtXo/pmg2+jrI3TrsbhNZfb9iH6UWLg4KbdTwudD4tcpX2Stw3OlS/mlDlVkCabgN7TfQBAiYTmxlZoDjAbqVxC1VrJ6d9bKez9P45/yzIst3wMqURA1ZsWB9vPaK9OdXIw4LtW4Jx4E90IfY+y1uB8+b8W5rA5ZU61ZSO6XbMeAKB1QnNjKzQHaC6tGH9f8fM21d29VGAfHHy0fxGB1fWoH/y8a/lYdw6cE6cLOx8O25Q81eJe7thxNik9ctWcMqcK8SrqP3FxSvcBACUSmhtboTlAc1sZn7cbBb7/1ehGjdvnUT/ge9jyse4tefGuwHPi4SF9fLeDx5lWi9ddSX3LnDKnCpBC7x81x3hL9wEApRKaG1uhOUAzORsKPo8yV+XdPvA+LyzoOL5F/YCv7WPeu4q4xJrABzdl7PKK1LqrbDfNKXOqAOsNxviG7gMASiU0N7ZCc4D6LsakDEDVUgWllgt4GYtfEXsu6gc/qVZ024Hu3vNmVNj5sBr/rt7ucrh2reZ589ScMqcKcK/mGKc5fkb3AQClEpobW6E5QD1n49+aw0e19Oj7asF9sXc16sUFHcPtqB/wtV1i4Ezsr/Nd2tMHG9GvusdLUa9Ey7Y5ZU4V4G3NMf6k6wCAkgnNja3QHCBfCmg+R/XVeJcL74/RuD0atwcLPIa6wc8iNljcu0nmywLPhxcH+vdOD475Q3QrNDenzKm2vst+1RzjB7oPACiZ0NzYCs0B8m1nfL7e111zl1aV1g1+Ultt+XjTyuabMdkYs8QbKl/39O336EdZoqfRrdDcnDKn2nCtwRjrZwCgaEJzYys0B8hzK/I2/mT+Lkb94Oez7puplQP9+6gnx12nrvNDc8qc6rmtmmOcboYpgQMAFE1obmyF5gDVjcbtZ9j4s2seRv2A75Hum6m1mJT1SKFaKk10tifHfaPGuXPPnDKneu5rzTF+resAgNIJzY2t0BygmpWMgCFt/HlOl7XmfSgx0DVpFepaj453VOPcuWFOmVM9ttZgjDd0HwBQOqG5sRWaA5wsBYA5m+Kt67LWpJXMv6Ne8PMjlBhgYlTj/DlnTplTPXYz+lOzHgCgdUJzYys0B9qwPP2R3df2POPz9NkMXm/FKVNZk+BnR/cxNQo1nc2pYXlec4w/6ToAYAiE5sZWaA79Mhq37Wnr02rm7agfwgyxCZ6qe9qgn+/rPqbWQ01nc2pYvtcc4y1dBwAMgdDc2ArNoT9WpnO1j3VjheZC83n52qCf13QfU7mrq++bU+ZUj11qMMbKjwEAgyA0N7ZCc+iHFJh/2DNnf47b6R4dv9BcaD4Pqw362Pcee93JPH9G5pQ51WObNcf4V8+uPQAAahOaG1s/dOA/aYXctZiEJ+nzLj2ivn1I25r+84Mt/Xcb05b+zmja1mJ/veqcOrjp378X+1eY9/HxaKG50HweNhr08bbuY49HGefOtyi3nrk5NQw7vpsAAI4nNDe2QnOG7OK4PR63j+P2OxYXkH6bzsGD7dsx/82FnvW10FwwMQ8vGvTxFd3HHq8jb7Nfc8qc6quzDa55bus+AGAohObGVmjO0KTHim+N2+fob6D6tof9LjQXms9jLv8KJQaYjS+hprM5NQwbDb6bVnUfADAUQnNjKzRnSNIKqW/R/0D1Qg/7XmguNJ+1kf5lRlLYW3XlbXoy6ZQ5ZU71WN3vY78VAIBBEZobWxfCDMFSNHvkvEvt8cB+pAvNOcpmg/51PcNe1zLOnQ1zypzqud1Qsx4A4EQuiI2t0JzSrYzbhygjSE01d/u6wlFoLjSftZ0G/bum+9jjcVTff+K0OWVO9dilBmN8Q/cBAEMiNDe2QnNKtjxun6KMEDVtPNfnsEZoLjSfpSa1l33fcVDV74kH5pQ51XOboWY9AEAlQnNj6wcPpUorspusmutKSysbbxUwHven49HFljsm71s4piem8LFuNJhTSgyw17mK583XKDs0NKeGoe51kRu5AMDgCM2NrdCcUm1Ff4PyH+P2ctxuxqQeO/OzNu3vqp+TZ3VZJzR5cmFD97HHnYrnzX1zypzquSZPE/gNCAAMjgsmYys0p0RX4+RQeu9q4ffTObDb4Adl3fZ93D6O2/OYPPp/OTwC3WaA8DGqP5p+QZd1Rt2N7NI4uhHFXlU+A0qvZW5ODUOTpwlGug8AGBqhubEVmlOa5SN+/P+OyUq69agWfqS/kx7bTyH218z5tDX9vPzT7sVkJd6N6etfnv5t4fhi5aysvKW7OmM11IpnNi6HDRDNKd95VUoTndJ9AMDQCM2NrdCc0hxWliWtJKy7Sjg3TLBZVj/czxjTp7qrUzaifsDnOoa9qoSIr8wpc6oQdZ8mULMeABgkF8bGVmhOSc7HZEX53nM7lT1pEmLfzJxLbw1D540OOU+Oam/CCruueRNKDNDcSpxcjuvX9HvFnDKn+m411KwHAMgiNDe2QnNKcnDVYArMmwaezzPn0gPD0GkpKPtWcSy/Tf99uqPJRnZKDLDXZoVz5o45ZU4V4n7UD81XdR8AMERCc2MrNKcUKdz8GftLspyZwd/9njmXzhuKTntbcRzTSvTLuqtzRlE/+FFigD/SxpU/Tjhf0nfIKXPKnCrETs0x9vsAABgsobmxdVFMKR7H/kfqz87gb17KnEefDEOnPcgYy7u6q5M2Q4kBmnt0wrmSbsCeN6fMqUI0eZrgke4DAIZKaG5sheaU8oPw5xw+q3LDBBtGdte1qF7HfEt3dVbd1ZJKDPDHcpy8yvyOOWVOFWQUatYDAGQTmhtboTklWJ1+Pv1pSzP6u+8z59FVQ9HZ8+NHxTFMY35al3VSmtd1V0u+131MPTvhXHkRw6nTbU4Nw1bNMf7l+xAAGDKhubEVmsPhzmbOod8xu7Ce2Uk/+Kve/Egbf57TZZ21EfVXS7p+IbkQxz9x8nVgn+Pm1DDs1hzjHV0HAAyZC2RjKzSHw10Pq+5KsB3Vb3pc0l1FjKUSAxzlXRxfx3zNnDKnCrPaYIzv6z4AYMh2MtuGLusNoTk08yLcVOy7Oxnjd0d3dV7d1ZJKDJDcDeW1zKnh2Qg16wEAarHS3NgKzWE2YcJIl3VKWjVetVbvyxhODeO+Wo36wc8L3ef8OeHz4IE5ZU4V6k3NMfa7AAAYPKG5sXVxDP86X2P+CF27I9Ul/15x7D6N27Iu67yNqB/wbei+wXt9zPnxaqCf3+ZU+dLTAHU3et3WfQDA0AnNja3QHP51L3P+PNNlnXFm3D5UHLch1jDuq7qrJZUY4LgyTR9juBs4m1PlG4UbIwAAtQnNja3QHP71NnP+3NRlJ3o8/ZyZd6vz2dfFpvzBf5qslvTdNmzpqaGfx5wbK+aUOVWwzahfs35J9wEAQyc0N7Z+BEHzMEF5j5NtR/0Vb0NsO06Zv0YN+vGR7husVHLl8xHnRSrfdM6cMqcK99n3DwBAfUJzYys0h/2uZM6dj7qsEqG50KKuzQb9ONJ9g/XsiHPix7hdNKfMqcKtNhhjv/cAAFxEGdsQmsNBjzPnzpYuq0RoLjSvayfqlxg4rfsG6XYcvY/BRd1jTg3ARrgxAgDQiNDc2ArNYb/cx5mv6rJKhOZC8zrOjttvfUiGy3F4ia0UmF/RPeaU79xjW3oSw40RAIAQmhtboTnstZI5b1LwcEa3zfUHvNB82DYa9OFt3Tc4KRD+FoevkF7XPebUQKTQ+0fNMd7WfQAAE0JzYys0h//cDsHmvAjNnVttnzerum9QlmKyx4QngsypoRs1GOMN3QcAMCE0N7ZCc6gfJtzXZXPrW6E5yeea/ec7bVhOxeF1utPTQLd0jzk1MPcbfPes6T4AgAmhubH1Ywj+8y1z3thQrjqhudA811qD/lNiYFieHXEe3NA15tQAva85xl9icgMKAIAQmhtboTn8cTFzznzVZVmE5kLzXHca9J8NH4dj84hz4K6uMacGKJUpqrvR65buAwD4j9Dc2ArNoV6Y8FKXZRGaC81zvajZd2nTx9O6bxBuxuEBodJZ5tRQXWnwvePJDACAPYTmxlZoDhM7mXPmui5rXfpBX3UFnVIC/ZZKBPwINxw42lGB+QNdY04N2NOaY5zm0hndBwDwH6G5sRWawyRM+Jk5Z1Z0W6tSLd6qgc+HsCqy70ZRf7Wka5Xyrcdk9fPBsX+ka8ypgdsNN0YAAGbCRbOxFZpD/uPM73VZq9Lqt88Vx+b7uJ3TZb33MOoHfGu6r2gpMD/sJueTsImhOTVs5xqMcUkljS6N2+OY3Ciyeh4AqE1obmyF5nD0RnJHNasZ2/Uyqj9ePtJdRXgf9YIf32VluxCHP3GSyjEJzM2pobsd9UPzywX1w5s97+ut0wIAqEtobmz9KIJJOY+c+TLSZa25nzEuG7qrCMtRvXa9WvbDkQLz74eM+asQmJtTxHQu1BnjHwXNofUD7+2u0wIAqEtobmyF5gzdmcww4WcIaNpyM2NstnRXMa5H/dWSG7qvSKvj9vWQ8U6rSO1fYE4x8bPmGL8uqA8OPlGhXBsAUJvQ3NgKzRm6qwP+cdllaxkBwLsQnJVkK+oFP2ljyCXdV5yzcfjmhm/Me3OKvy5F/RsjpazGvhH/bgoOAFCb0NzYCs0RJuTNlVu6bO5SSPOl4nh8CyvJSrMb9YKfHV1XnNUjPgs+hg3+zCn2arLR60oB7//UIef5facFANCE0NzYCs0Zutx65ud12dxVrcuaSrdc1l1FOR/1gx/XKGVJN88+x+GB+XLHj33ZnKLj1zJ/2pdC3v9912sAwKy5eDa2QnOGLLee+acZBRjLuv5ImzG8R8r5z72oH/CNdF8xUmD+4Yhrla5/fo6m3yvvOnKs5lT5VqL+Rq9PC3j/qzEpJbT3fX12WgAATQnNja3QnCEbZc6TWWw2+X764+7FuF0xBPusZ/zwf6a7ivQy6gU/aZNIG/SWIdUpf3fEGHe9FFO6EfunnMxnc4qWXI36N0auF/D+dw55Xw+dFgBAU0JzYys0Z8g2M+dJ05A7rZ7cGwrfMwR/pRWZXyuOQwqj1DMuTwpLf0W94Gdb9xXj5RHXKKs9OPbt6FY9ZXNqGLZrjvHv6P+Tb7eOeG8XnBYAQFNCc2MrNGfIdjJ/XDYNam8f+JtrhuB/TmeMxQ/9VqwmqyVv6r4iPOvxnL8W/90UTUH1kjlFS77XHOMPPX/f6cmTn+EpCQBgToTmxlZozlClADxnBd6bGbzm+z1/770h+OtFxjjY+LNcj6J+wOdGyn+faxsN28qCjv3hIeOaArGLPej31dgfXG6bU+ZUS3NqLYa50Wu62f7liPf12GkLAMyC0NzYCs0ZqvXMOdK0PmZ6VHhvaZZbhuB/bmWMwQPdVbQPUS/48f31n9WoH6AtcvPHzTg8MF/vQZ+nFeWfDhz7JXPKnGppTt1pcFxXezwux9Xqv+S0BQBmQWhubP1AYqjuR7ubZT3d87fSCvdlQ/A/l6aBQpXmcetynY3qm8AebK9131+r0b/Q/LDQL50LfdgoOa1CfhP/7rlgTplTbc2pNw2Oq6/XIY+PeU/fXCsAALMiNDe2QnOG6mXmHDnb4LVS3c29pWCe6X7YZyPqBz8buu+v1ehXaJ7G7rBg91oP+jqV3DhsJfdtc8qcamlONdno9VNPx+NBeCINAGiJ0NzYCs0Zqk8Z8+Nbw9faPvD3zul+2Cenrr0690dbjf6E5unpncMC8+sd7+N0AzU9qfQjDi8ps2ROmVMtzanrDY5pu4dj8SBOfnrC9RUAMDNC8zKdDaE5nCTnsfWPDV7n/IHX+qDrYZ/0KP33qBf8pLm1pAv/Wo1+hOap9MphK2TfRvNNF+fRUkieQsb3cfzK3i1zypxqcU41uTFyr0djcDr+XXww62s1AIB/CM3LdCGE5nCcc5nz402D4OJd9GsVJbTtRtQPfr7ovn1Wo/uh+VGBeQntsjllTrU4p3aj/BI8F2MShrexYTsAwD5C8zJt1Bjbn7qNARlFO48x345/V0HZoAr2ex/1g58d3bfPanQ7NE+hcqmB+WdzypxqcU6tNzymrv+mS3sGPJ7+Pqn6ns47XQGAWRKal+l5zQtoj+MyFKOYf2h+4ZAfe+u6HvZpsiI2tXe6cJ/V6G5onj4Tv0eZgXlqd80pc6rFObXT8JjSXDzT0euzJ5EXlnftphUAUAiheXlO1bjQ/NOu6j4G4nzm3HiZ+feX49/Hpl/qdtgnlUlqGqJ+1437rEY3A761KDswT9ddZ8wpc6qlOTWa0XmbgvdFL5g5M/39kYLyLw3ei9IsAMDMCc3Lc7vBBecz3ceA/Ij5bASafoB+OCSE8CQHHD9P6rZV3fnXanQv4EvHtBvlBuZNSniZU+ZUHe9meO6m65NHMSmddHqO/ZgW9aSbZ9di8lTG05isDv89o/dxyakKAMya0Lws6YKx7irz/5teuKoHyFC8jtlv8LZ6RGhh80/4z2jcPsXsQp9HunTfZ1CXAr5Ul7j0wDy1i+aUOdXCnErB87M5n8tfYxLKP5+eB+m334OY7Jd0XLs//XfTf5NuIr2IyUr2D9PPgN9zPObdsF8MADAHQvMypAvFtMK8SWD+p32a/siF0t2oMTdWj/hb6fHih0fMQeEDTKTSEfMKfO6F0CSiWwHfLFc+d7m9N6fMqTnPqTQO12K2N0ZKak+cpgDAPAjN+y095phWdjSpAXjUo5rpAvSyH0wU7NQ07Mh9GiPVJn88/Tx8OP3fv+LoeqHmEEN1Zvo9kr6nPsb8g5MUKKUVkempq+WB9vlqdCM0T2M/hMA8tTvmlDk1pzl1eXo9/jUE48c1m6wDAHMhNO+2pemF9s2YPPqYfrhsjdvbaG9DrbRyNgWLKRh8ND2GWzFZpTuattOGip6a5+Z076MbG8NBG9ITSqlO7Z8bSSnQ+7XgICW9/u60pRtYb2JSR/d+lPtE1WosPjQ/Pe3rIYR1P2N++1WYU8ObUyvT31rvYjZPjw6hfQuLEwCAORGad9uoJxesq4aKns+zHzOeE6kW6LKuxfdVZ9uo0HFY7UDf3I/hBHbPzClzaoZ9MwoheB834QUACiU0F0IIzWFSF/bzDOZCeoT6qu7E95WAb0FWO9A3mzGcwO68OWVOhdB8ke2Kr1+YzwdfepRop0Lb0F1zdb/iOKQ7iB7/h9kTmgNMpMd7U/mhOuVaUimW2+ERYaD7NmKY4SeYUwAnSHWiqm6Ytu3HTys/UF9XHI9Uw1dwDrMlNAf499rk2ri9iMnq8701ZH9NryP/3NBPG8Cd12VAj9yKxa2eBnMKoKPSJh1Vd/F+GQLzNn+cvqs4Lq9CcA6zJDQHABiOB6HkGphTAHukoPV9VAuFUukWgXn74/Ox4vi8MD4wM0JzAIDheHrCtZ4FSmBOAQPzKqoFQukx3CXdtRCpdM63ENxBm4TmAADDcdxCsq+6B8wpYFieRLUwKH2grequhboQ1Tfguq27oLGdzLahywAAeik9rfsrji+FCZhTwEDci2oB7I+YBLYs3mjcflYYs9/jdkV3QSNWmgMADMP5E67zHugiMKeAYbgUx9/129uu6q5OuVVx3FK4vqa7oDahOQDAMGyecJ030kVgTgHlOxfVy3xs6q5O2qo4fp/GbVl3QS1CcwCA8p064fdxWoxkw0Iwp4ABfHgdtxnD3vZy+u/TzXF8V3Ec3xhHqEVoDgBQvjsnXOM900VgTgHlexrVwp8v47akuzptZdy+VRxP9cIgn9AcAKBsq3HynlFKXoI5BRTuekw2iKyyieQl3dULVzLG9LLugixCcwCAclV5CvuFbgJzCihbqmP+I6oFP3d0V688rDiuaVX6iu6CyoTmAABlSk9V78TJC4/O6Sowp4ByqWNe/viqbw6zJzQHACjPxZiUI1XiEswpYOAeRLXAJ61EX9ZdvZTu1v6uOM4bugsqEZoDAJTjzLhtV/zdZLERmFNA4dIGC1XLsmzorl7bDGVaYJaE5gAAZXlZ4ZruY1hMBuYUULR0F+9TVAt7bMZQhpwyLcDxhOYAAGVJK2O/nfA76YxuAnMKKNv9qF6WxcrjMqQnC6qWabmpu+BYQnMAgPLcPOJa7sm4ndY9YE4BZTs7bj+jWtBzV3cV5VFUL9OypLvgSEJzAIAyvdpzDZeezr6qS8CcAoahSl2pP7WlbMZQlnQn92vF8X+qu+BIQnMAgDItT38Lb4SVsGBOAYNxOaqX6FjXXUW6WXH803myprvgUEJzAAAAgAKkVeOfo1rA81x3FW2n4nnwTlfBoYTmAAAAAAW4E9XCnV8xqXtOuS5E9ScOrusu+IfQHAAAAKDnzozbblQLd57orkF4UfF8SBt1qG0P+wnNAQAAAHruQVQLdn6O25LuGoRzUX21+Ybugn2E5gAAAAA9lkLwr1Et2HmquwblZcXz4kvY5Rr2EpoDAAAAg7Ick5rPV2OywvZuTAKPP+3u9P9/OfpRtiJnlfmy4R+UnNXmt3QX/CU0BwAAAIqVVmGnjQ5THe834/Yj8oKQn9P/7mZ0cyVuzipztcyHqWpt87Ta/Izugv8RmgMAAADFGcWkNMWvyA8/jmppo82Njr3PzYrHnlYbn3NaDNLljHPcanOYEJoDAAAAxRiN28fIDzzSivLdaTupnMXr6MZmmmnl+/eK7++lU2PQ3lc8Tz5FP0oSwbwJzQEAAIAipPIjVes3p5bKmtwft7X4NyhcGbcbMSltcdhq9Y/Tf2eRNjLe68jpMWg3Ms6VK7oLhOYAAABA/z2LvIBjK6qvFj8bk9Xlh5VrWWTJk6or6tO/Z/XwsKXxr1r7/pXuAqE5AAAA0G+PIi/ceFTzde7Ev6vOU3C+vID3vJbxfjecIow9qHi+pHN8SXcxcEJzAAAAoLdSeJxTkmUnmq26TqUrDgbnb6P9ldxPKr7fVPP8tNOEmNzcqbox7l3dxcAJzQEAAIDeeh55wcbNGbzmYcH5/Rbf85lx+1Hx/T50irBH1TJG6QkKJX0YMqE5AAAA0Eup1njOKvP0786qlMrtQ/72xZbe97WM93zBacIeVzPOnYu6iwETmgMAAAC9dCPyQo3dGb/+9oG//7ql9/06qm8ACnvlbAj6VHcxYEJzAAAAoJe2Ii/UeDfj109lUr5Fu6tz0waNVVfXbzpFaDBvUriuRAtDJTQHAAAAeulV5IUaO3M4hivR7mrzOxnvd9UpwiEuZZxDV3QXAyU0BwAAAHopheA5ocaXOR3HuwOvc36O7/lNxff6yenBEdLq8W8Vz6MnuouBEpoDAAAAvZQbmqe2MofjuHzgNR7P6f2mcjBVS7M8cnpwjO2ofqNJiRaGSGgOAAAA9NKLyA82rs/pWN7ueY3v43Z6Dq9xM+N9XnR6cIxrGefSBd3FAAnNAQAAgF5KK7pzg41nczqW9di/OvfsHF7jZcX3+N2pwQnSTZ1fIQyEowjNAQAAgF7KWXn9p6VazvMqN5Fqm2/M8e9XrUP9wqlBBVVvwqiPzxAJzQEAAIBeWov8YCO1mz18rxcLf3+0717F8ynV0V/SXQyM0BwAAADorZ+RH2587OH7vJPx/padFlSQc9Pphu5iYITmAAAAQG9VLTHR1oag8/Kq4vv64pQgQ9WbTo91FQMjNAcAAAB6axT1QvO02vxUj95n1XBTPXNy7FQ8r3Z0FQMjNAcAAAB67XOUvdr8XMZ72nA6kOF+VK9rfkZ3MSBCcwAAAKDXqm5oeLB9i34Egdcz3tN5pwMZ1jPOrcu6iwERmgMAAAC9dnrcvke94PxhD97fo4rvJZVwOeV0IMNSTFaRVzm/7ukuBkRoDgAAAPTe3agXmv+KSfmTLntb8b28cxpQw5eK59dzXcWACM0BAACA3ksrrHejXnD+Orq9Qvtbxfex5TSghpcVz69PuooBEZoDAAAARbgZ9ULzLm8KejbjPdxyClDDg6i+Gehp3cVACM0BAACAYryKsjYFvZrxHi4afmq4knGOXdJdDITQHAAAACjGckw2xKwTnHexvMnDjOO3CSh1rGacYxu6i4HYyWzmBgAAANBpt6N+mZYbHXsvVetN/zDs1JSesPhd8Ty7r7sYyJzI/e64p9sAAACArtuOeqH595isVu+K9xWP+60hp4FPFc+zl7qKAThX47vjpm4DAAAAui6tFNyNesH5i+hOqZOqpWa2DTkNvK14nr3TVQxAzl4S9pQAAAAAeuXyuP2KesH5nQ4c/+mM431guGngaVR/EqPv0pMkq1rltjLA+ZCzl8T/Tb9n7CkBAAAA9EYKv+uE5qnG8/kFH/vFsEFj341i8hRAausdPs4HMZwNZ+uWbhpq2xngvP2Y2UevfNQBAAAAfZNCnzph0aKDkCsZx7pumDsnrdDdWyLocoePdSPjXFvt+bgIzYXmxzlfo4+u+7gDAAAA+iaVY0hlJeoERjcWeNw3M47zgmHulBSYf9gzPqk2/ekOH29ODee+124WmgvNj7OV2T9fQ2kWAAAAoKfSqu1UciU3MEph+9KCjvl+xnGeHeCYro3btZiU4NmMSV3u7UPa1vSfH2zpv9uYtvR3RtOW/u7qnpYTiKV//178uwntVsf78lLGuXal5+eN0FxofpT0OZq7D8adAAAAAOigFHSk0hejPe1c/LuB3eOoFxo9XtD72ozh1Jmu4uJ0LFK94d+xuBDxW0xC8YPtW/T3SYCzGe//Vs/PI6G50PwozzL75su4nfEVDAAAACxSCoZTcJpW8qZ641VKrqRVg+/H7UlMVhPnriL809YW8H6rlgn4VvCYp5ImKaT9HP0NHd/2ZG5VfT8Pen5OCc2F5odJN15zb8bZSwIAAABYmLRKN4XeP2JxwdHLBbzvVxWP7WOh4347jl+93ZfWl3rzVQPDJz0/r4TmQvOD0k2jT5n98txXMwAAALAIaXPCvZspLrq1vdp8J4YZaqUa8i+ijMDxcY/6/WvF97Td8/NLaC40Pyi3dFeaK8u+ogEAAIA2pZW576JaeJHKrbyOScmWUUxqma9O/0b636m0R1oRWDUQ7NLKwqo3DF4XNPYr0a0bJU1aGpc+1Zrfrfi+XvX8HBOaC8332sjsj5/jdt7XNAAAANCWtKHa06hWJuL39N89W/Fvp/DyelQP4496zXMt9kfVEHO7kPFPKzc/RRlBY9pQ8HTP+r/q+db3EFVoLjT/YxSTEDynP677qgYAAADaksLoqps9ppXITepE3438Dd/+tKct9smQQvN0U2Mn+h8wphrst3o6BlVvWPQ9RL0/fQ9atfYkypS+Q75nzu/bvqoBAACAtqSVe1XDi0cxm5IX6zEp7ZIbiqb/Zqmlfqm6AvJxAefAVvQ3KE8b1KaNYm+2eG7MQ9WbFp98ZNFz50NgDgAAAHTYnai+6vvejF/7etRbcb7ZUt907Xjm5WqcHEq/j/9Wvqb/e3fa6tz4aNJS0PYxJvXtH4zb5ehfGZajVA3Nd31s0WN1Vpjf0m0AAABAW9Jj/4te5fc88oPTtKloGxs8DiE0T3XMDytDk25mpLIz6YmA0xX/TirxcznyN33dmvbhn5ZuzmyM243p61+e/u3Thc9HoTmluxSTm3BqmAMAAACdlEqKVA0t5ll+JD2mX2e1+eUW+mgIoflhZVnSSu66NetXI7/czmnT8X+E5pQs3QTL2fQzhevrug0AAABoy8OoHly8ifmv6n4V+aH5Vgv9VHpoftgNi7Tyv0mIfTNzHN+ajn8JzSnRqel3Ts7N0VS3f03XAQAAAG1JpS9yyqCstHBMNyI/NE8rFue9Qrn00Hw7/g3Mm94gyS2388CU/EtoTmlWMs7rP+3ZuJ3RdQAAAEBbcjfevNLScaWg9lvkB+ejOR9XyaF5CrP2lkpIJVlmEVTlbvB33rT8S2hOSUaZn+upVNNN3QYAAAC0KdWoTqFE1QDjacvH9zTyQ/PHcz6mqjcYHvbwfNhb0z6dF2dn8DcvZY7fJ9NyH6E5pbgfefXLP08/PwAAAABasxSTgDKnLMtSy8eYG7im9m7Ox/Q1qpcT6JNU1mZvoLU5o7+7mTl+T03Nfd5V7Lf3uoqOWpuen1U/A9KNyXQDTzkWAAAAoHUvIy/M3FjQcX6I/Lrm87Rb8Ti2e3Y+rMYk4P7TZnWD5H3m+F01Nff5UrHfdnQVHVUnNH8U89+fAgAAAGCf3E02U3B9akHHei/yV5ufnePxVA0xnzvN/jcOOeOWwrIl3bZP1Zs0QnO67knm50HaU2FVtwEAAABtSKFk1SCurc01j3M+urUZaNUa00LMySazOeOmxMi/qs5VN2nog7SRdM5GoOnJIRuBAgAAAHOXam3nBJldCH+/R3dKybyNbtRW74MXmeO2qcv+UXXjxG1dRU+sRPWbj3v3iFDjHAAAAJiLizEpgZETVqx34Lhz62Lfn+OxbFc8hl2nW6+eaOiqqn33UFfRI6nc11bkl2tZ0XUAAADArL2JvJAi1e8+1YHjfhXdWbH8OLqxIWnX5ZbV2e3IudYlyxn9d0d30UO3I+9G7tfpZwsAAADATFyI/FXm9zty7LklZTbneCybGccx5HICuRu4PjNF/7GW0X83dBc9lZ5m+pFxrv8at6u6DQAAAJiFl5EXYqZgYqkjx74Z3QnN72Qcx7kBn29vM8fMZn//GsVwStukJzh2tcrtRWHnerqp+zPjfE83gN0oAgAAABpZjfxV5i87dPybmcd+b47Hcj3U6D7J6ZjcdMkZs2XT9B83Yzg3aLYzz5eht50Cz/cUnOds+mzFOQAAANDIo8gPZa536PhvZx77xhyP5XJP+7BNVyJ/gz/+dTejD5d6/l6F5kLzRHAOAAAAtCJtrpg2T8sJZNJj8qc79B42Mo9/no/tn804jtsDPeceZ47Xlml6qIdRvVRF3wnNheZ/rEfek1Hp373k4wIAAADIkcKE3EDmZcfew0bm8c87QKka6DwZ6Dn3OXO8rBQ9XNV9CD4V8F6F5kLzve5k9ke6MazEEwAAAFDZ08gPZLq2KeNG5vGfnfPxfKl4HC8GeL6tZI5VugFxxjQ91LuKffi2gPcqNBeaH/Qss0/SfDnlYwMAAACoIq1CzQ1kVjr2HjYyjj3Vw513cPI2hrMCOFdu/fkdU/RIVWs7Py3gvQrNzZuD0s203NJij3xsAAAAACdJ4XdObdg/q/W6ZiPj+N+3cDxVV0D+HuA5lxt+3jdNj5y7Q6qdLzQXmh9mFPn1zc/7+AAAAACOcy3yw5iHHXwf9zKOv4064jmrqVcGds59yzzfLpqmh7qQ0YfXCni/QnOh+VFeZvZNunGqTAsAAABwpMeRH8Zc7+D7eBjdWnV7OeN41gd0vl2M/M37ONzNjH48V8D7FZoLzY+S9qj4ldk/13yEAAAAAEf5EP2vZ57kbAjXxqP5qdZu1ZIBQyo/cifzXHtpih6p6g2vH1HGqlqhudD8OC+i/2XGAAAAgI6oupHgn7bb0ffxOqqvXG4rQKy6weqQguGd6P9TDV3xrmIfvtVVDMAo8m8sjHQbAAAAcFDORoJ/2vOOvpevFY//cYvHVHXl4+eBnG/pZsXP6P9TDV3xs4PnPCzSl0K+zwAAAIAFGkUZm4AuRfVSKFdaPK6czUnPDOB8uxL5m/VxuHMZ/XhTdzEQW5mfMd90GQAAAHDQrShjE9DrFY89rUJss7bzeka/Xh7A+baZea49MkUbn/Nt1fCHLsjZHLekTXIBAACAGXoQ+QHDxQ6+j6cVj32z5ePKWQG/OYDzLXfT2ZEpeqSqK2rbrOEPi7ZW4zvthm4DAAAA9kq1jnMDhi7WmP5W4bhTeL2IFYVVNwN9V/i5diaq30BILdXrFvYerWrtZjWbGZI6+3Tc1m0AAADAXtuRFy787uB7GFU89lcLOr5HISROrmaea69NzyPlPMFwT3cxMLmh+aYuAwAAAPZKq1BzwoWvHXwPTyoe+7UFHV9O7emLBZ9ruRv03TI9j3Qtox8v6C4GZiezbegyAAAAYK+3kRdk7nbs+FPJj59RrfTJolZxL4e65kluPXObVx6tag3/77qKAbLSHAAAAGgkrbLLCRe6Vnf7TsXjvrTg46waGH8q9DzLrWc+i35Ioftyof35uWI/vvARxwAJzQEAAIBGckPznQ4de1o5XmUzxFcdONaHUb1m/FKB59ko8zzbmsFrvh+3XzEJjq8U1JfnMvrxpo84BkhoDgAAADSSW56lS6H5ragWQp/rwLFeyujjGwWeZ5uZ51nTkPvgRpklbYZ5N6rfgFkOGB6hOQAAANBI1drIXQvNT8dkU9KTjvdxh/p6t2IfvyrwPMt5oiGFvWcavt7tA39zraC+fF+xH9/4eGOghOYAAABAIw8iL1x435HjflLhWD/GJFzviqo3KH527LibSgH4r4xzbBZh7/sOnrOzsBLVa8Pf8fHGQAnNAQAAgEauRl64sNuBY74YJweH6Z+f71hf55RoKakG93rmOfaw4etdOHB+3CqoLzcy+nHVxxsDJTQHAAAAGjlY+/mk9mvBx5s2//xc4Ti7GpR+rdjPLws6x+5HXoB1veHrPT1wvpZU1/tdxT5866ONAROaAwAAAI1VDeL+tJUFHuujCse31eG+rloOJ5VoWSrk/HqZeX6dbfBaadPXvaVgnhU0T1ej+g2uWwHDJTQHAAAAGrsXeQHDaEHHeS1ODg1T/epTHe7rtYx+vlHI+fUp4z1/a/ha2wf+3rmC5undqL6R6nLAcAnNAQAAgMbSiua0srlqwPBgAceYwuYfcfLGn30IC4dWYiOn/M/HBq9z/sBrfShsnn6u2IcvfKQxcEJzAAAAYCZSSZOqAcP7lo9tddy+nHBM6Z/3ZXXtzYy+Xuv5eXUu8sKrNzVfJz1dcPBmxPWC5ucouv8kCHSF0BwAAACYiYOrdOdZdzpHWgV/UmCeNtdc7VFfn47qK/u3en5ejSIvvNqu+Tq3498V66cKmp+vK/bfVx9lIDQHAAAAZieVdagaMtxr4XhSMH9SSYpUL7uPq7GrruxPm1r2uT71KOYfml+If29CrBc0L9Nq/ao3tDZ9jIHQHAAAAJidnHBud9zOzPFYUhB+UmCean73NVDOWdl/v8fn1PnIC69eZv795em52ORvdN2TqH6DZcXHGAjNAQAAgNmqGtCl9nhOx7ARJ5cveRb9L7/xNqrfoOjze/0R89kINJXu+XDgv/8+/f+XYimj/7Z9fMH/CM0BAACAmUrhbCp5UjVsmOVmi2mV7Em1m1OYvlFIX69n9PONHr/P15EXYF2u8DdX49/AvLTNP5N7FfssPbVwwccX/I/QHAAAAJi5VEv8W1QvCXGt4euloP5OnLyiNq3MPldYX7+p2M/ve/web0RegJVu2qwe8bdSSaCHcfiTCI8KOzfSvNit2GfPfGzBX0JzAAAAYC5W4+Sa4k03Bk2v8WDcvpzwt9M/v1ZoP+esNr/a0/eYwt/3kRdipZXTqTZ5KgG0GZOgPP3vX0f8+zvR/3I9B93K6K81H1nwl9AcAAAAmJu0qvd55NWjTquKj6opnf7/l2KysWUKOU/aCDOtPE9h/OnC+7nqavMPPX6PKdT9HvlhVtVV+GcKOyesMof6hOYAAADA3KU60SetBj+4SjgF6DvTlsptfI2TQ/K9G1+msHxpIP17OaNv13v8PkeRtylolZZu6iwXeE5sZMw1q8xhP6E5AAAA0Iq08jWVi0jh9zxWC6ca1dsxKUFyaoD9+zKqr+bvc/+kmvSfZ3C+fI3+lqs5yemMefbURxP8Q2gOAAAAtC6tdk61ppuEn6k2dVqFvhmTFcinB96nabVw1ZX4N3v+XlPon2rZ1ynXkkqx3I6yb6zci+o3ms76OIJ/CM0BAACAhUq1pC/GpJZ5CkJTmL59oD2KSSiRws4rMdkAlH89ieqrrEsoXZOC77TB64uY3IDZu8ln+r9TSaCd6Tl0Z9zOD+AcWInqJWzumTJwKKE5AAAAQCFSEP4tqoU8D3VXkZ5VHP90Q+G07oJDCc0BAAAACpJW41ctb7Oqu4qSntioWqLnmu6CIwnNAQAAAAqSSpZ8impBzwvdVZSdiuP+RlfBsYTmAAAAAIVJtburrji+obuKkLP554rugmMJzQEAAAAK9DSq17Ze0l29lkLwrxXH+4HughMJzQEAAAAKlMq0fAxlWoagalmWt9PzAjie0BwAAACgUKOoHvqMdFcvXa84vqlczwXdBZUIzQEAAAAK9jiqhT6pvMey7uqVs+P2veL43tNdUJnQHAAAAKBgqRzH+6gW/LzWXcWOq7IsUJ3QHAAAAKBwViSXxxMEMD9C87Klza9Tuar1cbs5bht72pXpPzujmwCAHkq//S5Nr2n2XufciElJ1svTayEAYOpqVK99fUl3dX4sfxtLmBuheVlSCH5/3N7E5EZi1XH9Mm7Px+1WTG4+AwB0ydL0t2FaUPUuqi+U+7O46tW4PYxJkO7JZAAGzerk/lvNuBi6q7ugFqF5/52dfud9qzGeR7WX0x+mAACLNIpJ4P1rhtc56Tfmk3Fb070ADFG6e/ym4pdmqpd9Wpd1SioX8Lni+D3VXVCb0Ly/0g+97aj2NE7dlj6Hr+hqAKDl3/Kp3MrHOV7j/GkpkD+vywEYmhS8fqn4ZbkVHtPq0kXSy3DDA9ogNO/nZ+SDqL7i6lNMNkl+NB2/1F5MPz+rBu7pJrTVWADk/hab5ergobXPAz1v1qfXLm32dboeehbdL1FnTplTuTZ7MC5+X8ICnYvqJT4e665O2M4IgmxgB824qOmXUVR7Cmc3JrXNz53w91ZiUt6qSv3z9IPyliEAoKL1ENI1adsDO1/SNcnrBff5j3G7bk6ZUwXZDKE5cIJLUX013YbuWqj7FcfpW4UwCDiZi5p+XfSe9F32a/rv5d5QTE/s3Kv4XZk2DPVkFgAnqbrHlHZ4uzagc+VGzHZvlqbtUUevdcwpcyrX+vTafScmiw5/d2QsUkWI19NzeuTrEhbvWsUPiPTvqN+6GBsVxyitALiku2AmhOb9sBXVHjltWpMzXbRWeTorlXaxiTYAx/kQQrombSjfs4862v9vOzgG5pQ51VRaKHNh3G7HJEz/2lLfp9A+LdC5HKoFQGfdrjihf00/SGhPulHxu+LYjHQXzIzQvPteRbVyVbP6IZCe4qmy2ittzrVieAA4xHJ0Z0VjH9vHAZwjOftYLXIcls0pc6pwaTX6lzn1e1r4Y18k6JG7Ub2e2UXd1dqHdJUNTdJFwlXdBTMlNO/2j8kqtT3TyvDVGb92unH8M9oN6wEox/WYbZ3pj9PvxK3ptUgq6bgxbWnxzeiI1mQV5b1j/u7etj49jnRMT2KyQvlHqPF7kq4H5nufrjttTplThVuK2a46/zYdR6CHHoTgvCuqBubp3xGYw+y54OyuZ7HYkmK3ovrjyx6zBCD3O+yoG8Fvptcb6dp/tcExrEb9lbnpt8dSg9dON75TOclUeuRnjdcvPWx6GP1apfwqFl/j3Jwyp+btdsyuXrlFNdBz6QN3VKEp09KNcfBID8yH0LybNjsyHm8rHse2IQNgj5xNHVOolzaDSzeBZxlMNlmZ+2aGx7E8fX9Vw8YfUfaG2+tRL3hN/ZLCuHcxqY+c2odobwPRJ+aUOVW4lRnMk5+yGwCgFELz7hlV/BGwG/N/XPhsVF/Nc8fQARCTTamrhit35/hd9jTqBz8P53A8KSyustn2m4LPjRTKVQ1/0wbnKahOwe9Jq1bTOZT2ZLk+Hfd5bW54xZwyp/w2PLZt6EIAYKgXRpu6bK6WM35M3mzpmDYzfqidN4QAg3cnqoVYZ+d8HE2C08tzOqZRnHwzuuSb0FsV+v7ltP+brAxO/20KuHditqF5OqfOmFPmlN+GR9b/t6IfABjshdGmLpur7aheK7Cti9LlqL7a/KOLZYDBO2mDxyctfFdciPrBz/c5H9/dE16/1BvQozj+SbpUdmUewerV6XXTrILzTXPKnCrUUvTzSQwAgLkQmnfHesY43Gr52B5nHNs9QwkwWCkYO65cwqNo5+ZqlZW5R7UXLfTR5yNe+1uUe/P5wzF9nsp+nJ5zn6dz73fMpmbzijllThXofIMx3tXPAEBpdjLbhi6bi/RDseojr+mHU9uPBq9m/ND8FfN/PBiAbroSx28a3Vao8iLqhz83Wji+zTi6NEmJjttA8n6Lx5EWKPyI5sH5Q3PKnBrY5/dJ7anuAwBKY6V5N9zPGIOtBR3jTg+OEYDFehRH11tuK9xLr9MkGD3XwjEetaLzRoHnRBqPT3F0WZG2pb7/Hs1C8/TfnzanzKkB/x5RmgUAKJ7QfPGWMn+ILKou442MY/zd0g8kALrlXRxeHqHNJ5Byyp0dttFjG0Fkeo1fh7z+aoHnxK0j+vp5LK6cw6Uj+j+njcwpc6owL2uOcfodc0b3AQClEZov3mZG/39Z4HEuZf7A3Da0AIOSvicOK+V1veXjeBL1A742Vz4fXH39udDz4rBa07vT82WRmtTobqschTllTrVpt+YYv9F1AECJhOaLDxhyVpk/WfDxPg+rzQE43NXoxg3UD9GPEgMHy549Hcg50eYq7ZO8bXCufDGnzKmCNNkE9J7uAwBKJDRfrM3M/r+64OO9kXm8VpsDDMfj+Lcsw3LLx5BKBFTduPpg+xnt1alODgZ81wo8J950/NpgrcH5ktqKOWVOFWIjul2zHgCgdULzxUk/InJWmf9q+YfHYVYyfzhZbQ4wHAcf7V9EYHU96gc/71o+1p2OfcfP2oU4vBb3cseOs0npkavmlDlViFdR/4mLU7oPACiR0HxxNjL7/m1HjvuDcwaAA1ajGzVuc8qIHWwPF/h9+q7Ac+LhIX18t4PHmbsgYG+7ZU6ZUwVIofePmmO8pfsAgFIJzRfnc2bfP+rIcT/OPO6vYQUKQOluH/jsv7Cg4/gW9QO+to957yriEmsCH9yUscsrUuuust00p8ypAqw3GOMbug8AKJXQfDEu1Oj7mx059hs1jn3dkAMU7WUsfkXsuagf/CziBu+v6N7GmLOyGv+u3u5yuHat5nnz1Jwypwpwr+YYpzl+RvcBAKUSmi/Goxp9f7Yjx17nB5RHNwHKtnc16sUFHcPtqB/wtf09dSb21/ku7YmsjehX3eOlqFeiZducMqcK8LbmGH/SdQBAyYTmi7Gb2e8/O3b83zOPP/14sRkTQLlGMbkh/GCBx1A3+FnEBot7nzh7WeD58OJA/97pwTF/iG6F5uaUOdWGdLPhV80xfqD7AICSCc3bd6lGv+8U8MPyiqEHYE7SqtK6wU9qqy0fb1rZnMqupY0xLxc4Hl/39G260d6HG+dPo1uhuTllTrXhWoMx1s8AQNGE5u17WKPfn3XsPTyr8R6eGHoA5uRi1A9+Puu+mVqJbm5kfpI6dZ0fmlPmVM9t1RzjdDNMCRwAoGhC8/Z9rtHvdwv4YfnF0AMwJ3VuSPct1O2LtZiU9UihWqoTfrYnx11no/N75pQ51XNfa47xa10HAJROaN6u5ehHXch5/LDs0mamAJTlfSgx0DVpFepaj453VOPcuWFOmVM9ttZgjDd0HwBQOqF5u67WvDA9V8hF9nWnAAAzlm7I/q75vfQjlBhgYlTA9Zk5RY6b0Z+a9QAArROat+tRzQvTrm2gdabm+3jsFIDBWp7+yNaqtRWnTGVNgp8d3cfUKNR0NqeG5XnNMf6k6wCAIRCat+tt1Ntop4t++CEFCzEat+1pW+/RcW9H/RBmiM3nZXVPG/Tzfd3H1Hqo6WxODcv3mmO8pesAgCEQmrerTtDc1dUcdTY0/Rke2YUm0urj3ehn3VihudB8Xr426Oc13cdU7urq++aUOdVjlxqM8bruAwCGQGjenrp1wN929P28rfl+zjsVoJYUmH+I/TehTvfo+IXmQvN5WG3Qx7u6jz3uZJ4/I3PKnOqxzZpj/Ktn1x4AALUJzdtzo+bF6fOOvp9nNd/PDacCHZZubl2LSXiSPu/SI+rbh7St6T8/2NJ/tzFt6e+Mpm0t9terznniIv3792L/CvM+Ph4tNBeaz8NGgz7e1n3skbPvzLco98k5c2oYdnw3AQAcT2jenns1L04fdvT9PKz5fu45FeiQizHZoPbjuP2OxQWkKYDZPaR9O+a/udCzvhaaCybm4UWDPr6i+9jjdca588ycMqd67GyDa57bug8AGAqhefd/hNzp6Pt5EGWtnGc40mPFt6JeXf6utLc97HehudB8HnP5VygxwGx8CTWdzalh2Gjw3bSq+wCAoRCat+ddzYvT64VdcL9zKrBAaYXUt+h/oHqhh30vNBeaz9pI/zIjKeytuvI2PZl0ypwyp3qs7vexmvUAwKAIzdvzJepdoI46+n6u1nw/X5wKLMBSNHvkvEvt8cB+pAvNOcpmg/51PcNe1zLOnQ1zypzqud1Qsx4A4EQuiNtTt3bgqKPvZ1Tz/fxwKtCylXH7EGUEqanmbl9XOArNheazttOgf9d0H3s8jur7T5w2p8ypHrvUYIxv6D4AYEiE5u1YbnCBer6j7+lyg/ek5iVtzr1PUUaI+qznc0doLjSfpSa1l5UY4KCq3xMPzClzquc2Q816AIBKhObtWI3yNtwp8T1RlrQiu8mqua60tLLxVgHjcX86Hlq19sQUPtaNBnNKiQH2OlfxvPkaZYeG5tQw1L0uciMXABgcoXk7LobQ3CO8tG0r+huUpzJGL8ftZkzqsQP7NXlyYUP3scediufNfXPKnOq5Jk8T+A0IAAyOC6Z2jEJo3oc67ZTjpI1qUyj9Pv5b1Zv+791p+xXtBuTfx+3juD2PyaP/l8Mj0HCSuhvZpfntRhR7fQy1zM2pYWjyNIFrdwBgcITm7Rg1uEjt6g+RMy686ajlI378p81400q69YrhR/o76bH9FGJ/zTzHt6afl3/avZisxLsxff3L078tHId8q6FWPLNRdX+WG+aUOVWAuk8TpGugU7oPABgaoXk7bjb4MVLS+fOnXXVKMEeHlWVJKwkvtBQm2CwL5mujwfeP6xj2qhIivjKnzKlC1H2aQM16AGCQXBh3/8dISeeP2pfM2/mYrCjfe76lsidNQuzcm15vDQPM1ZvwpBPNrcTJ5bh+Tb9XzClzqu9WXbcDAOQRmrdjI4TmLr5pw8FVgykwb/pI8fPM8/uBYYC5abKRnRID7LVZ4Zy5Y06ZU4W4H+XtrwQAMFdC83ZshNBcaM68pVWDP2N/SZYzM/i73zPP7/OGAuZm1OC7R4kB/kj7xfw44XxJ3yGnzClzqhA7Ncd4V9cBAEMlNG/HRgjNhebM2+PY/0j92Rn8zUuZ5/YnwwBztem7hxl4dMK5km7AnjenzKlCNHma4JHuAwCGSmjejo0QmvuRxbx/EP6cw2dVbpjw1FDAXNVdLanEAH8sx8mrzO+YU+ZUQUahZj0AQDaheTs2QmguNGeeVqefT3/a0oz+7vvMc/uqoYC5SfO67mrJ97qPqWcnnCsvYjh1us2pYdiqOcbp3Dit+wCAoRKat+NaCM2F5vTN2czz+nfMLqwH/rXR4HvH9QvJheln9XEbWy6ZU+ZUYXZrjvGOrgMAhswFcjtGITS3Gpe+uR5W3UGXbIcSAzTzLo6vY75mTplThVltMMb3dR8AMGRC83ZcDqG5H1r0zQufj9ApdVdLKjFAcjfc0Denhmcj1KwHAKhFaN6OtQYXrMsdfU+nQmiOMMF5De1YbfCd80L3OX/i+NrdD8wpc6pQb2qO8a6uAwCGTmje/R8mqx19T2cbvKc1pwQdd77Gj8tTug3mZiPso0F9r485P14N9PPbnCpfehqg7kav27oPABg6oXl7F62lhear4XFPynUv85x+pstgruqulvSdw51jzo2PMdwNnM2p8o3CjREAgNqE5u35GULzP82KXLrubeY5fVOXnehxTFbka9Wa8gf/abJaUomBYTt/zPVXOjdWzClzqmCbUb9m/ZLuAwCGTmjeni81L1wvdvT9XKz5fn44FSgwTFjWbSfajvo32obYdpwyf40a9OMj3TdY6Qb95yPOi+/jds6cMqcK99n3DwBAfULz9ryNsjbNrPuD67NTgY67knlOf9RllQjNhRZ1bYaNp8n3LI6+eX/RnDKnCrfaYIz93gMAcBHVquc1L1zXO/p+1kMQRJkeZ57TW7qsEqG5z8q6dqJ+iYHTum+Qbh9xTqRSLRd1jzk1ABvhxggAQCNC8/bcjbI24rlZ8/0IGOm63MeZr+qySoTmQvM6zo7bb31IhstxeImtFJhf0T3mlO/cE8soujECADC9+M1pG7qsths1L17vd/T93K/5fm47FeiwlczzOQUPZ3TbXH/AC82HbaNBH/q+GZ4UCH+Lw1dIr+sec2ogUuj9o+YYb+s+AIAJK83bs1bz4vVJR9/Pk5rv55pTgQ67HYLNeRGaO7faPm9Wdd+gLMVkjwlPBJlTQzdqMMYbug8AYEJo3q6fNfr8ZWE/us46DSgoTLivy+b+mSE0H7bPNftvV9cNyqk4vE53ehrolu4xpwam7tOgqa3pPgCACaF5u97V6PN3HX0vb2u8l+9OATruW+Y5bUO56oTmQvNcaw36T4mBYXl2xHlwQ9eYUwP0vuYYf4nJDSgAAEJo3rbHNfr8a0ffy5ca7+WNU4AOu1jI3OwqobnQPNedBv1nw8fh2DziHLira8ypAUpliupu9Lql+wAA/iM0b1fdzUC76Lfzh4GHCS91WRahudA814uafZc2fTyt+wbh5hHXI0pnmVNDdaXB944nMwAA9hB6tutczYvYlY69j5Wa78NGXHTZTub5fF2XwdykEgE/wg0HjnZUYP5A15hTA/a05hinuXRG9wEA/Edo3r7vNfr9csfewyjKCP9hb5jw0/kMvf+eca0yDOsxWf18cOwf6RpzauB2w40RAICZcNHcvq0a/X6rY+/hVo338MnQ02G5jzO/12UwVw+jfsC3pvuKlgLzw25yPgmbGJpTw3auwRiXVNLoUkz2kRqF1fMAQANC8/bVqWv+pGPv4UGN9/DQ0NNhm5nns9WMMF/vo17ws6vrinYhDi8xkvZMEJibU0N3O+qH5pcL6oc3e97XW6cFAFCX0Lx9acXDr8x+f9Wx9/By4BfjlOdD5vk80mUwN8tRb7PpP+EpZUqB+fcjrpEE5uYUk7lQZ4x/FDSH1g+8t7tOCwCgLqH5YuSGzt86dvwfI3+Vkh+0dNWZzDDhp/MZ5up61F8tuaH7irQ6bl8PGe+0ivS07jGn+J+fNcf4dUF9cPCJinNOCwCgLqH5Ylyr0fdLHTn2dBy5q5WUsqDLrg74xyV0UZ29P1L71aHvSmbnbBy+uWEqwSAwN6eYuBT1b4yUshr7YAnMD04LAKAJoflipB95PzL7/mpHjv1CjfPmgiGnoDDhli6DudqNesHPjq4rzuq4fTlkrNMTbzb4M6f4T5ONXlcKeP+nDjnP7zstAIAmhOaL86ynfX8n87g/GWo6Lree+XldBnNzPuoHP65RypJWOH+OwwPz5Y4f+7I5RcevZf60L4W8//uu1wCAWXPxvDhr0c+SELmbDN021HRYbj3zWdwESj/ilnU9HOpe1A/4RrqvGCkwPywE3O3B5+do+r3yriPHak6VbyXqb/T6tID3vxqTUkJ739dnpwUA0JTQfLF2Im/zwUXX7kyPPuaUlfkRamHS/XAj5zNwawav+X764+7FuF0xBLBP7kbZf9rXsEFvKdK1zrsjxrjrm/qlG7F/ysl8NqdoydWof2PkeqG/px46LQCApoTmi3Ul+rXiZ+R8oTCbmed005D74Ea69wwB/JXC0l9RL/jZ1n3FOCzkTSvMV3tw7NvRrXrK5tQwbNcc43Q90vcn326F/ZQAgDkRmi9eTg3Cxws+1pxNhqwypw9ynvZIPy6bbjx3+8DfXDME8FeT1ZI3dV8Rnh1xPdGHz8pr8d9N0V8duQYyp4bhe80x/tDz952ePPkZnpIAAOZEaN6vHzSL3qzno3OFgpyJvBV4b2bwmu/3/L33hgD2eRT1Az43oP77XNto2FYWdOyH3ZhPgdjFHvT7auwPLrfNKXOqpTm1FsPc6PV0/FcKqWuLjACAQgjNuyFnteuifsScC6vMKct65udf0/qY6VHhvaVZbhkC2OdD1At+dnXdX6tRP0BbZCm4zTg8MF/vQZ+n651PB479kjllTrU0p+40OK6rPR6X42r1X3LaAgCzIDTvhlG0uxFhHTmlWdRppg/uR7ubZT3d87fSCvdlQwB/nY39N5Vy2mvd99dq9C80Pyz0S+dCHzZKTquQ3xw49s/mlDnV4px60+C4+nod8viY9/QtlGYBAGZEaN4dLyuOwfdoXle5jq8Vj+/bgo4P5jXn/rSzDV4rPamxtxTMM90P+2xE/eBnQ/f9tRr9Cs3T2B0W7F7rQV+nkhuHreS+bU6ZUy3NqSYbvX7q6Xg8OOF9PXDKAgCzIjTv1o+vnxXHoe0fZDl119cNJT3xKeO8/tbwtbYP/L1zuh/2eRH1A6nLuu+v1ehPaJ6e3jksML/e8T5ON1DTk0o/4vCSMkvmlDnV0py63uCYtns4Fg/i5KcnXF8BADMjNO+Wjahea7LNRw+rhovPDSE9kvPY+scGr3P+wGt90PWwT/o++x71gp80t+yh8Z/V6EdonkqvHLZC9m0033RxHi2F5ClkfB/Hr+zdMqfMqRbnVJMbI30qpXg6/l18MOtrNQCAfwjNu6dqbcI7LR1P1VUsX/3IokdyNrb9v+m8rBtcvIt+raKEtt2I+sHPF923z2p0PzQ/KjAvoV02p8ypFufUbpRfgudiTMLwNjZsBwDYR2jePSl4rlI/vI3a5mcqXpCnVUl2qqdPRtHOY8y3499VUDaogv3eR/3gZ0f37bMa3Q7NU6hcamD+2Zwyp1qcU+sNj6nrv+lS2cq04efPjPd03ukKAMyS0LybLlX8UTnvzQQfVzwv7hoyemYU8w/NLxzyY0/Nf9ivyYrY1N7pwn1Wo7uhefpM/B5lBuZduhYyp4Yxp3YaHlMbi2/qXp89ibywvGs3rQCAQgjNuyttvlml5vLGnF7/SsXXf2So6KHzmZ99LzP//nL8+5TGS90O+6QySU1D1O+6cZ/V6GbAtxZlB+Yp4DtjTplTLc2p0YzO2xS8L7q04pnpb54UlH9p8F6UZgEAZk5o3m23YjGlUc5X/NH1NJSaoL9+xHw2Ak0/QD8cEkKo+Q/Hz5O6bVV3/rUa3Qv40jHtRrmBeZMSXuaUOVXHuxmeu+n6JC2ASaWTTs+xH9PvhXTz7FpMnspIvyE+R96m7Mc1ZSIBgJkTmndfesz2pFItP2Z4sXi+4o/bJyEwp99ex+w3eFs9IrSw+Sf8ZzRun2J2oY8nnvZ/BnUp4FuJ8gPz1C6aU+ZUC3MqXXc/m/O5nPZVSqH88+l5kH77PYjJk63HtfvTfzf9N+km0ouYrGT/MP0M+D3HY971mwQAmAeheT+k4Pyk2n4pWL/Z8HWuRrUagg8MCYXMq5zPv09x9Oq79HjxwyPmj/ABJlLpiHkFPvdCaBLRrYBvliufu9zem1Pm1JznVBqHazHbGyMltSdOUwBgHoTm/ZFWgH+uMEZpZcfZzL+dVoKlVSEnrQJJj3BeNRQU4tQ07Mj5DExzJNUmfzz9PHw4/d9HPQ2yI3RgwNLNpPSERlqB+DHmH5ykQCnd1E1PXi0PtM9XoxuheRr7IQTmqd0xp8ypOc2pNNYpEP4agvHjmk3WAYC5EJr3SwrfUlh3UridArxUeuJGHL0xVapbmEpGpJC9yuryFAyeNQQUZp6b072PbmwMB21IN19Tndo/N5I+xsmlxebd0uvvTlu6gfUmJnV070+Pt0SrsfjQ/PS0r4cQ1qXrpyVzypya0Zxamf7Welfx2lyL+BYWJwD/394dAkd9RHEAfgIRcSIiAhFxAlERUYGIqDiBiEAgKyoiIiIiKhCIiMxUICoQCAQCUREREYGIqDhRERGBiEBEIBAIREREREx3cyGkU7i7bclw9/7fN/NmEGB+zA6bH3vvAG6J0nw+1d2Z035Esxbsn/YTDq/mpOEHr1oo/ixyEqs/zLZ8Keg0U3eBLomWjp2jeSpaBkn/HvozkM2T6E5h99KZcqa+YTaDUILP45fwAgBJKc3nW91hflv7DevLjbrPclHMdEDdC/v2G5yb+h9UVhjRRYNQ8M2C/gxksxPdKexWnClnKpTm33PW/PMLANwWpXmesqK+dvq/H+Wsr9LrS/S6tsVaCbqmfry37m79L+ta6iqWzfARYWD2rUc3y09wpgAAmJrSPJfe1cW8fjS67r+sL2fH7T//tJOy/r3WotyrchgV349itO+/nqGbq4zqr0+uzk39SHD9ArgVkQFzZCO+3+tpcKYAAJgLSvNuqLuV+zfGrmUA6KbtCXe9vojAmQIA6DqlOQBAdzyfcNdbEBE4UwAAXac0BwDojsMY/2XGgDMFANB5SnMAgG6o39lwPuaety8icKYAAFCaAwB0xcqEe962iMCZAgBAaQ4A0BU7E+55AxGBMwUAgNIcAKAL6hqJj2PueGfhCwvBmQIA4JLSHAAgv60Jd7yXIgJnCgCAEaU5AEBu/Ri9eh13x/tBTOBMAQAwojQHAMirrpA4nHC/2xUTOFMAAHymNAcAyGmxzHDC3e6izD1RgTMFAMBnSnMAgHzulzmZ4m63LSpwpgAA+Kdh46yLDABgZvXKvIrRa9dJ5d5BjFZNAM4UAAA3eGkOAJDL3hR3ujdllkQFzhQAAP92Hm2l+QuRAQDMtPoy9kOMfw3bExM4UwAAfNm7aCvN/xAZAMDM++Urd7lnZRbEA84UAABf9zbaSvMDkQEAzIX9G3e44zIPRQLOFAAAkw2jrTQ/FhkAwFyo+5XrnuX18BIWnCkAAKa2G22l+YXIAAAAAADI6nm0leZ1fCs8AAAAAAAp/RrtpflPYgMAAAAAIKNBtJfmW2IDAAAAACCj5WgvzV+IDQAAAACArN5HW2l+KDIAAAAAALI6iPbX5j2xAQAAAACQ0U60l+arYgMAAAAAIKNagLeW5jtiAwAAAAAgoztlTqOtNH8tNgAAAAAAstqLttL8vMyi2AAAAAAAyGgj2le0PBIbAAAAAAAZ9ctcRFtp/lRsAAAAAABkNYy20vxIZAAAAAAAZLUZ7Sta7ooNAAAAAICMemVOo6003xYbAAAAAABZvYq20vyNyAAAAAAAyGo12le0LIsNAAAAAICsWr8QdFNkAAAAAABktRZtpflxmTtiAwAAAAAgq7qrvKU4fygyAAAAAACyqiV4S2k+FBkAAAAAAJkdRVtxvioyAAAAAACyGkRbaV5XuiyIDQAAAACArF5HW3H+WGQAAAAAAGR1r8xZTF+an179GQAAAAAASGkz2l6bn5TpiQ0AAAAAgKwOoq043xUZAAAAAABZLcboBXlLcf5UbAAAAAAAZHW/zHm0Fee/iQ0AAAAAgKwehOIcAAAAAACu1eL8LNp3nC+IDgAAAACAjFbKfIy24nxYZll0AAAAAABkVIvz42grzk/LrIkOAAAAAICMFsvsR1txXmevzF3xAQAAAACQ0Wa07zmvv/9ZjIp3AAAAAABIpe4r/zPaX53XlS2/h33nAAAAAAAktF7mXbSX5xdldsv8KEIAAAAAADJZKLNV5n20l+c74gMAAAAAIKNeme0yH0JpDgAAAAAAl+rL8/UyR6E0BwAAAACAa6sx2l1+HkpzAAAAAAC4tFTmSZm/QmkOAAAAAADX+mU2yuyXeSwOAAAAmE1/A8DRw9EVgHt3AAACj3RFWHRNYXRoTUwAPG1hdGggeG1sbnM9Imh0dHA6Ly93d3cudzMub3JnLzE5OTgvTWF0aC9NYXRoTUwiIHN0eWxlPSJmb250LWZhbWlseTonVGltZXMgTmV3IFJvbWFuJyI+PG1zdHlsZSBtYXRoc2l6ZT0iMjRweCI+PG1pPiYjeDNCNDs8L21pPjxtZmVuY2VkPjxtaT4mI3gzQzQ7PC9taT48L21mZW5jZWQ+PG1vPj08L21vPjxtZmVuY2VkIGNsb3NlPSIiIG9wZW49InsiPjxtdGFibGUgY29sdW1uYWxpZ249ImxlZnQiPjxtdHI+PG10ZD48bW4+MTwvbW4+PG1vPiYjeEEwOzwvbW8+PG1vPiYjeEEwOzwvbW8+PG1vPiYjeEEwOzwvbW8+PG1vPiYjeEEwOzwvbW8+PG1pPiYjeDNDNDs8L21pPjxtbz4mI3gyMjYwOzwvbW8+PG1pPiYjeDNBNDs8L21pPjxtbz4sPC9tbz48bW4+MjwvbW4+PG1pPiYjeDNBNDs8L21pPjxtbz4sPC9tbz48bWk+TDwvbWk+PC9tdGQ+PC9tdHI+PG10cj48bXRkPjxtbj4wPC9tbj48bW8+JiN4QTA7PC9tbz48bW8+JiN4QTA7PC9tbz48bW8+JiN4QTA7PC9tbz48bW8+JiN4QTA7PC9tbz48bWk+JiN4M0M0OzwvbWk+PG1vPj08L21vPjxtaT4mI3gzQTQ7PC9taT48bW8+LDwvbW8+PG1uPjI8L21uPjxtaT4mI3gzQTQ7PC9taT48bW8+LDwvbW8+PG1pPkw8L21pPjwvbXRkPjwvbXRyPjwvbXRhYmxlPjwvbWZlbmNlZD48L21zdHlsZT48L21hdGg+x6RRDgAAAABJRU5ErkJggg==\&quot;,\&quot;slideId\&quot;:381,\&quot;accessibleText\&quot;:\&quot;delta （ 小写 ） 左小括号 tau （ 小写 ） 右小括号 等于 左大括号 表格 列 开始保存格 1 空格 空格 空格 空格 tau （ 小写 ） 不等于 tau （ 大写 ） 逗号 2 tau （ 大写 ） 逗号 L 结束保存格 结束列 列 开始保存格 0 空格 空格 空格 空格 tau （ 小写 ） 等于 tau （ 大写 ） 逗号 2 tau （ 大写 ） 逗号 L 结束保存格 结束列 结束表格 close\&quot;,\&quot;imageHeight\&quot;:72},{\&quot;mathml\&quot;:\&quot;&lt;math style=\\\&quot;font-family:Times New Roman;font-size:24px;\\\&quot; xmlns=\\\&quot;http://www.w3.org/1998/Math/MathML\\\&quot;&gt;&lt;mi&gt;d&lt;/mi&gt;&lt;mfenced&gt;&lt;mi&gt;&amp;#x3C4;&lt;/mi&gt;&lt;/mfenced&gt;&lt;mo&gt;=&lt;/mo&gt;&lt;mfenced open=\\\&quot;{\\\&quot; close=\\\&quot;\\\&quot;&gt;&lt;mtable columnalign=\\\&quot;left\\\&quot;&gt;&lt;mtr&gt;&lt;mtd&gt;&lt;mn&gt;1&lt;/mn&gt;&lt;mo&gt;-&lt;/mo&gt;&lt;mfrac&gt;&lt;mi&gt;&amp;#x3C4;&lt;/mi&gt;&lt;mi&gt;T&lt;/mi&gt;&lt;/mfrac&gt;&lt;mo&gt;&amp;#xA0;&lt;/mo&gt;&lt;mo&gt;&amp;#xA0;&lt;/mo&gt;&lt;mo&gt;&amp;#xA0;&lt;/mo&gt;&lt;mo&gt;&amp;#xA0;&lt;/mo&gt;&lt;mi&gt;&amp;#x3C4;&lt;/mi&gt;&lt;mo&gt;=&lt;/mo&gt;&lt;mn&gt;0&lt;/mn&gt;&lt;mo&gt;,&lt;/mo&gt;&lt;mi&gt;L&lt;/mi&gt;&lt;mo&gt;&amp;#xA0;&lt;/mo&gt;&lt;mo&gt;,&lt;/mo&gt;&lt;mfenced&gt;&lt;mrow&gt;&lt;mi&gt;T&lt;/mi&gt;&lt;mo&gt;-&lt;/mo&gt;&lt;mn&gt;1&lt;/mn&gt;&lt;/mrow&gt;&lt;/mfenced&gt;&lt;/mtd&gt;&lt;/mtr&gt;&lt;mtr&gt;&lt;mtd&gt;&lt;mn&gt;0&lt;/mn&gt;&lt;mo&gt;&amp;#xA0;&lt;/mo&gt;&lt;mo&gt;&amp;#xA0;&lt;/mo&gt;&lt;mo&gt;&amp;#xA0;&lt;/mo&gt;&lt;mo&gt;&amp;#xA0;&lt;/mo&gt;&lt;mi&gt;&amp;#x3C4;&lt;/mi&gt;&lt;mo&gt;=&lt;/mo&gt;&lt;mi&gt;&amp;#x3A4;&lt;/mi&gt;&lt;mo&gt;,&lt;/mo&gt;&lt;mi&gt;L&lt;/mi&gt;&lt;/mtd&gt;&lt;/mtr&gt;&lt;/mtable&gt;&lt;/mfenced&gt;&lt;/math&gt;\&quot;,\&quot;base64Image\&quot;:\&quot;iVBORw0KGgoAAAANSUhEUgAABc0AAAHVCAYAAAAjGdNpAAAACXBIWXMAAA7EAAAOxAGVKw4bAAAABGJhU0UAAAEJoOMbewAATlJJREFUeNrs3TFoFd/fMPjDIotFihQWLlikSGGRIoXwWgibwsLCwsIFYS1ShMUivMgibBYsAhYpsmCRwsJCFlksfMGFFBaypLCwCGwKC5e1SCGLhfBauGwe1uK/9zx3sl7zy51z5mbu3Lkznw8cnoff38yd+50zc+d858z3hADAtCwO2oIwAAAAAADQV9cGbWPQ3g/a70FbExIAAAAAAPrk0qDdD38S5f8aaWvCAwAAAABAH8TyK9uD9i38nSiXNAcAAAAAoDdinfJng/YrjE+WS5oDAAAAANB5sV7595BOlsfZ54/DcDY6AAAAAAB0Slzg82PIS5Y/CsM65wAAAAAA0Dnrg3YSypPlcQHQ7UG7LFwAAAAAAHTV85CeXf510FaFCgAAAACArorlVfZDOmH+NqhbDgAAAABAx70M6YT5q6B2OQAAAAAAHbcT0gnz+G8kzAEAAAAA6LSHIZ0wj2VbJMwBAAAAAOi0pUH7EcoT5p8HbUGoAAAAAADoug+hPGH+e9CuCxMAAAAAAF13P6TLsjwXJgAAAAAAui7WJz8O5Qnz70FZFgAAAAAAemA9pGeZPxMmAAAAAAD64Cikk+ZLwgQAAAAAQNfl1DLfFyYAAAAAAPrgXUgnze8LEwAAAAAAXXdt0H6H8oT5yaBdESoAAAAAALpuK6Rnmb8VJgAAAAAA+uBLSCfN14UJAAAAAICuuxHSCfPYrgoVAAAAAABdl1Oa5VCYAAAAAADog4OQTpo/FyYAAAAAALpuYdB+h3TS/L5QAQAAAADQdeqZAwAAAABA4VFIJ8y/ChMAAAAAAH2wF9JJ8zfCBAAAAABAH8SEeCppvi1MAAAAAAD0wUFIJ80fCBMAAAAAAH3wJaST5jeECQAAAACAPvgZ0knzJWECAAAAAKAP/pXRLgkTAAAAAAB9kJM0B2jatTB8y8VDOwAAAAAaJWkOtM2tQftdtAXhAAAAAKBJkuZAm6wO2nFx7XkrHAAAAAA0TdIcOCvO7r4zaLuD9n7Qjgbt15jrw0kYJrlH28dBOyjam0F7NWjPB217pG0M2vpIe1T8u9HPuedQAAAAANA0SXPgVJzlvR/GJ8ibbF+DeuYAAAAAzICkOXA1DJPlv8Psk+Wn7a7DAgAAAMAsSJpDv8VFN7+H9iTLY3vusAAAAAAwK5Lm0F8rg/YjtCth/iIoywIAAADADEmaQz9dC8NFO9uSLI+Lhq45LAAAAADMmqQ59NPBmPM9lmo5LtpJmO5Cn+8G7fGgLTscAAAAALSFpDn0z8Pwz0T5kzCcfX6ey4O2NGirg3aYuF7ExUS3R9rmoK0P2oMwnEl+vdgeAAAAALSSpDn0y8KgfRs5v/cH7Urm38Zk96/E9eKjEAMAAAAwzyTNoV+ejpzbr0O1RTfvZFwvtoUYAAAAgHkmaQ79EWeKn84yPwzVy6TsZFwvbgozAAAAAPNM0hz6Yz38qTt+Y4K//5y4VsTa6JeEGQAAAIB5JmkO/XE/DMunrE/wt3GR0N+Ja8UbIQYAAABg3kmaAzkeZ1wr1oUJAAAAgHknaQ7keJ9xrbgqTAAAAADMO0lzIGVh0E4S14nPwgQAAABAF0iaAym3M64TO8IEAAAAQBdImgMpzzKuE3eFCQAAAIAukDQHUj4mrhGxdMsVYQIAAACgCyTNgTLLg/Y7cY34JEwAAAAAdIWkOVBmM+MasSVMAAAAAHSFpDlQ5m3GNeKGMAEAAADQFZLmwDiXBu1H4vrwvfh3AAAAANAJkubAODcyrg9vhAkAAACALpE0B8bZzrg+PBAmAAAAALpE0hwY52PG9eGKMAEAAADQJZLmwDipeuZHQgQAAABA10iaA+dZzbg27AgTAAAAAF0jaQ6cZyvj2rAmTAAAAAB0jaQ5cJ73ievC70FbECYAAAAAukbSHDjrUkjXM38vTAAAAAB0kaQ5cNbNjOvCljABAAAA0EWS5sBZzzKuC9crbvP5oG0O2qLwAgAAANBmkubAWR8S14QvFbcXE+W/i7/dFl4AAAAA2kzSHBgV65mfJK4JLytuc2Pkb5eEGAAAAIA2kzQHRuXUM79XcZufir87El4AAAAA2k7SHBi1lXFNWKqwvbWRv3skvAAAAAC0naQ5MOpF4nrwveL2Tuuj/xq0BeEFAAAAoO0kzYFRR4nrwacK27oR/iwA+lxoAQAAAJgHkubAqNQioO8qbOuw+JuYOL8qtAAAAADMA0lzoMo14VXmdjZG/sYscwAAAADmhqQ5MOpn4nrwOmMba2FYw/xfxfbMMgcAAABgbkiaA6M+Jq4Hx4N2qeTv1wbtx8i/fyikAAAAAMwTSXNg1GbGNeHxOX+3MGjPwt810d8JJwAAAADzRtIcGHU5DGeTp64LB2GYJN8etDfhn2VdvgzaonACAAAAMG8kzYGzboS/Z4xXbUdBHXMAoN1WwvAh//GY9kyIoHWelpyzcQyyJEQA1EXSHDjP6qB9DdWS5SfFjeyC8AEALbY8aN9K7mn2w/DtO6Bd4tpKb0P5+ktLwgRAHSTNgbKb0ieJQeXpzPJY59zscgCg7ZYS9zbvQvmi58DspRLnxiUAXJikOZA7wLw7aOtFexCGZVzMKgcA5sWVUL52y8dghjnMg3ieHoTyST3GKQBciKQ5AADQB2WzU38M2nUhgrlxrThvx53T74UIgIuQNAcAALruRcl451cYvkEHzJfV4vwdd27vCBEAk5I0BwAAuuxhYrzzSIhgbq0nzu8HQgTAJCTNAQCArloO5TNRXwsRzL2XJef4z+I6AACVSJoDAABdFBcC/Fwyzon/26IwwdyLC4MelZzrh4N2SZgAqELSHAAA6KK9kjHO7zCshwx0QzyfT0rO+RdCBEAVkuYAAEDXrIVhYnzcGOeZEEHnPA3luY3bQgRALklzAACgS2JZlq8l45tYxuGyMEEnfSg594+L6wMAJEmaAwAAXaIsC/TXSlCmBYAaSJoDAABdsRaUZYG+U6YFgAuTNAcAALrisGRc8yUoywJ9cGnQPpdcCz4X/wYAxpI0BwAAumA9Ma55KETQG/cT14N1IQKgjKQ5AAAw7+IM8u8lY5o4A93MUuiXj6F8UVBvngAwlqQ5AAAw7zaDGsbA39ZC+RoHT4QIgHEkzQEAgHm2OGg/SsYz74UIeutdybXh56BdFSIAziNp3vwN/fagPRAKAOCCFgbt5qA9Ku4vXg7aq6LtDtrWoN0ZtCtCRcdtJ8Yzt4QIejvWjb+TZbPNnzl0AJxH0rzZG4ifRUxfCQkAMIGYKI9J8jhz9iTzXi62o0F7OmjXhJCOiTWJy2aZvxUi6P1Y93Uon22+4DACcJak+fRv4mOdtG9nYippDgBUEV8f3wvlycGcFmfbxRnpfUyex++81HDzkGL6NsJ8zDJf6knDWLeNY90bievEpsMJwFmS5tOxUNxAfB8TU0lzACBXHMz/HHNPEZMVcQb5vUFbCcOk1eqgrQ/amzB+Nnrc3sOexfE4XOyBwyTtWPeduq8l8f/Skn1cnkHf+5f+jrHuXz6X9N14Hbnk0AIwStK8/huIzfDPp+2S5gBAVfGV94Mx9xK/wnCG7eXENuJM53eJe5LLPYlnnGF/GMYneups8TM+Dtpz3XiqUrNHn7RkP9dDP5Lmu7qksW6Lx7qbwdoHAFQgaV6PONh8VGEQJmkOAJS5HsbPiov/fXWCZMG4hdBiYr5vi4XGe7e4OFycpX8ULp4sjLHdD8MZ/4u6b2NelByTkxYdi/ehH0nze7qksW6Lx7ox6f+zZL9fO9QAjJI0v/gNRJzBUvV1X0lzAGCcmBAfV7s8zvCbNMFdVvv5KPQvcT7qcRj/UCHV4ozyZd22cTEB9msO7rdjyYeTMHkiOp7z8UFZfLj1rvheZ1uVscjBmG2ctg/F9WCS9ROu6JbGui0f65YtCHqiDwMwStJ88pv0sjpukuYAwCTigP24ZEC/esHtvwzlybQ+13R9M8E9XUzAXNZtZ2JeFgC9kdmXYpI6JqxP1yhYqnA+fq3QZ6s84In7sBXykqaHuqSx7hyMdW8HC4ICkEnSvJp44xpfTfsWLvbqoqQ5AHBWTFQcltw/PKrpM8ruY/Z6HP9UvdvzkoQLuu3MlJU8+Rba8wDoSaIfxe8Rk+STPnypssjo0QXPj7KZ/du6pLHuHIx143lWVqLlQDcA4JSkef4NRJzNMjrLIv7/L4sbyM0wfqEuSXMAIMdeyb3Dl1BfEjA1Q/dOT+O/HqrVMF/RZWfmaigvedKmBVg/hvEzy+/WsP1HFfrtRR+KrYXxZYxu65bGunMy1t1LXNuv6RIAhCBpnut01ld86h5fUVwa8+9yX+uVNAcARt0N5TW179f4WTFBUlbOISbz+ljX9XGoVpaF2Um9FXCjJfu5OOa8rnMNgdcV+u2DGj5v95ztxpm73row1p2Xse7dxP4/0SUACEHSPNdOGM66Sr02uRokzQGAamKyqaxmcExw111qIjU79WUPj8NuyE8+3tRtZ2q/5Nh8D+0pzXJeci4u6lnnQ6ncutMxeb9Yw+fFfT9b3mJflzTWnaOxbvzNLXtT5YMuAUAIkubTkLPSvKQ5AHDqeWh+YbLLGfcst3p2HPYz743blJTto9h3T+bkPnsn/PMBWJ2lH3IXGa07EXj2XNnSLY1152ysW1Zu5iRY4BmAIGne9A+wpDkAMCou4vc7cd+wNKXPfpX43D4tiJZKxCrN0h63E8fnYYv29Sj8PdN7tebtPw35SfM6H75tn9n2sm5prDtnY93UAr13HWoAJM3dSAAAs5OqRzzNxHUq+din2eZrIT/5+FC3nalUGZ221ONfPrNfz6bwGZ8q9Ns6E/ajiwl/0yWNdedwrLsSprtoLgAdIGnuRgIAmI2rg/YrzG5BspwSLX2pVbwd8pOP13Td1t5rH7doP9fD32VZ6i73EPvh78w+G68zl6b03d7pks6/OR3rfiv5Dp8cagAkzd1IAACzsRNmv+Dkh4x9WOnBsXifeV8ck7Lqmc9OTDz/LDk+b1q0r6Plj9amsP17If9BT90lhdZHtr2hWxrrzulYt+y6r645AJLmbiQAgBmIg/HvifuFnw0M2nNqIu92/FgshPJE7Gh7oevO1M3E8XnUkv2MD1a+Tfm+fyfkJ80f1PzZ6yPbvqpbGuvO6Vh3O8z2oTUALSdp7kYCAGjew4z7hQ8N7MetjP2Iyf0uz66+E/KTjxaHm62NMB81+E+T+7F8yrQWyfyc2WfjPizW/NmnD9uOdUlj3Tke666F+XgIB8CMSJq7kQAAmvcu436hiYXIrmTeD97u8LHYzYxBfF1/Qddt9bFqyyKg8UHMlzC9NxOq1DM/msLn74V+vIVCt8e6VxPn0XOHG6DfJM3dSAAAzYolV1ILgMa22dD+fM/Yly4nD75m3hN/0HVnrqwG8fcexeFRyH87YhrnbnwoEBPmylcY6877WPe45HscONwA/SZp7kYCAGjW/cx7sKZKTeQsBvq1o8ciNdNwtD3VdWfuR8nx2e9RHHIXru36WyIY607z9++nww3Qb5LmbiQAgGa9zrwHa2qBvb3M/bnewWOxGfKTj6u67kwthv6+DTEqvqlyktln40OGS7oOxrpjvUx8l0WHHKC/JM3dSAAAzcopB/Krwf3Zyrwn3OjgsXiT+d27vhjqPFhNHKPHPYnDjZD/oOe1boOx7oV+/2445AD9JWnuRgKAdosLvi2F2Sbs/tXx1vTxzCkHctTgPt3LjNPLjp1bccbuz8zv7t5t9lJlje72JA5PKlzbHug2GOuWepD4LvcdcoD+kjR3IwFAe8Wa1r+LttDy+wVJ8zx3M/fpbYP7tJK5T0cdO79uVugjD12OZi6VLF7pSRw+VOi3y7oNxrql1hLf5YlDDtBfkuZuJABop1iK4Dg0n0Cd9H5B0jxP7izRvQb36XLmPsWHN10qUbJdoY9ccUmauVTt/YUexOBKyF+49qsug7FuUuqh8Z5DDtBfkuZuJAAYLyZh7gza7qC9D8OZtr/GXNvjwmzHZ9rH4nchtjfF9T8uVrc90mKd6PWR9qj4d6Ofc28O7hckzfPkLgLadH3mX6F/M1c/hX7OsJ9XZefO757E4EHIv67t6jIY62bd55V9lzcOOUB/SZq7kQDgn+Is7/2Qn0icZouzBWc9u1fSvD6Hmfu03vB+HWfu152OnONxxu5JkHzsyj32cU9ikPvQLbZbugzGuhe+xzlwyAH6S9LcjQQAf1wNw2R57uvvTbQ2LG4naV6fny097keZ+/WoI+f6wwr9Y82lsRXK3gz40pMYfM/ss/GB7yVdBmPdC59XnxxygP6SNHcjAcDQrQoJiaba8zm6X5A0T1sM7U3UHmTu105Hzve9kJ98vOzy2Aplb0P0YTbotQrXD7NjMdat59py7JAD9JekuRsJAIYLQf0I7UrkvgjtmSkoaV6P5TD/SfOu3MPknu/7Lo+t0fek+UaF68eW7oKxbrYvQdIcgAkHwbiRAOiyayG/nnMTLf6OrDksnbRWoR+sNLxvbzP3630HjsP1CsfhsW7bGmU16PuwWN+7Cv32uu6CsW4t3+nEIQfoL0lzNxLMz7modbO+Me29bsdSLcdFOwnTXegzJkNicm7Z4ei0tQr9YqnhfXsV+lP2YStIPnbtXqnr99bxraPc9RDMjMVYt97vBICbTz8SbiQu1E8kSMVYn2AenV0MMCbKn4Th7PPzxNrGS4O2OmiHiX4UFxPdHmmbg7Y+aA/CMHl6PaiV3DcPwvwnzbuwKFpuKZqvuuzc3I92PWm+VuHa8bKH41X3nMa60/xOALj59CPhRsLNqhhrrnu9sjBo38LftYuvZP5tTHb/SvSjj0LMGeth/pPmxx0473PfHHmuy87N/WjXk+bPKlw77vVwvOqe01h3mt8JADeffiTcSLhZFWPNda9Xno4c89eh2qKbdzL60bYQc8Z6kDSftdsVjsEdXXZu7ke7njT/mNln4xtOCz0cr7rnNNad5ncCwM2nHwk3Em5WxVhz3euNOFP8dJb5YaheJmUnox/dFGbOWA+S5rO2W+EYXNVl5+Z+tMtJ88UwTIbn9NkvPR2vuuc01p3mdwLAzacfCTcSblaB3lgPf2bl3Zjg7z8nriuxNvolYWZMv5M0n52jzO95qLu2Tlni+HWHv/fdCteN3Z6OV41DjHWn+Z0A6CkJRTcSblaBProfhuVT1if422shPevvjRBzjvUgaT5LqxXi/1R3bZ3jkuN10OHv/bxCv73V0/GqcYix7rS+0zeXXoD+klB0I+FmFaCaxxnXlXVh4hwPgqT5LD2pEH/lldqnr0nzz5l9Ni5O3cU3nIxDjHWn7Wvo7ttVAEz5JgQ3Em5WAf54H9RCZjJrYf6T5vNctmQ/8zvGmYXKK7VPWWmdo45+53gdyK1n3tUSNcYhxrrTdtzDawsANd2E4EYCgKGFQTtJXOM/CxNj3Az5iZTrDe/b28z9mtcZvZczzt3T9lJXbaUPoX8lFLYrXDMe6iIY607kZ+jnWywAJEiau5EAIN/tjGv8jjAxxlLIT4CttfD+Jba3cxr7tSD5OO9Sb0P0dVxx2q7pIhjr1p4Tee2QA/SXpLkbCQDyPcu4xt/t6f2C1+PTroT5T5q/6vC5e9qWXepaKbUg5mLHvm/Om02jdZeVFMJYt7rFxHd57pAD9JekuRsJAPJ9TFzfY4LjSk/vFyTN8/zK3Kc7De/XYeZ+7XT03D1tX1zmWutp4titduz73g7517AXugfGuhNZTXyXxw45QH9JmruRACBPnH2aWpDtU4/vFyTN8xxl7tN6w/t1nLlfj+aw/y6G/MUUd13qWuth4tjd69j33a1wDbure2CsO5F7PbuuAFDzIJh+30gAMLSZcX3f6vH9gqR5nneZ+7TR8H7lJs3vzGH/vVuhL9x2qWutW6FfM0Jz3/6Ibzgt6B4Y605kPbSrVBoAczYIpt83EgAMvc24vt/o8f2CpHme3Nmj2w3vV+5M7Hms972X+d1+BHWh2+xq4vjtdey75p6T73QNjHUn1re1EgCoeRBMv28kABgm0n4kru3fQ3cTbpLm9VnP3KcmE4C5C5T+nsM+Hvf3W+b3e+NS13plC2Pud+h73q9w/XqkW2CsO7H9UP4gFYAekzR3IwFA2o3Q74SbpHl9VjP36W2D+7SSuU9Hc9h3b1boB5suda33KfRjEdcXFfrtim6Bse7EPpd8j0OHG6DfJM3dSACQtp1xbX/Q8/sFSfM8ceZzTtmFjw3u01pmnF529NyVfJwfr0J5be/LHfmeuWsMKCmEse7kLofyt1eM2QF6TtLcjQQAaR8zru1XhIka+9P3BvdnI/Oe8HFHYx1bLOEi+dh+jxPHcbUD33E55D/oea1LYKw7seuhn4u7A5BJ0tyNBABpqXrmR0JEBU8z78EWGtqfncz9uT5ncY7xO8n8bi9auP9xFqRE/t/WQvfre+c+xOr6G04Y6876XLvlcAP0m6S5GwkAyuXUoN4RJmruU03Omn2TsS/zWC/6dshPPt5p4f7HRP730M6E/qzEN3rKyhvtdeA7vg75C/Mu6hIY605sN3iDEIASkuZuJAAot5VxXV8TJir6Ftozi/Rzxr7szmGMd0PevW4ba2FfG7SfoflFYefBUcmx/NyB7/cjs99+0BUw1r2Qw45fSwC4IElzNxIAlHsf0rP9FoSJivYy7heeNbAfsfxHTgmTeXxN/TDzXne/hfv+cmT/7jtd/pKaiX1tjr9b7lsosT3RFTDWndjVUP7Wyq5DDYCkuRsJAMaLCcXUrL/3wsQE1kI7krkrIW9R0nmrrZ1KiIy27Zbt+8qZfb/qdPnLeuJ4rs/xd9sL+UnzNV0BY92JPQjzV7ILgIZJmruRAGC8mxnX9C1hYkKpsijHLUgcNDXjvW73Q37ysW2z6EfvJT86Tf4hziQveyDypsPXhNP2K7SvpBDGuvM01n2R+A7OLwAkzd1IAFDiWcY1/XrFbT4ftM1gATeG/aDu/lVVahHQmJxcmsPYvg9597ltm0V/78z+PXKanKusrvmPMH9vRoTiPMt90KPOPca6F3Ncsv8HDjMAIUiau5EAoMyHxPX8S8XtxUT56QzJbeHtvTiT7XuYbamJLx28Z4lxzanTHtvLFu33Uvi7HFS8VlxxmpwrtcjrjTn8TushP2n+UBfAWHdiqbJk1gsA4N9JmruRAOB8OQskVk24bYz87ZIQM7ATZlfX/HrGPcvNOYzp7TCfycezD+mslzDeWuK4Pp3D7/S6Qr/1+4Gx7uSeJPZ/xWEGIARJczcSAIyTU8/8XsVtfir+7kh4KcSZxD9Dee3iaZXyaSJh/68K7d9q+l7PKnzmtZb0g6ehGwtaNnm8y96S+DSHsfuWGbdDl02Mdaf2HY4dYgCq3NjSvxsJAIYLfNY5228tqFPMZH1tY0qf+zWU1zJfbehes+6k+WHm57UlOfIwnL+w5XJHxxZ1He/d0J1a/CsV4rbrkomx7sTig9IT5xcAdd3Y0q8bCQCGXoT0AoJVnJZeiDOHF4SXEbEUUNnChkeh/oUN7yb6906D95p1Js3jufU78/Net+DYPwjnJ3Dm9W2UJo/3cuhOiZbNCnG7F8BYd1JKswBQ640t1XwOkuYAXXCUuJZXef0/Lkp3msh7LrSc42YoT/bWnSj7FMpnYNdVEqbppPl6hc/bmvEx3yw55psdHlvUebzLEnjxTYpLcxK3DxXidt3lEmPdiXWtrBMAM76xpZqfYT5mNgFQLrUI6LsK2zotFxETZFeFljG2S/pbXBSyrgRgKkFf5+KfTSdRqyQfN2Z0nGMd+zehvLTItTntw00f7weJz7gzBzFbCflvR/wK8/MgAGPdtllL7Pe6wwtA1Rtb8i1mxvSDUAHM/W9k7kyqjZG/McucMjEZtl/S5x7V9Blfp/wZVe8160qixhm4vyt8XtOzIeN9Ylyk9Edivw46PraouxzPrzDfb3e+rRAzixRirDu5dyX7fBKmt+g2AB2+sSXfRmZMvwWzRADaLjWbKmcm1Vr4k9CJ2zPLnJykxHEYP8v0ootDli2euDOF79NkEvVFxc+L7cmU78mWwnD2YnxT4CRzn+Z5oeBZLPz6PJQnwtp83X1YMWYnLpEY604k9UbHC4eXWXTKL8VN33ntWU/j8rQkJkdhvlb5Zv5Jmtfncskg97x2W8gAWu1jSM/4KxsUroW/Z5Q+FFIyLZXcU8R6slemkPB4NaUkR1NJ1Fuh2izzswmemHi9P2irofpsw5iUjesWxMVVt4ptxevH9wn3Z57Hg7NImi8lPme7pbGK/eXXBP3jrkskxrqVpR6qWgCURi0XNx/jOuR+cdL1UbwZfZsYgC3pQrToxpa0K6H8deq6B70ATN9mxrX88Tl/F8sFxMkho7NK3wknFS2F8QuuxYk2VWtex9nL45LKO2F6swKnnUSN+x3rWk+aoC5rP8L4yU6/p/B5XViIbhZJ85AYX38vrsttGjc8v0AfiuWVvLWEsW6+eL6UPaDad4hp+gavLGH+LihLkPphP/ZDSItubBl/87BW3PT+CJPd9MYf75eDdi+ooQbQNrmzqmL94Zgk3w7Dxf3OlnX54hrPhBZLxgyxn22G9ESk5cQ27rfgXrNqEjXG5W5xD/YtTCd5Pau21YOxxTSS5nGmf1kSenPGcble7MPbMNns8vMe6OyF4RtMK0UOZsElE2Pdcz1L7Octh5smT6yywcXH0N8Z5ucNxA5KYnXkh4+W3NgyvLbF15bjoiafL3DjkGo/i+TKQZF4eSX0ADMVEzG5dYjH3c+ZCMFFrYfxNfbjLNqYPIsJuTtFkiMmwmPyNU5WGpdIjDPrllpyr1klifo+TG+Wdxva0pz31VklzaPXoTzJ3HTS7k2oVs6ijvar+Mw9l02Mdf/dYihfo+atw0+T3iZ+qK4L0V+uJS5I74WIFtzYkq6VOM0GwGzFGsdfQ/XF2uI6NiZAUOfAPy7iedFZqnESU0yqN/Xmb91J1KaTkE22Tx3op7NMml8P5Q85txuOxSz76oFLJsa6/65s8ev4AFYtcxpTVlg/3tzdEKKxA7Gym98dIWLGN7YA0HcxwfgkpEtBxJnlsc652eVMS3wQsx6Gs8hzE+ix38aZpzdb9D3enLOf/7fD21lNHe+yBFlMqF9zKKA3lhO/k97IoDEPEzdqj4So1Hoifg+EiCmRNAeAapbCsJ7yetHifVqcHGJWObNwveiDsTzL9kjbKPppW5OE/+s595z/2eHsrKaOdywzUVaK4aVDAb1RVrIpJtNNcKARqac3r4Uoy8tQXvtpWYiYAklzAACa9r+fc8/5vwmL412DraAcA/TdrVC+/sVTIaIJcUbN55KOGP+3RWHKEhcGPSqJ5WForvYg/SFpDgBA0/7tnHvO/1lYHO8aXDKuht77FMpL6V0WIpqwF8qf4q4KUSUxXmWLl7wQImomaQ4AQNNjnvPuOTeFxvFuaFy95bBAZz0J8pS0wFoof93hmRBN5GkoT2DeFiJqJGkOAECT/scx95zKZjjeTY2rT/Q36KRU+Wh5ShoRy7J8DV53mJYPJbE9Dhaaoj6S5tA/Sz1pALTPfzFo/8c595v/p9A43jVTpgX652OQp6QFlGWZrvjUW5kWmiBpDv2ynHnez3s7dqgBWum/H3Pd/h+ExvGe0n3Pz5L7hV2HCDpjp+Rcj7PPvV1CI9aCsixNUKaFJkiaQ7+sh34kzQ2CAdrnvx60//eca/Z/Dt6kdbyn52HinuGOQwVzL+bHyvKU60JEUw5LOuKX4HWHusRXxT6XxPpz8DoZFydpDv3yPvQjaX7PoQZolf9m0P6fMdfs/054HO8pexPKZ6Bec8hgbl0dtB9BpQZaYD0xSH0oRLW6n4j3uhBxQZLm0B/xQetJmDwR/S0MH9geDNq7QXt1TjuusL2DMds4bXF9j6PETfC4dsXhBmiF/2rQ/lPJ9fo/CZHj3YA4sa9s8t/HYPIfzOv4JlXHfFGYaOqH5nuwkEbTyi4Ax37cuSBJc+iPG5nnfExSx4R1LBMWZ2wvVfh9/xryE9vLFfY97sNWyEvKHzrUAK3xX4bzF4I8fXhqLON4N+VqIp/xyuGDuVO23uL3YgwBjdgMamzPwloor830RIi4AElz6I8niXM9lm65d4EBbZVFRo8ueD/yq2Tb2w41QKv8h3Ou1f9LkDB3vJsXJxCcGFtDJ5TlKGMObU2IyBFfRYirxG6EyV9Xjtv4kRhoMz3vSmIfVwO/KkRMSNIc+mPcm0vx9/1uDdt/FPKT5nsX/Ky1MP6Bsof4AO3zPxXX6P9r0P5b4XC8Z+hOsGAgzLsHJedx/O/WN+JcMXl6qxi4vgzDV5RHO9KjCbe7nRj83hL6qbqZ+GF/JkRMSNIc+mFxzO9InPFdV/3v1yE/af6ghs/bDec/SF5wuAFaJ84y/o/B7HLHux0ehvKE212HEForTpApe2NkQ4j6LSbGbxYDzu0wXAn6YzFQTA1Slyb8wSubZf7WIWlEWTJCkoBJSZpDP9w959yOi3rWuWDm98xrShyM1rEgz5Vz7n32HWoAIENZ2bqTIHEObSRhzlhvQvls41T7OuHnbgSzzNsgtYDbphAxAUlz6Iedc+4JrjX4GzXaPtT4uftntr3lUAMAmeJkxLUx7abwwFyds6vC028xaX4cJk+cTzoj/GvJNr84LI36HMofilwSIiqSNId+OAp/z/Su+6byaYX7kTof8m6f2fayQw0AANBfsWTK9TCcBX6cOUidpJ55auaY1aWbtRnM+qdekubQfcth+utgfAr5SfM6E/ajb8N9c6gBAAA4tZY5SJ3kNewXobzO16LwNyrWLS+rXf9aiKhI0hy6bz38/VZS3YtyxfuL3LfgfoV634oa/W7vHGoAAABOLWQMUj9PuN1fJdt8JfQzUbYgaHyQcUWIqEDSHLrv1cj5vDaF7d8L+bPM6364ux4s/AMAAMA5LmcMUidJcFsAtJ1uBwuCUh9Jc+i2OKv7W5juw+6dkJ80f1DzZ6+PbPuqww0AAMCp1YxB6v0Jtvu+ZHvfgkUnZyU+JCkr0XIgRFQgaQ7ddjP8WfxzWotkfs68lsR9qLus2+kCpMcONQAAAKPWMwaqVQepcbbWScn2ngv7TO2F8qTENSEik6Q5dNudQfsShmuUTEOVeuZHU/w93HWoAQAAGPUq1F/PfDOxzRvCPlN3E8fniRCRSdIcuIhHIb80yzQeuMeHAjFhftOhAAAAYNSXxCB1Z4Jt7pds73tQmmXW4iKtZW8CfBAiMkmaAxfxPuQnzW8LFwAAAE24njFIvVtxm7FmdllC9pWwt8JByTE6KY4jpEiaA5NK3S+Mth/BA3cAAAAa8iAxSJ0keXo7sc2Hwt4KT0K9D0voJ0lzYFI3Qv4s89fCBQAAQFNeJwaphxNsczexzSvC3gorieO0J0RkkDQHJpV6eDvaHggXAAAATfkW6q9nXlb241jI5+b4fxIeMkiaA5P6EPKT5svCBQAAQBNy6pmvVdxmLOXys2R7b4S9VcoWYFPXnByS5sAk4ltnvzOvIV+FCwAAgKZsh3Q984WK27yZ2OYjYZ+rPnBTiEiQNAcmkVpTZbTtChcAAABNOUgMUg8m2OZGYpu3hL1V1oKHHFyMpDkwidSaKu4dAAAAaNylQfuVGKQ+mWC7FgGdL1dD+evxz4WIBElzYBLfM68fv4p7FgAAAJi6VBmV2G5MsN2yGtnfhb2VjkO9bxvQL5LmQFXXQv4sc79DAAAANGYvMUj9OeF2f5Rsc1/YW+nDFPoB/SFpDlSVKuU22raECwAAgKYcJgap7ybY5mJim0p9tNPLxHFbFCJKSJoDVb0L+Unz68IFAABAE2IS9HdikLo5wXZXE9t8LPSttBXqL9NDf0iaA1XE+uQ/M68dx8IFAABAU+5lDFRXJ9ju/cQ27wp9UqzzuhSaXfTsQeK43W9RfP7V8TaPJM2BKtYqXBNfChcAAABNeZsYpH4LkyVtnyS2uyL0pW6F4RsAsS00+LlrieP2pEUxkjRvH0lzoIpnFa6J94QLAACAKmKJlTgDONYJfz9oX8Kfkiu/wrBm+YtwfmmN74lB6usJ9ym1uOiCwzZWnNl/XMTpbcOfvZI4bnstipOkeftImgNVfMy8bjT9ABkAAIA5djsMk9onIT8RtzHy98sZ/359wn17nRj8tl0cnN8ZtN0wfBBxFIYPIM77PjH+x2daTAQcFO3NoL0Kw4ca2yNto4jvaXtU/LvRz7k3g+9d1h/etOgYSZq3y7WM7/TNZRso5Kypctq+CBcAAAApsXTHuNlZMYEbZ5bH2p/bYZioPQp/J6xPZ5xvZAxUr064jwdhPhfzirO898P4BHmT7Wtotp75qbJ9OmjRsZI0b5ec9RHeuXwDhbsVroe7wgUAAMA4cSZnLNdx3sysmIheD+NfX14Lf0p+nCau3ofpzez6FOZrxlh8OLAf8me9NdFmtVhqWcmeTy06ZpLm7bKb8Z2eBICh5xWuh7eECwAAgPPE0h0/w/kzy7dDXq3P0cUll0O6rMvOBfb3OMzHbOXTuKRquzfdns8wHmXHrk1vCUiat8fljHMoXm+uBoChz5nXwvjm1yXhAgAAYFRMhr8J4xOYqxW3dzq7/GWY7kzneUmax4Uvf4R2JUtfzDhB8CVImkuaV7Oe8X1euZwDhaWQ/2bXa+ECAADg7KByXAIz1im/MsE2N8Of2uZlg9Q4q/0iiduyWextWUwylrs5Du1JksaHCWstiEtZPfoTpyVnXAp/r5swbvHfFaECCtsVfhsfChcAAACn1sL4GdBxEdDFCbebs1hfbPsX3P95mHE6Ljkcy0wcF+0kTHehz1hf/nEYlssJLY/LvNbaZrqeBIv4AfX+zoy2a8IFAABAFBPb45K1MdF65QLbXsscpF50wb62J80fhn8myp+UDM5jzealMCyHcxjSs2q3R1qc3b8+aA+K+F8vttdWkubkuh7SD5a+tLy/A81aCPkPpOPDa/XMAQAA+Pdk7rjSKbFkykVnJK9lDlRXL/g5bU6axwH7t/D3rPrcBxEx+fcr8f0+znkflDQn9zz6EtIL+F0XKmDE7VBtjQ8AAAB6rixhHv/7zYYGq3HW9UVndrU5af40/L3AWJXveicjfttz3g8lzUmJD4/eJ/rJSXG+AIzaDflJ87vCBQAA0G9rofx15Sc1fc7DjEFqHUnttibNY7LvdJb5YaheNmInI34357wvSpqTOof2QzphLtkFnCdV4mz0OrIgXAAAAP0VS6H8KBk4xsUi66rp+ThjoHq/hs/5XbL91zOM9Xr4M3P/xgR//zlMf5b+rEmaM44Z5sBFXE3cH5y99wEAAKDHA8jvoTwJe63Gz9sO6YTXYg2fc1zyGQczjPf9IgbrE/zttYzB/psO9MmypPk3p2yvr1WpGaLxenVDqICS3+Dc0iyPhAsAAKC/UrM2H9b8eW9DMzO72po0v4icWfrrHeiTX0u+37FTtpduhfKHe6cL4F4VKqDEi5CfNF8RLgAAgH5aTwwYP4X6S30chWaSvmWfczSnxyv1gCO2LiQNjzt47JjcRihfbyG2l6H6+gBA/xyHvIT5jzD/pc4AAACYwPVB+1kyYJy05nbKz8RAdammz/kQulXiIy5Glkocfu5I3yzrIwdO3d64EtILfsbElgU/gRzLIX+W+WvhAgAA6KfUYosvpvCZKyE9s70ur0K3FpO8nTHI3+lI35TI4GYoL9Nzer1YFiog00bIT5o/EC4AAID+eZQYLMZZ5isz+Nw6k77PE5+1OGfH7FnGIL8LM24XE9/xeYv29V8db7MUyyLshvKFb+P/9iQooQDkeZ157fs9h/cIAAAAXFAseZAqkfJqRgPWOsvBPE181uqcHbePie9zUhzbebea+J6PW7SvkubTFxcATdUgjufGkks7kPAj89r3QagAAAD6ZzekZ1hNq+TBt1BeZ7zOGaMPE9/z3hwds+VQPuO27tI2s3Rvjo6bpHkzYj3/1CK4vwbtjss7MEbqgexoeyJcAAAA/RKTr6nFJN/PaMD6subPuxXmZ8ZyymbGIH+rI310PfE911q0r5LmzbkchusspN62eOQyD5xjr8K1b024AAAA+iWnnue0ZmtuJz73fs2fdzXxeXtzdNzeZhy3Gx3po/NUi17SvHlxBmjqrYv4No0658Coz5nXvfjWymXhAgAA6I840zuVbKq7RMqoL6G8JMzVKXxm2az6/Tk5bvF4pOqwfg/dSRLul3zPHy3bV0nz2VjPuJa9ChLnwNBSheveW+ECAADol52MweLOlD77euJzD6f0uZ9KPvPLnBy3GxnH7U2H+unnGfSTSUmaz856kDgH8q8Xude9h8IFAADQH7Gkxc+MweL1KX1+qhbxsyl97qtQXv94Hl7B3s44bg860k8vh/K3A161bH8lzWfrccZ3eO7yD72XU5rutC0JFwAAQH88zBgoHk/ps3MS9jen9NmppNrqHBy7jxnH7kpH+mnqjYQtpzJnvMg4PywOCv32LeQlzA+FCgAAoF/eZwwWX07ps7dCOlk/rRIKa2H+k2mpeuZHHeqnG4nvesupzBnxodz3RL+JD+2uChX00krIn2W+K1wAAAD9EZNFqdq/06rjGZPhX0O67vC0XEl8972WH7vVMLs69LOwG/oxo5563c04T/aFCXppM+Qnze8JFwAAQH/kJJSmlZDMGayuT/n7H5V89ueWH7utjPitdaivHs7xsWK2ct6muSNM0DsfQn7S/LpwAQAA9Edq9u60SnwshLw6oktT/v6pBcCutfjYpRKBv4s4d0HqjQivzVPmTsa15r0wQa+shLw37WL7FaZXKg4AAIAWOswYLE6jRMpOxud+beD7r4fZznSfVBy8p+qZdykJ+CCYJczFfAlmkgJ/vA35s8yPhQsAAKBfcmZZbdX8mUthOGsr9blN1BS/lojBm5Yet5szOG6z9CLxXS87lUnYzjhntoUJeuFhyE+Yx3YiZAAAAP2xkjlYvF/z577L/NymZg+X1TWPs7nb+Er2s1D/rNnnYVhnfrGF3/e45HseOJXJoEQLEMW1XHIe3J9td4UOAACgH9YyB4q3avzMmIDPrSHaVD3uVF33Gy08dqnFy75U3N7iyHHZbtl3TT3ceeJUJrOPp645P4UJOisuaP68wj3IeSXjrgojAABA9+W+nrxc0+cthT+zu1ILcH7K3GYds8DXEvvytGXHLX7nk8Q+v6y4zY3Q3OKrVT1JfNcVpzKZcq53QHfEN67iG1Rvw2Szy897+2yvuH9aKX4vF4QZAACgW9YzB4lLNXxWrDl9WgYl1glP1ajOqWceZ3x9DvXMhC9bJPBTy45bTj3zexW3+an4u6MW9tODYHE26iFpDt33JpSX9JpG+1V85p7wAwAAzL/1zMHg9Ro+ay/8ScrGBPphuFg988WRbWzWsH9lJVriq9xLLTpuW6HeBx1rI3/3qGV9NC7UWjarftdpTAWS5tB9TSfMrbEBAADQMXdDM4tfPQ1/6gXHUi855UWulWwvvgp9mjB/E+op0bIc5qdES2qW/veK2zutj/4rtO81c6VZqJOkOQAAAAClUoniOmbzPg3/LBlyPfF530J5Ivxt+FOa40qN8SgrA/I11JOcr8NRqKcefBQXOT1dFO15C/voPJXNof0kzQEAAAAoFcukxEWtUkmkmJyeZAbys5Ft7Iz899QCpPtjtheT1qezrOOs6LpnGT8IFysZ05TULP13FbZ1OmM/Js6vtqx/riW+57pTmIokzQEAAABIignWnETSToVtXjmz3TgzfHSW9tPEZ70as93XYfKFLnPEBwO/Jtivpv1rwvidtTHyN8/nrG/GBweLTl9qPnckzQEAAABIzvoebY9DeYmS+L/FRTl/jvxNrJd9dpb6y5AuLzL6OTE5uj/yv29OMR7PQ3mitg2zsX8m4vc6Yxtr4c8Dgp+hfbPM41sEv0u+4wunLhOQNAcAAAAgKSanY73u3MT5+zAsU3I6yzf+37UwLMVydjsfw/llXT5kfE5c4DPOhN4LfyeJp70g51Jiv7ZbcMw+hnQ5nbKHG/F4jZbledjCfpla7NQCoExC0hwAAACALDEJ/q+aW0yMj5u9fDDhNjcaisfbkn34Hiar716nzZD3VsBZcb/jw43RmujvWtgfY78pK5Oz75RlQpLmAAAAAGSLM7rrSpjHmtqXSz7rTcXtxTId6w3G4kYoLw2yOeNjFWN7nBG3+HAiJsm3i5ifLevyJbSzLvizxPe65XRlQpLmAAAAAFRy0cR5TMrmJJTXK2wzlny5MYNYvC7Zp1jaZNbJ5hiTkwscq6PQvjrmoYhrWc32t05TLkDSHAAAAIDKYgmUb6FaAjaW0ogJ9yuZnxFnSn8O6dnlccHQWSWnr4fypPR2C47VaqhWj/50MdNYF36hpf1vN9En1DLnIiTNAQAAAJhITGrHGeOxvMe42tLxv8fa0rF29iSJ7WthONv5vKRuLO+y3II4lCVwT4rvMGtxwc8nIf2g46g4Vldb3O+WQ3kt8z2nJhckaQ4AAABALeKs67WixXrSV2rcdkyUPgjDki2x5EibZkDH71lWKuRly47T0qDdLWK5XsS1bTEtU1YSJybTrzoVuSBJcwAAAAC4oK2gXEgTboXyxVefChE1kDQHAAAAgAuK5U/OKyNz2g6Lf8PFfArlpWUuCxE1kDQHAAAAgBrEBTfLFgXdEqILeRLKZ/OvChE1kTQHAAAAgJrE8iBli4Iq0zKZ1OKfz4SIGkmaAwAAAEBNlGmZjo9BWRaaI2kOAAAAADWKs6J/hvHJtl0hqmSnJJZx9rnZ+9RN0hwAAAAAavYwlCfc7ghRltthWK98XBzXhYgpkDQHAAAAgCl4E8pnSF8TolJXB+1HSQxfCBFTImkOAAAAAFMQ62zHGubjkm4fg1rc41wK6Trmi8LElEiaAwAAAMCUxNnS38P4xNsrITrXXknMYjyXhIgpkjQHAAAAgCm6MWgnYXzy7YkQ/WWzJFaxvvmaEDFlkuYAAAAAMGVx4U8LWqY9KIlT/O/3hIgGSJoDAAAAQAMehvKE8N2ex+d2KJ+Rv6EL0RBJcwAAAABoSCzFMi4JFxPGfU2cS5jTJpLmAAAAANCgm2FYl/u8dlNM/tFWdRkaJm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9VoYtJuD9mjQtgft5aC9KtruoG0N2p1BuyJUAAAAAADtI2l+cTFRHpPk7wftJDOmsR0N2tNBuyaEAAAAAADtIGk+uauDtjdoP0J+ovy89jsMZ6RLngNttNSTNo+uzSBOfqsAAADoPEnzyWwO2s8x8foWhjPI7w3aShgmGVYHbX3Q3oTxs9Hj9h4KLdAiy+FiDwXnpR3P6fE5FisAAACon6R5NYuDdjAmTr8GbWPQLie2EWfpvSuJ96uMbQA0YT30I2m+O6fHJ76ldDho3xuIUfyMj4P23GkBAABA10ma57s+aJ/HxCj+99WK24uz1X+P2V5MzFssFJi196EfSfN7HThW8WFrXIg6vul0VENM4u/TfhGbRacCAAAAfSJpnicmxMfVLo/lWCZNcG+E8oVCJc6BWbkUqi1ufN61MT5QjA8B49s1r85pVcqLHIzZxmn7UFw3J1lnoovX2sdh/IPZVIszypedAgAAAPSVpHlaTKaMS+zEhNLqBbf/MpQniS45BMAM3Mj8jYhJ6piwPl3LYanCdetryE/kVknixn3YCnlJ+cMOH8M3oXrC/HVQIgwAAICekzQvtxCGCZVxsXlU02d8K/mMPd0UmIEnid+GWLolJsknTbBWWWT06ALfI5bC+lWy7e0OH8PNUC1hflj8JgEAAECvSZqX2yuJy5dQ3yzwjcQxuKOrAg37GMbPLL9bw/Yfhfxk7kUfHq6F8aVKbnf4GK6HajXMV3R7AAAAkDQvE5NCZfVg79f4WTH5XlamICap1DcHmrI45vpX51oLr0N+QvdBDZ+3e852f4Zuz6x+HKqVZQEAAACCpPk4MYlSVgs3JrjrrjWemnX5UncFGnL3nGtQXNSzzod330P+DOjFGj4v7vvPM9ve7/hx3A35SfObuj0AAAAMSZqf73kiJptT+MxYF/hH4nNv6bJAA3bCPx8UXqtx+7mLjMb2ocbP3T+z7a2OH8f9zBjHBxgWnQYAAICCpPk/xcXpfidisjSlz36V+NwDXRZowFH4e6b3as3bfxryk+Z1PqTcPrPt5Q4fw/gg9iQozQIAAACVSZr/U6rO7jQT17czjofZ5sA0LZ+55jybwmd8CvlJ8zoT9qOLLn/r+HFcqxDjh7o9AAAA/CFp/rerg/YrEY8nU/z8nBIt+7otMEXr4e+yLJdr3n4s85J6m+e0xevxpSl9t3cdP47bIT9pfk23BwAAgD8kzf+2E2a/WNqHjH1Y0XWBKRktE7U2he3fC/nJ3LrLhqyPbHuj48fxfWaM46LX6pkDAADACEnzP+Jsyu+JWPwM9c+6PCun1u+urgtMQUyefiuuM6+m9Bk5DydP24OaP3t9ZNtXO3wcF4rfq5wYv9DtAQAA4G+S5n88zIjFhwb241bGfsTkvpmBQN1uhj+Lf05rkczPmb89cR8Wa/7s04eSxx0/jndC/oOJu7o9AAAA/E3S/I93GbHYa2A/rmQel9u6L1CzmGz9EqY3+7hKPfOjKXz+XujH2zq7mTE+CcNZ6QAAAMAISfOhWHLlV0YsNhvan+8Z+/Jc9wXmzKOQPwN6Gte4+FAgJpRvdjzOXzNj/EGXBAAAgH+SNB+6nxmLWw3tT85ioF91X2DO5C5O6W2aycVa7bmz+Z8KFwAAAPyTpPnQ68xYNLVw3F7m/lzXhYE5Ed/oOcm8tv0I1m2Y1GbIfzCxKlwAAADwT5LmQzmvsv9qcH+2Mo/Nhi4MzIkbIT+Z+1q4JvYmM8YWlAYAAIAxJM3zF6Y7anCf7mUem5e6MDM4X5bCbJNt/+p466onFWLwwKk2kTib/2dmjF8JFwAAAJxP0jyEu5lxeNvgPq1k7tORLkyDYk3/30VbaPl1S9K8fT5UiMGy020iNyvE+KFwAQAAwPkkzfNnP+41uE+XM/cpJi+9Xk8TYu3j49D8A6RJr1uS5u1yJeQvTmmR48ltV+hnV4QLAAAAzidpnr8I6OOG9+tXMCOTv8XZ3XcGbXfQ3ofhmwbj+klccPH4TPs4aAdFi3WPY3mG52GYaDttsU7++kh7VPy70c+5NwfXLUnzdnlQ4fvvOtUn9il4SwkAAAAuTNI8hMPMOKw3vF/Hmft1RzfuvDjLez/kP0iZZouzgC/NwXVL0rxdXlf4/rec8hOJM8dPggcTAAAAcGGS5vmLpt1teL+OMvfrkW7cWVfDMFmeW9aiiXZ3Tq5bkubt8j3zu8cHQ0pOTeZhhT62JlwAAAAwXt+T5ouhvUmGg8z92tGNOynOtv0e2pXMfT5H1y1J8/a4VuG7Hzj1J7YX8h9MXBYuAAAAGK/vSfPlMP9J81e6ceesDNqP0K5E7ovQnhnAkubzZaPCd99y+k8s95qxL1QAAABQru9J87WQn8xZaXjf3mbu13vduFPirNzj0J4E7kFQyoGLeVehv10XrolcrxDjx8IFAAAA5STN8xMNSw3v26ugnEEfjXvDIJZqOS7aSZjuQp8xyRkTa8sOBxcU307IXTfiWLgmthU8mAAAAIDa9D1p/iDMf9L8k27cGWcX8ouJ8idhOPv8PJeLfrk6aIeJfhIXE90eaZuDtl6cA2thmEhT55i6rVW4xr4UronllvP6KlQAAACQ1vek+XqY/6S52ZndsDBo38LfdYevZP5tTHb/SvSTj0LMDDyrcI29J1wTXzty3z55LlwAAACQJmkuaU47PB05pq9DtUU372T0k20hZgY+Zl7H4psQC8I1kdsVfsfuCBcAAACkSZpLmjN7cab46Szzw1C9TMpORj+5Kcw0bDEMk+E517EvwjWx3Qq/Y1eFCwAAANIkzSXNaU8/jAnGGxP8/edEH4m10S8JMw27W+H6uitcEzvKjPGhUAEAAEAeSXNJc2bvfhiWT1mf4G/jIqGp2bxvhJgZeF7h+npLuCayWiHGT4ULAAAA8vQ9af4gSJoz3x5n9JF1YWIGPoe8a1hcxNabEJN5UuE3TIkmAAAAyNT3pPlamP+kuVfu++19UMeY9onXy9x65q+Fa2L7mTGOayZ4MAEAAACZ+p40vxnyk+bXG963t5n7daAb99bCoJ0k+sdnYWIGtitcWx8K10QuZ5z/p+2lcAEAAEC+vifNl0J+Ymet4X07yNyvt7pxb93O6B87wsQM5F6/YrsmXBNZCx5MAAAAwFT0PWl+Jcx/0vyVbtxbzzL6x92eXrfmuc27nDcgRtdkUDZkeuf/aVsWLgAAAMjX96R59CszDnca3q/DzP0yk7i/Pib6RkxcXunpdUvSfHZuV/iuL5zGUzv/T9sXoQIAAIBqJM1DOMqMw3rD+3WcuV+PdONeijNHUwstfurxdUvSfHZ2K3zXu07liSyG/IVWd4ULAAAAqpE0D+FdZhw2Gt6v3KT5Hd24lzYz+sZWj69bkuazk/uWTHwTYsGpPJG7FfrTbeECAACAaiTN82dFbje8X7mzCNWq7ae3GX3jRo+vW5Lms3G1wrXrndN4YnuZMf4R1IwHAACAyiTNh2VXcuKw1+A+5S5QGpNTEiL9E4/5j0Tf+N7hviFp3l73K3xPpaUmP/+/Zcb4jXABAABAdZLmIaxmxuFtg/u0krlPR7pwL90I/U6WSZq314sK33PFqTyRmxVivClcAAAAUJ2k+XDWXk45gY8N7tNa5rF5qQv30nZG33jQ8+uWpPls5K7FoGzIdM9/DyYAAADgAiTNhz5mxOF7g/uzkXlsHuvCvZTTX68IEw1bDvnJ3NfCNdXzP7ZYwsWDCQAAAJiApPnQ08xYLDS0PzuZ+3NdF+6lVD1zZXuYhdyHfV1/E2Ka4m/QSWaMX7Rw/y8HiXwAAADmgKT5UG5d89WG9udNxr580X17Kaev7ggTM/A65C9gvChcE7kd8h9M3Gnh/sdE/vfQzoQ+AAAA/P8kzf/4FtozO/Jzxr7s6r69tJXRN9aEiRn4EfJ+Uz4I1cR2M2McZ6Nfbtm+Xxu0n6H5hbUBAACgMknzP/YyYvGsgf2Ir67nvH5/S/ftpfchPYt3QZhoWO7bOrE9Ea6JHWbGeL+F+/5yZP/uO5QAAAC0maT5H2uhHYmIlZC3KKm6sP0Tj3lqNu97YWIGch46ehPiYq6G4UOxnBhvt2zfV87s+1WHEwAAgDaTNP9bqizKcQP78CC0Y8Y77XMzo29sCRMtvHaetl+hfWVD5sX9kP9gom1vIh2M7NtHhxIAAIC2kzT/22ZGPK5PeR9Si4DG2XpLum4vPZtC/3xe9HsLMzKppZCfzFXLenLvM2PctjeR7p3Zv0cOJQAAAG0naf63OAPyeyIe61Pehy+Jz3+l2/bWh0Tf+FJxezFRfloyYVt4mdB6yE+aPxSuiX+bTjJj/LJF+70U/i4pFa83VxxOAAAA2k7S/J92wuzqml/POB43ddteylkgtmqybGPkb5eEmAm9DvlJc/1sMrfDfD6YOPugz5oLAAAAzAVJ83+Ks+B+hvKavNMqZTHLhD3tllPP/F7FbX4q/u5IeLmAb5m/JYc9+t08bf9W02c+q/CZ11oSp6eh+Te1AAAAoLHBfx9tJWKyMaXP/RrKa5mv6rK9tRXqncW7FtQY5uJWQn4yd7dHv5t1J80PMz/vuCUxehj+lH4abctOGQAAALoy+O+jWArjqCQmR6H+hdbuJo7Dju7aay9CevG/Kk7LJsQ3JxaElwnlLJ486ZsQ8/y7WWfSPJ6fvzM/73UL4vMgnF9KyhstAAAAdGrw31exHEZZoqLuBNCnUD57cFF37bWjxHn6qcK2boz07edCywWkFqcdbdd79LtZZ9J8vcLnbc04Npslv5ubThcAAAC6NPjvs+2SuMQFzeqabZ5K0Fv8k9QioO8qbOu01EPsc1eFlgmthPwZ0L9C/W/ntPl3s86keZUHExsziklcC+RNKC8vds0pAwAAQJcG/30Wkzz7JbF5VNNnfJ3yZ9D9c/VV5nY2Rv7GLHMu4m3IT+Ye9+hcrDNpHmfn/67wea8ajkV8A+r/a++OQaQ4oziAP4KEK65IYWHAYgsLC4srhFgI2dIi5QWEXHGFhBQSJAgxYGFnkYDFFRYpJEWwEQxYWEiwsLAIpLkiIRZXHMEiYApDDLFI5mU25tSd/W72bjUz8/vBK909njv7sf/55n15SOkvhb/rrssFAACAvv34H7oMBbaieffkXg82+zzMMafs19j7LOPx5DP71+T17DJnXmvRLjx+MrB1c79C86st3y/rfCx2V/8o6pExt6P8BIybvwAAAPT2xz91SNAUnG9G/Wj6PM7E7B2DB7SeiXtR3sk76/Myjud3g65pKXPKQ4sfR/sw970BrZv7EZqfjHa7zHfWdtRPkqxWtRLtz8TIG2rHJ/9nFyavld9BD+f8e0YuGwAAAPr2459a/ujfbOhRHtLYdl5r7rxrCkRyh7nAnJ3O7uJaPTfl3y1HPT5h547Qm9rJHPLm4JWYP8jNMVR9eLph0aF5fvefjvkD6lmVN862GurpAt6v7SHFAAAA0Jkf//wnd+s1zfHNcRcZbC4VXuNI4TVWtZkp8nO1tYvrNWcHZ0h+KeqD+V4c6/JDtN91ynAdnXyv5XfWPLvLp4W2G1E/6ZAHiY6ivrHTt3WzbWie12Tu6s6bEtuxmPD6ddUFlxEAAABdIzSfz3o0z5jO3YEZCmXQdCrqsRirk+Agd/g27ebLA0dHWssMOS5htzOEm56IMMeckrzZshWvNlh9PHnPjZ6sm21C89uxuF3e/4eyrgEAANA5QvP55c7APMRzr7svc05shurGsbAbOZ/4QbQ/hPFidG9HL6/Hqw7MX3xSog/rZpvQ/HX2e9FlNAsAAACdJDTfuwwi16PeRb7bAD0fv88dlSe0jznkDZbzUR7jkDvLc8653eWweNenXIO/aQsAAAB0j9B8/+UM4DzELcezXNpRZ6KeWXtYi9hHo8nnan1S+dnLMS52lcOr9c2U9fORtgAAAED3CM0BYO++n7J+fqstAAAA0D27Cc2XtAkAZvpjyvr5lbYAAABA9zyMcmg+0iYAaLTSsH6e1RoAAADons0oh+YOqwSAZp81rJ/HtAYAAAC6506UQ/N1bQKAqd6o6scpa+dPWgMAAADd9GWUQ/PL2gQAU33SsHZ+qjUAAADQTRejHJpf1yYAeMm7Vf05Zd18VNWy9gAAAEA3rUU5NN/SJgB4zvtV/d6wbn6oPQAAANBdo6qeRjk4H2kVAMTbVd2YsV7e0CIAAADovgdRDs1PaxMAxJsx/eDPrLtVLWkRAAAAdN+1KIfmG9oEAP94Z8o6+XUIzAEAAKA3Tkc5NN/UJgB45ovJ+vhzVR9oBwAAAPTLW2GuOQC0kbvKPw67ywEAAKC3cg5rKTT/SJsAAAAAABiC9SiH5re0CQAAAACAIViu6nHMDs1zhMshrQIAAAAAYAiuRXm3+bo2AQAAAAAwBCeiHJrf0yYAAAAAAIbidpSD88PaBAAAAADAEIyjHJpvaBMAAAAAAENxN2aH5nlg6EFtAgAAAABgCI5V9TRmB+dXtQkAAAAAgKG4EuUxLWNtAgAAAABgCJarehCzQ/PtMKYFAAAAAICBWInymJY7VS1pFQAAAAAAQ3AmBOcAAAAAAPDMhSjPN78fRrUAAAAAADAQa1U9idnB+VZVx7UKAAAAAIAhOFnVw5gdnOcol4tVHdAuAAAAAAD67lBV30V5XMtmVae0CwAAAACAvstd5JejfEDov7POV7UMAAAAAIC+O1rVzSgH51nbVR3TMgAAAAAA+m5c1a0oB+djrQIAAAAAYCiOV3Utmse2jLUIAAAAAIChOVjVuXj5wNCx1gAAAAAAMGRHqjofdYB+UjsAAAAAuuNvAtRXMLCyuZEAAAK+dEVYdE1hdGhNTAA8bWF0aCB4bWxucz0iaHR0cDovL3d3dy53My5vcmcvMTk5OC9NYXRoL01hdGhNTCIgc3R5bGU9ImZvbnQtZmFtaWx5OidUaW1lcyBOZXcgUm9tYW4nIj48bXN0eWxlIG1hdGhzaXplPSIyNHB4Ij48bWk+ZDwvbWk+PG1mZW5jZWQ+PG1pPiYjeDNDNDs8L21pPjwvbWZlbmNlZD48bW8+PTwvbW8+PG1mZW5jZWQgY2xvc2U9IiIgb3Blbj0ieyI+PG10YWJsZSBjb2x1bW5hbGlnbj0ibGVmdCI+PG10cj48bXRkPjxtbj4xPC9tbj48bW8+LTwvbW8+PG1mcmFjPjxtaT4mI3gzQzQ7PC9taT48bWk+VDwvbWk+PC9tZnJhYz48bW8+JiN4QTA7PC9tbz48bW8+JiN4QTA7PC9tbz48bW8+JiN4QTA7PC9tbz48bW8+JiN4QTA7PC9tbz48bWk+JiN4M0M0OzwvbWk+PG1vPj08L21vPjxtbj4wPC9tbj48bW8+LDwvbW8+PG1pPkw8L21pPjxtbz4mI3hBMDs8L21vPjxtbz4sPC9tbz48bWZlbmNlZD48bXJvdz48bWk+VDwvbWk+PG1vPi08L21vPjxtbj4xPC9tbj48L21yb3c+PC9tZmVuY2VkPjwvbXRkPjwvbXRyPjxtdHI+PG10ZD48bW4+MDwvbW4+PG1vPiYjeEEwOzwvbW8+PG1vPiYjeEEwOzwvbW8+PG1vPiYjeEEwOzwvbW8+PG1vPiYjeEEwOzwvbW8+PG1pPiYjeDNDNDs8L21pPjxtbz49PC9tbz48bWk+JiN4M0E0OzwvbWk+PG1vPiw8L21vPjxtaT5MPC9taT48L210ZD48L210cj48L210YWJsZT48L21mZW5jZWQ+PC9tc3R5bGU+PC9tYXRoPiDVaScAAAAASUVORK5CYII=\&quot;,\&quot;slideId\&quot;:381,\&quot;accessibleText\&quot;:\&quot;d 左小括号 tau （ 小写 ） 右小括号 等于 左大括号 表格 列 开始保存格 1 减 分数 T 分之 tau （ 小写 ） 空格 空格 空格 空格 tau （ 小写 ） 等于 0 逗号 L 空格 逗号 左小括号 T 减 1 右小括号 结束保存格 结束列 列 开始保存格 0 空格 空格 空格 空格 tau （ 小写 ） 等于 tau （ 大写 ） 逗号 L 结束保存格 结束列 结束表格 close\&quot;,\&quot;imageHeight\&quot;:102.55466666666666},{\&quot;mathml\&quot;:\&quot;&lt;math style=\\\&quot;font-family:Times New Roman;font-size:24px;\\\&quot; xmlns=\\\&quot;http://www.w3.org/1998/Math/MathML\\\&quot;&gt;&lt;mi&gt;d&lt;/mi&gt;&lt;mfenced&gt;&lt;mi&gt;&amp;#x3C4;&lt;/mi&gt;&lt;/mfenced&gt;&lt;mo&gt;=&lt;/mo&gt;&lt;mfenced open=\\\&quot;{\\\&quot; close=\\\&quot;\\\&quot;&gt;&lt;mtable columnalign=\\\&quot;left\\\&quot;&gt;&lt;mtr&gt;&lt;mtd&gt;&lt;mn&gt;1&lt;/mn&gt;&lt;mo&gt;/&lt;/mo&gt;&lt;mi&gt;&amp;#x3A4;&lt;/mi&gt;&lt;mo&gt;&amp;#xA0;&lt;/mo&gt;&lt;mo&gt;&amp;#xA0;&lt;/mo&gt;&lt;mo&gt;&amp;#xA0;&lt;/mo&gt;&lt;mi&gt;&amp;#x3C4;&lt;/mi&gt;&lt;mo&gt;=&lt;/mo&gt;&lt;mn&gt;1&lt;/mn&gt;&lt;mo&gt;,&lt;/mo&gt;&lt;mn&gt;2&lt;/mn&gt;&lt;mo&gt;,&lt;/mo&gt;&lt;mi&gt;L&lt;/mi&gt;&lt;mo&gt;&amp;#xA0;&lt;/mo&gt;&lt;mo&gt;,&lt;/mo&gt;&lt;mfenced&gt;&lt;mrow&gt;&lt;mi&gt;T&lt;/mi&gt;&lt;mo&gt;-&lt;/mo&gt;&lt;mn&gt;1&lt;/mn&gt;&lt;/mrow&gt;&lt;/mfenced&gt;&lt;/mtd&gt;&lt;/mtr&gt;&lt;mtr&gt;&lt;mtd&gt;&lt;mn&gt;0&lt;/mn&gt;&lt;mo&gt;&amp;#xA0;&lt;/mo&gt;&lt;mo&gt;&amp;#xA0;&lt;/mo&gt;&lt;mo&gt;&amp;#xA0;&lt;/mo&gt;&lt;mo&gt;&amp;#xA0;&lt;/mo&gt;&lt;mo&gt;&amp;#xA0;&lt;/mo&gt;&lt;mo&gt;&amp;#xA0;&lt;/mo&gt;&lt;mo&gt;&amp;#xA0;&lt;/mo&gt;&lt;mo&gt;&amp;#xA0;&lt;/mo&gt;&lt;mi&gt;&amp;#x3C4;&lt;/mi&gt;&lt;mo&gt;=&lt;/mo&gt;&lt;mfenced&gt;&lt;mrow&gt;&lt;mi&gt;&amp;#x3A4;&lt;/mi&gt;&lt;mo&gt;+&lt;/mo&gt;&lt;mn&gt;1&lt;/mn&gt;&lt;/mrow&gt;&lt;/mfenced&gt;&lt;mo&gt;,&lt;/mo&gt;&lt;mi&gt;L&lt;/mi&gt;&lt;/mtd&gt;&lt;/mtr&gt;&lt;/mtable&gt;&lt;/mfenced&gt;&lt;/math&gt;\&quot;,\&quot;base64Image\&quot;:\&quot;iVBORw0KGgoAAAANSUhEUgAABcsAAAFNCAYAAADfMjcAAAAACXBIWXMAAA7EAAAOxAGVKw4bAAAABGJhU0UAAADJIpzoigAAUQ1JREFUeNrt3X+IVs9+IOjiIoMMzdBhDOsQh2mCDBIkNGyHcYmBHpChWSRIcFlhXfIukeAfMsggrMsY0tAsDhHiMIb1j2ZpggRhhHWIw7ggoVkkyGLAYQxxiYRmkEGCML2MS7zEC9996/bbse0fp+q8P8859TxwyL259vueU1XnrarPqfOpEACYhuP9Y6V/rPePJ4oDAAAAAICSnOsfG/3jY//4YXBsKhYAAAAAALouriK/1j/ehm8B8r2HYDkAAAAAAJ11rH/cDN+vIhcsBwAAAACgGFf6x7tQHSTfPe4rLgAAAAAAuuR0/3gZ8oLkcXPPRUUGAAAAAECX3Okfn4IgOQAAAAAABZrvH89COki+1T8uKC4AAAAAALpmoX+8D+lAeQymn1BcAAAAAAB0zamQFyiP6VmOKS4AAAAAALomBsrfhnSg/KaiAgAAAACgi+Iq8VchHSi/oagAAIApW+4fqxXHgiKCVugl7mWpXgFohIchHSh/qJgAAIApu9A/PlfMU9YUEbRGKvXrmyBgDsCMXeofX0N1oDyuOpejHAAAmKbF/rFdMU9ZN0+B1jnTPz5V3Ncv+8dxxQTALMz3jw+hOlD+ddCZAQAATMvpUB1QexIEyqGtlkL1GyPPFBEAs3A3pNOv3FVMAADAFJ3sH1sVc5TNYOUptF1MsVT1lvuGIgJgmmIesKonuT8M/vd5RQUAAExJDIK/qpijvDNHgc7oheqYxG1FBMC0rIX0qnJPcgEAgGl6EqpTRJ5VRNAp64l7/rwiAmDS4kqMqo1ydo8lRQUAAEzJ9cT85Joigs6Jb5O8rrjvP/aPU4oJgEm6GdKB8jeKCQAAmJK4UOdLxfzkviKCzor7FFRt6Psi2NAXgAmqemorNxgAADBN8c3XdxVzk/f9Y04xQaddDdUxijVFBMAkLIZ0oPyHwb+DSfqFRBv8E0UEAFCExxVjws9BnnIoRSp/uTgFAGN3L6QD5e8UE1PwO4l2eEMRAQB03mVjQmAgvkHyvuL34G3wlgkAY/Y2pIPldxUTE/aj/vGXFW3wr/vH31FMAACddiLsbN531JhwM8hTDKVZDjuryI/6XXikiAAYlzOJTmf3WFFUTNjFRBv814oIAKDzHlWMB+Nmn6cVERTpQWK+uKSIABiHGyEdKI85Aa3eYNL+TaId/hNFBADQacuheiHPqiKCYsVNf6veOnkZxC0AGIOqlRt7X3WESfq7/eMnFW3wPykiAIBOi0GudxXjwQ/947higqJdC9Wxi+uKCIBRfQrylTN7/zTRBv+FIgIA6LTUG6/XFBEULz5Uq9pzLa48t9knAEM7FdKB8nhcVlRM2L9PtMF/qIgAADorpleoWsTzJkivAOxI7XVlsR8AQ1sJecHyE4qKCfrFRPt7pYgAADptNTEeXFFEwB6boXrPNTEMAIZyK6QD5R8UExP2u0HeOQCAUp0MO8Etq8qBXKmFfw8UEQDDyNnc84ViGrtTg8475lNbKrwsftQ//rKi/f11//g7mgyAPq3l4qaE5/vHzcH4K25iuNU/vuzp82IKitf942nYeYU8vmY+r+gowFpiPnJVEYE+/hBVuctj/2p1OQC1bYZ0sNwT2fEONu6H71fOLBdeJr+aaH9/oNkA6NNabLF/bPSP7ZCX+u6wV8k3ggcRdFd8kPSx4h6ID5asKgd9/GEuJ/rQO6oSgLreZ0zSbimmkcVXSx+Ew18vLT2w8G8S7e+fzPDcYvqX1UKOk25TQJ82Vmf6x5P+8TUMFyQ/7NgcfG6JlmfUP/Y05amMt6ra/ZWGnauxIfr4ZnlT8fsRH8QdV60A1JGzyskkYXi7T+S/VJRvyYGFn+0fPwnNzJd/PFTnzuzS8cUgEtCnjc3coJzGGSTfe8TPvVfg7/bqjPrITU164t6F6jcr5hpynsaG6OOb6XaiPV9TvQDUkTNYuqCYaov5ReMT+ZyHESUHFm4myuZ/neG5XQ5lTIbi8cotC+jTxiKmSvkwpd/u14PgRilOh50FHDGX+5MJlnMMhr4YfM+1IP3NpF0M7UkHaWyIPr6ZYl7yqiD/W9UMQB05g6VlxZQtrny5UXMCV3L5/vtE2fzDGZ7bvYImRLfduoA+bWRXEpP1SRxxg9DTBZd5DJDEgPabMJ4V5LH9Wk07XU8T9XK2QedqbIg+vrk2Eud+XpUDkGsr4zinmJLixCrmdv84xGC01MDCYqJc/njG5/d6iLr8NPi7p4MBW5xUrYad/Ja9fceNmp992GfsPeLmNXFVSFwNV/cVYavmAH3aaGKgfFJpV1JHDHQsFN5m4+aPz4csv9h3e4tyNk4mxixNW91sbIg+vrmWQ3veUgGg4Ux8Rx9s3BwMhIed5JZavv8yUS6/OcNzO50Z9Igb5N4fBEkWBpP1XJdqtJE3Q7TLlZBerRWP7ZrnDejT9GnfWwqzC5TvfcV8rvD2uxyGC2QuuPVn5lpoz75Jxobo45vfx1ftf/BRuwYgl4nv8ION+ER+awwT3BLL90eJgdpfz3jSn5q8xYnG4ojf8bBGG7k7wvfEiVHV65VP3M6gT9OnDS1OvN+G6s04nw9+x2O+4zNhJ4AWj/jmXlzRHFeHPg6jp3B5rB3XLjMrymfrVaJ+TjToXI0N0cc3v49PpUrymw9AFhPfeubC96+txYltfLUxvuZ4fjD5vVJzMFJi+f5aokx+f8bn9zgc/ar7ypi+o05+1VFz7J0JR79qedVtDfo0fdrQ7oajV7DFlAp1gn3HB+U9TKqH3eOScW32seEnYKZiCpaqldrPG3a+xobo45vfx6fSfK5rFgCMa1KxrJj+xvqgTF6GnVdDT1YMQL8q3yP9YWjuU/9j4fDVfW/D+F7VnqvRPj6H8bwyePmIz19wW4M+TZ829KT8sHKJQbX5ET87rmId5lX5rVBuOpYTNctq0U/ATPVCOh93Uxgboo9vTx+/legjASDJxLf+oDJ3w5uXyvdQP9s/fhKqNyqbpaVw+ArBU2P8jqs1JvObY/zelw0ra0Cf1maHrTSNK83HlRP1ZI1yb2qQcZoWa5TRK7f/zG0m6mihQedqbIg+vj19fCqd0RlNA4AUE9/JWVO+h/pnifJYa1i9fa4x0Mz1qMaE6M4Yv/fGvs9+6DYF9GlDOWxTz3sT+J6YmuV5qL/ZZ4mbmNUJNq65pWcqrqKuytH/vuG/f8aG6OOb63LiGm6obgBSTHwnp6d8D/WnifL4+Rmf3/5csVcm8B11Xq0f52vi54PctoA+bRyehoP5lScVoD4e6ucxXyqwjW7UKJ+LbumZupionwcNO19jQ/Tx7enjYxq0qrQyz1Q3ACkmvgYd0/RLibL4vxo2uJrEYOpcjclQfBV2nMGXhX2ff8JtCujTatuf3/XDFH5PF0J+Ttlxrzxtiw+ZZbMdylx53yT3Q3s2qjU2RB/fvj6+Kq1MfDPkuCoHoIqJr0HHNP1eoix+Y8bnd3nfZHoSE4bc1xwnsWP73gnRS7cooE8bynqY/CrTnO+tOl4U1j4XapTNc7fzzKXylc836FyNDdHHt6+PT91T51U5AFVMfA06piWugvl/K8rhx2H2T/n3vsJ9a0Lf8azGhGjcAZi9E6LbblFAn1Zb3HRz7yrTzTC9Vcrxuz9n1sPHwtrnlRp9q3y1sxXHetuhuRu9Gxuij29/H5/qE1ZVOQBVTHwNOqblv0uUw0YDznFrcC7x/85N4POPJSaIe48YjBn3yqpF9zWgTxvJzTC53ME56uTlLuk18zrlsuh2nqlUypGNhp2vsSH6+Pa1kYXEdTxW5QBUMfE16JiW/zNRDr8y4/Nb2nMuKxP6jvM1JvOTeBV2JXx7jViuPkCfVt+zGU+2V2r0IwsFtc+PmWUSA57ylc/WtUQdXW/QuRoboo9vbx+/Fbx9BcCQTHwNOqbh7/WPnyQmr7O2MjiP1xP8jjo5Kdcm2CYfuT0BfdpQdleAxhWeZ2bw/THQ+ykIlu91tkbf+tCtPHP3QntyCRsboo9vbx+fSm80r9oBOIqJr0HHNPzPiTL47Qad69wEP/ttjQnRxQl8f1whdXdCnw3o07rep+0Nyj6Z4Xm8CILle90Js8v3TH3PQ/vSBxkboo9vXx+/ag4OwLAEcw06puFPE2Xw8wWUwekak6EvwauwgD6tafamjzg3w/PIzc99opC2mbs5YnwbYM6tPHNVb0Z8KKwsjA3Rx0/OpcS13FTtABxFMNegY9L+UeL6NwtpD9drTIieu30AfVrjxBQoMS3DnTDbvNf3M+rhUyHtMr5G/zWzbW66jRtRX9POyW1sCGX28YuJa7mv2gE4imCuQcek/V7i+v+nQtrDeo0J0Q23D6BP4wirGfXwqpCyqLPh6V1NZ+ZSwavS8mYbG6KPn5zUw7mnqh2Ao5j4GnRMUlx5918qrv2vQjmvlL6vMSE67fYB9GkcYTXYyHLXwxp96zlNZ+ZSaRHWCisPY0P08ZO1XXEtb1Q7AEcx8TXomKT/MXHt/3shbaFOTsr3bh2m7GJoRtqGHwo49GmMw2qwkeWud5nt8mOYbeocdtxM1NO1gsrC2BB9/OS9qbiWbdUOwCjBCRNfg45hvUhc+6+YHMqfx0zF35/dzdZmvRJVsFyfRp6cDT5PFVAOMdiYm6/8iWbTCKl8+5cKKgtjQ/Txk/c0cT3zqh6AYYMTJr4GHcP4+4nr/ouC2sLzGhOiFbdOcWLA58pgMhwDOnGDs61Djrg6ZnNwxAdRG4Mj5uFdHRw3B789u8fK4Ddm/3E57ORK3W7Qb5FguT6NPC8TdVDKq+V1Nke8qtk0wobfD2ND9PFTlNoXQHojAIYOTpj4GnQM458nrvu3CmkHMSf7l8y28CWUk8O9dHNh53Xz16EZQdwYXJt1igLBcn0aeT4m6uB6IeXwpMa9d0KzaYTUG4elBK6MDdHHT8eqMQsAkwpO6EQMOobx54nr/geFtIOLNSbzr9w2RYgrHLdCs4K4F1rSHwmW69NKN58o/5iWpIQULPHhXm6w8a1m0xibQUoEY0P08dNzpwXjXwAayMTXoGMSfjlxzX9UUDtYrTEhWnPbdFpcTf44NC+Au96i/kiwXJ9WupVE+W8UUg5L+tZWet/h30hjQ/Tx7buunqoHYNjghImvQUddqfxwv15QO3gZ8idE5902nRVfoW5KypW9R8x3fqwhZSRYrk8j7UGi/M8WUg73atx3S5pNY6TeqjI2NDZEHz/N6+qpegCGDU6Y+Bp01BEDb/9fxfX+Vf/4W4W0gZgj9WtmO/gUmhO0ZPyehmYFbePqvist7I8Ey/Vppatamfu4oHJ4FeR7bqNPFXX1wdjQ2BB9/JhdTlzPDVUPwLDBCRNfg446fj20I+XDNFwJ+UG0x26ZzloLzQmQx/vvksk3+rRWulBR7p9DGbnKw+A6c4ONTzSb1sw7towNjQ3Rx4/ZcuJ6VlU9AHUHrSa+Bh3D+KPE9f5yQW1go8aE6KpbppPOhYNBnbjB2bX+sdg/FgbH4uC3YHnQFq73j2cZ7WZr8HnxeD5oc/GIKQruDCblMQXBvKpAn9Z6VSnOHmiL+taWzztKCZYbG6KPn57lIFgOwJgHrSa+Bh11/f3Etf4/hbWBrZA/ITrplumkvXnKt8PO66C51jPazWVFjD6tCDF1w+dwdJCxpAdidYKN+tb2zDtKCZaXPjaUck0fP03LQbAcgAkNWEx8DTpy/VbiWv95QfV/usag+rXbpZMuhe9zsZ6ewIT6hGJGn1aE1Yoyv1JYWXzQt3Zy3lFCsNzYULBcHz9dy0GwHIAJDVhMfA06cv1FxXX+pH/8XEH1f63GoHrN7dJJL8O3XMJnav7tmYx2s6mI0acVIW5Q+fGI8o6bB5e0B8GyvrWz844SguXGhoLl+vhm9RmrfpYBGHbAYuJr0JHjlxPX+aKw+t+sMai+6HbpnL2D894Qf389o90Y4KNPK8OtI8o6BtBLe7ukzobJFzSdVs07SgiWGxsKluvjZzceN5YGYKwDFhNfg44cqfzK/0NBdT/XP75k1n/8d8fdLp1zbzDxj5tuDrPq83lG21lSzOjTOi8Gw7ePKOuVAsvjZcgPWElT1TyfKurrg7FhEWNDwXJ9/DRdTlzPDT/LAAw7YDHxNehI+Vv9468qrvG/hLJeE79YY0D91K3CPvFe+ZpoN9uF3VPo00p1/4hyvldgWcxn/DbuHq80nUZK7cVhbNj9saFguT6+SdfV87MMwLADFhNfg46UX09c4/9WWN3fqzGgvu5WYZ9zGe1mQzGhT+u8xXB4cDimcpgrsDzqBBtvaz6N9D6UGyw3NsyfewqW6+OndV09P8sADDtgMfE16Ej5o8Q1/jeF1f3rGgPqRbcK+9zPaDdXFBP6tCL7kpiq4mSh5VEn2HhW82mkVM7uY4XdzyWODQXL9fHTdCfY2wKAIWxlHOcUk0FHhX+QuL4/K6ze67wmvhWk0uCgD4l2E9vXScWEPq3TDpvgx/RLJT9gfZ/ZBj/oWxvraaLuFowNjQ3Rx49RagGKRUsAHMrE16BjVL+VuL7/pbB6vxzyV548dJuwz+mMdvNaMaFP67Qz4eBGgPG/l7x4YalG37quCTVWajP408aGxobo48doI5T5gA6AEZn4GnSMqmqzpp/0j79XWL0/rDEh8uof+13LaDf3C+6PvJqtT+u64/3jXTj4NsmlwsvlVo377JJm1FirhY6LjA3Rx8/Gi1Bu6icAJhycMPE16DjKP05c278trM7jgGs7s96/DIIisNfTjLZzseD+SLBcn9Z1D4KNoA/zLLP9xQcL84qrsW4m6u+asaGxIfr4MapK3/VBtQMwSnDCxNeg4yipV9v++8LqvM5r4q/cIuwzFw6mXihpIi1Yrk8zbigjeFhXnWDjG8XVaJcS9bdmbAj6+DGq2ivgpWoHYJTghImvQcdh/nb/+HHFdf3n/vGjwup8tcaE6LZbhH0uZLSb54X3R4Ll+rSuOhsOBoT1EzuWg3zPXbGYqL9Hxoagjx+T+cS1PFXtAIwSnDDxNeg4zG8krutfFVjnmzUmRGfdIuxzL6Pd3Cy8PxIs16d10alwcP+PVcXyN+7WuMcuKq5GSwWvurjS09gQffxsnA/lvckCwBSDEya+Bh2HeZm4rv+6sPqOqTG+ZNa5HHkc5nXhE2nBcn1aiWKKkVf7yvCuYvnOVsjP9zynuBrvQ0UdfjQ2BH38lK6pp9oBGCU4YeJr0LHf6cQ1/YcC63s55AfMnrg92OdkqM6rGI8YMDpWeH8kWK5P65J4P+9/8LzR8fu8roUa99cLxdUKzxP12KV9OYwN0cfPzqrxCgCTDE7oSAw69ltLXNM/K7C+10L+hOiq24N9Lme0mwf6I8FyfVqnrAeB8pRrNe6vm4qrFVIpx5aMDUEfPwZPE9cyr9oBGCU4YeJr0LHff6y4np/0j/+qwPp+k1nfcfXwCbcH+2xktJ1Ligl9WmfsD5Q/DgLlh3kU8oONZxRXK6QegHQpaGxsiD5+dt6FclI+ATBmJr4GHXX948T1/NsC6/p0yJ/Mv3JrcIgPGRNpuXjRp3XDw31lFtNSHFcsQ/027h7vG3r+C2HnzSH1+82ZRF1uGBuCPn4Mv71V1/FYlQNQxcTXoKOu309cz68VWNd1XhO/79Zgn5MZ7WZTMaFP62R/IVB+tKUO9K27K+Pfqs6/kdr08lVH73VjQ/Tx07OSuI5VVQ5AFRNfg446/nb/+OuKa/nP/eNHBdb1kxoTogtuDfa5lNFu7ikm9GmdKMO9G/nGFA1yph7tXsjvW1caeP5n9tT3uur8zrNQ/SZVF+4LY0P08bOT2i/gvCoHoIqJr0FHHb+ZuJZ/VWhdf8qs689BTloOehjaGQhCn2bMkC/mYd4fKJejuNrrkB9sPNnA838cBEOPcitRnxeNDUEfP4KXiXvOG10AVDLxNeio448T17JYYD2frTGZf+S24BCpgFB8Xd3qU/Rp7S67vYHyuOmYQHm1+X1lVnW8aeD5XwjfbyQnGFpv7PTA2BD08RPqP56pbgBSTHwNOnKlNir6D4XW880aE6Ke24J9ToR0QGiY/K1WzKBPa4b9K8q3ws7GY9MWg7XxLZa2vKVyKeT3rXcbdu6xrN8FG8mlVG3e+r7l12ZsiD6+uf3HHdUNQIqJr0FHrlTut39WaD0/qzEhOuO2YJ+LGe1mteZnxnYWVzLGDcOsXkWfNjvxbavPYfaB8ujB4BxutaTsHtToW5uWe3Z/rvVLboVDPUrU6yljQ9DHT6D/OKu6AUgx8TXoyFW1Augn/eNnC6zjE/sCIVXHO7cEh8jZwO5czc+8E75tkiZYjj5tNmKgfG/O4vgAa2FG53J58HsQj7YEIN+FduZ7Xgrfv0kgH/XRriTq9rqxIejjh7BVcf5bqhqAHCa+Bh05LiSu4Q8LrePLIX/l0D23BId4mWg3MdhWN9DyZvC3TxQvhfVpczWPSQUx9wfKt8NOEHUWYnB892H3RkvKdKlG39qk3LPx+t/vO7+nLbzXp1XncVPWqjRkbe3DjA3Rx89OKm3ouqoGIIdguUFHjt9PXMOvFVrHD2tMiNxHHBaQ+JJoN3Vz3Z7f87eXFTGF9Wk/rvGbHI9fmcA5xNe79wbKP8+wTGIQ89Wec1lqSZnervF9Nxt0jzw95PwutvBen2adV21w3da3o4wN0cfPzt3E+RsbA5DFQM6gIyUG9P46VK98/VGhdbyVWccxIGrDRfY7n9F2btf8zN1gzbY2R4F92qyD5QuH9AuzCpbGQPnevMmvWlSmmzW+71xD7o/1cHiwd66F9/o06zy1EWbP2BD08TW8S8xZ51Q1ADkEyw06Un4zcf7/stD6XagxkXzldmDI34iVGp8XV7TuvtK+pngpsE+bZbA8ppTYGySL9+KVGZVDTAOzf8XujZaUaQwe5uZ7jsHGJuQDP2ozuWctvdenWeenQnUqlraNn4wN0cfPznLi3DdUMwC5BMsn53ZHyvePE+e/qH6Th/x4HCbnVe3TNT7vefgWpDuleCmwT5tVsHw+fNsrYG+u6t4Uj1uDvuZNOHwTzPmWlGmdfM9vZnxPxED944rzu9bSe33adf4s8flnjQ1BH59hQ0wDgHERLJ+c3JyFFxp8Db+QOPc/Kbh+39WYEN1wO3CI5xltJ/d10Ssm4OjTZhIsj/fo65rfO+1jvUVl+rjGd72cYVuL+d/fhu7l255FnV9MfP4DY0PQxyfE39uqt5Li7/Ux1QxALsHyycnNuXm9wdfwLxLn/k8Lrds6K9/avLqM2f9G5IjpHz6Gb2kJTipaCu3TZpEy5HlodqB81JW50yzTkyE/Bcvu792036KJOdLjSuiviXN73uJ7fRYPnd5XfP4ob0YYG0IZ89Y77jcAxkmwfDJODSZxOeXb1BUzcdPO/1Rx3nHTz79baN1+rDkhWnVLcIgnGW0ntQrm2L4JjrZGyX3aNIN8MVD+LDQ/UP62RWV6d8jrW5pgm4pB2riScq1m39/mwMwsguU3Et9xy9gQzFsrxsIfQvXGnjbTBaAWwfLJWK8xWI6D6ybuzL2SOO//o8B6javehnnd/n3w6h8H5eSHrNrgc3+w7o12RuF92jSDfE9C8wPl41gFOK0yjfszbI9wnbFvvt8/road4PbpUP2WTWyjC4Pj7GCsG/82BmVjOoLnI57PQovv91mlM6oq760G92/GhujjZ6sXPJgCYMwEy8fr+KBDrjtgftzAAfO/Tpzzf1tYvcaB2IcRJs73TIrYJwZTUq/yx5y8h+W9PR++38gvBhnOKlIK79OmFeRbD+0IlI8jb/Y0ynRlxP61acfrlt/3s9oody3xPVeNDcG89RBV+0dITwjAUATLRzfsK7r7jzjYjq8gnw+zf1XsZ8JOmpWqVQU/6nCdxhUTZwaToMch/9XE1LE1aCcXB/W8ELwWWLqNkLeK58FgQhMn1jFIvj/IfklRok+bSpDvQWhP0PZRQ8t0ftAPxpXg70N3guRtSRnShPvoMKlUEPEhxCwDdMaG6OObN2+9ECa3wTUABRMsry8Gq2Lqg1eDAe64BsuHBchiUOzFIKB2e4rXmMod+Tsdrdv1CddpVS69uCpixe1VnLlQvSImZ4O7q4oRfdpPTTrIdyO0K2h7voFlGtObfA3dC5DvPU61/DdhVsHyqImry40N0cc3d95atTFp3BzYqnIAhiJYXt/WjCZfm1O8xv87cS5dTfewGWY7we65vYp0YhBAqtteXgWpV9Cn7VU3yPeLNT9/I5SXCmTcZboVuh0of9WB34RJ30dV4qrXT6F6Q9dpry43NkQf38x568XEOdxV/TRJDKqtVhwLBZdNL1E2JzQfZkCwHKAZroV0SoK4Siau2omr67ymDXl+94j7aU7RKFMaV+e3Ev3gFVUBhO/37tl/xL185hURTXFhMIk7qsGuFV4+pxKT4HizC5gzbYLlAM1yZhAMuBN2HqbH1A+9sJNSwcAf6jtqQ04PnJQpzavzucSc+aO+EIqXeqh2QxHRFIth5+lNVWJ9Oz3vTICrXi17aZDJlAmWAwBd9viQsc2PFYsypbF1HuceVbnt11QHFCs+LKuKPcaYmtgjjXA6VAeAn2is31kK1SvwnykipkiwHADosj85ZGzzp4pFmdLoOn8Uqje3Pq1KoEgPKn4b4kO2RUVEE8TdZas2DYiJ/a2UPuhCqH5avqGImBLBcgCgq+KCnZ8cMrb5A0WjTGl0ncf0pB8TcQYL8qAsy8FbJ7RADIK/qmio74J8YlV6oTpAeVsRMQVbGcc5xQQAtNCvHjHO/g1Fo0xpfJ1fDvISAztS+xnEPQAt1KURnoTq1x/OKqKk9UQZnldETJiV5QBAV/27Q8Y1cYXszyoaZUor6rwq5hBTm0rHAmWoSr8SjyVFRBNcTzTUa4ooS3zy9TpU7/Z9SjExQYLlAEAXXThiXPOHikaZ0po6j3Phqv3R4lxaOhbotpVQnX7lniKiCeITmy8VDfW+IqrlZGIA8MIAgAkSLAcAuubnwtH5jn9J8ShTWlXnK4m5ikAZdNepUL1/gQdmNELMQf6uoqHGHEJziqm2q4kBgI0KmBTBcgCgS36xf/zHI8Y0jxSPMqWVdX4nMV+5qMqgc2Imhs0gEwMt8DhU5wyTp3x4qfzli4qICRAsBwC6IC7Y+e3+8eMjxjN/0T9+RjEpU1pb56k90+z3Bd2SipEtKyKawG7Ukx+YVO3u+zZYtc/4CZYDAF0QX8P+syPGMn/ZP35eESlTWl3nqf2+tsLOm/BA+/VCdZ7y24qIJjgRqvMEbQZ5gsZhOfGD4DVHxk2wHADoil86ZBzz50FQV5nSlTqP+31theq4xHFVCK0WNxau2idxI4g/0hCPKhpqbMSnFdHYPAjVgcslRcQYCZYDAF3yO3vGML8XvJmpTOlancfYw3bF3OWJ6oPWWkzc38+DQDkNsRyqVzuvKqKxiq+OVa3if+nHgTESLAcAuiSuKo3BvV9QFMqUztZ5nJ9UrTy9qwqhdRb6x4eK+/pNkGqJhohB2XcVjfVD8JrTJFwL1cHL64qIMREsBwAA2iamavhcMYdZU0TQGqdC9R5+MVB+QjHRFDdCdRDtmiKaiPiQ4m1FuceV515/ZBwEywEAgDaK85TVimNBEUEr9BL3skA5jRFfb/gUqp/sSAcyORdDdQDTq2WMg2A5AAAAACSshuoA2ooimrjNivKPr5x5usaoBMsBAAAA6KSYmiPm7oo5rTfC8EGuk6E6/5dV5dOxEqqDmA8UESMSLAcAAACg1eKK4uWwkzP8fv94GnaS4X8N3we5Lg35+WuhOnh2VRVMTVXu8i/B6nJGI1gOAAAAQOPFFeK9/nGnfzwMOwHxd2EnQJoT4Ir/bn6I7z0edjaQPOpz4zlYVT49lxP1fEcRMQLBcgAAAAAa74cRj1dDfu/1xOdeUTVT96aiPuKDjeOKiAn+ziwrJgAAAABmKeYcfxR2NnmMwdLtUC9Yvj7k974L1ZtKzqmaqbudqOtrioghCZYDAAAA0Ernw05u8pwA1zD5yi8GG0o2UcxLXpV+560iYkiC5QAAAAC01kqYXL7yp4nPPav4Z2YjUTfnFRFDECwHAAAAoLVOh8nkKz8ZdtKsjDsHOuOxHKz6Z/wEywEAAABorcWQDm7dH+JzryU+s6foZ64qn3zc6POYIqImwXIAAAAAWisV1B42uPUq8ZknFP3M3UvU0QVFRE2C5QAAAAC0Vlw1XhXY2g71VxjHFCxfKz7zuWJvhNRbBeuKiJoEywEAAABorapUHPF4OcRn9hKfeV2xN8ZWRT1tKR5qEiwHAAAAoJVOhXRg684Qn7uZ+MwFRd8YDxN1dUYRUYNgOQAAAACt1AvpwNb5mp851z++VHzee8XeKJcT9X9DEVGDYDkAAAAArbQRqoNan/vH8ZqfeTHxmQ8Ue6PMh+r88s8UETUIlgMAAADQSp9CdVDrxRCfmdow9JJib5yXYbwPTCiXYDkAAAAArRNzUaeCWjeH+NxUvvJ5Rd84a2G8qXgol2A5AAAAAK1zLaSDWks1PzOuQN6u+LwPir2RriTawaoiIpNgOQAAAACtk1oBHlO0HKv5mecSn7mh2BtpIVFvjxURmQTLAQAAAGiVuAL8S6gOaD0d4nNTq9WvK/rG2qqot4+Kh0yC5QAAAAC0ynJIB7RuDPG594Lc1231LMg1z+gEywEAAABoldWQDmidHuJznyc+87iib22bWFZEZBAsBwAAAKBVUkHt90N+7qdgc8+2upRoEzcVERkEywEAAABojbi6eztUB7PWh/jc+cRnvlT0jbaYqL/7iogMWxnHOcUEAAAAQBOkVhDH48oQn5sKtj5S9I2WetjxVBGRMBfyVpYvKSoAAAAAmiC1CWc8Tg7xuakg/Jqib7yqNw7eKB4SljN+W74EexcAAAAA0BCvQ3Uwa9ig6M3E515T9FkuDsrr0wy++01F/W03rJx+KOBom9sZ1/TKLQ4AAADAOMWUGXEl94OwE3zau7Hmx7CzgefV/nFs39/FNAlfQ3Uw696Q53Q/8bmXVFvS8p66fDiD73+aqMP5BpWVYHnzbGZc06rbHAAAAIBRxcB3DDg/C+mA9+7xtn+c3vMZFzL+ZmXI89tIfO5yS8o5llfM2R6D/0/Czsakh21SGFdhbw6OF4Prj8fdsBMQjEdcbd/bc6wMymH/cTnsbKq6PePyWk/U4ekG1ZNgebMsZvwuxRQsJwMAAAAAjCAGyd+Ho4NQ8X+Lgd0YrI3B3S/h+4D53OBzUgHtUfIJvwjtCbTuF8snpolJpaiZ1hED8cdmUA6roT0PPATLm+VxxvU8DAAAAAAwpPNhJ83KYYGnd2Fn5fKJQ/4upsvYGxjfzRe+FSaXTziVgmG+oWV8NaNcpn1cmFFZ3GnoeR1GsLw5lkLexp4n/KQDAAAAUFdc3R1TYhyW1iDmtI5B8pyVx7sB87jafCGkA1q3Rjjn96Fdgb+4mjxnNey0j/UZlkkvcW69BtWfYHkzxN+hVxP+bQEAAACgUOfC0SudY9C7Ts7f+G93U7KshnRA69wI551and0k8WFEU1Ku7D1ivvNjMyyXXhAsFyyv50HGdTyZcbsGAAAAoIXiivG9+cbHEUjdXfW5HaoDWlthtIDWp4rP/tCwcn4amhUUjavyrzSgXC4nzvNGg+pQsHz2Ygqj1KaeMV3UfAAAAACATHGlc9Xmm6OkMMhZ+fnD4PtHkQrEN8VaaE6APKZciZu3NmXV7XLinFfdqgzE/PWfE+0lPiQ7ragAAAAAyBUD5c/C0QGntRE/fzXkBW97I35PG4LlMc3M/pWwcWPSuAHqYtjJ674w+M/LgyOunr2eqKO917k5OJ6HnQcQ8bgXdjbPjKvH42aITV1puxwEy0lbCUe/AbP3XlhQVAAAAADkiiuKY2D1qIDTozD6quPVkBcsXxjxe9oQLN+bpzympblc42/XM8rwcsvb43IQLKdafBMiFSiPqVfOKCoAAAAAcsUV5XH18VEBp83BvxnVashLCTKqpgfLL4XR0kNsZZTjiZa3yeUgWM7Rbod0jvIXQY5yAAAAAGqIq8Ufh6MDTnGzzJNj+q6HIR3kfTCG72l6sPzl4FxinuW6q17PZJThZgfa5XIQLOeg+NAu582K+/1jTnEBAAAAUEfVZp7jTufxOKSDXBfH8D1NDpYvh9Fys1/PKMPVDrTL5SBYzvfO9o83iXYRUxpdUVQAAAAA1HUzVAeeNsb8fa8S3xfzD48j3cuniu/4MOMyjxtsxoB9THszTA745yEdLF/qQNu8nLjGG27fotwKO29iVLWJeG+cUlQAAAAA1HUuVG+O9zGMP43Bh1Ad7Ho6pu9J5fRuqxhcT+Vp3g6jb8TaBL3EdfbcwsVYDXmph44pKgAAAADqipvexY00p5V+JcoJ9I4rfULq2trqXEgHDTc60kZ7QbCcb2L6ISvLAQAAABi7VO7w5xP4zsXEd8ZA+rhWsm8mvqutK1Dvh3SwvCv5mu8krvOC27g4MWd56q2RbW0DAAAAgFxxxXhqhfckcl5fSnzn6zF+19PEdy20tO5SaWxivZ7sSDtNPRhYdCsXKb4V8ySkHxrdUVQAAAAAVImBpqrNLyeZxuNe4ntvjfG71hPfdbqFdXc6pAOErzvUVjdCNx94MB6rGfdDfIPmuKICAAAA4DAPQnpl8qQCya/D9FYKr4bupfC4FtLBwfsdaqsvQntS6fxQwNFEV0P6LZnYjuYCAAAAAOxxJqQ3yJvUqvIYrKoKar0b8/fdTFzntRbWXyq1TDwudqi9Vm3S+qFh5ypYPjuXQjpg/qZ/nNAFAAAAALDrWUgHxM5N6Lt7YborolP50ddaVnfxYcOXxDXF/71LKSeqAqAvG3auguWz1QvpgHlsM/O6AQAAAACWQzoYtjnB738cprsiejHxfY9aVn8XMurveYfa63ziWp827HwFy2fvVsY1xID5sQAAAABA0VL5wuNxZULfHVc7V62KnsSK6FSw9WXL6u9eRv3d7FB7PR/a9WaAYHkzbISy8voDAAAAUNNKSAeQtsPkUnikUqJMapXwh4rv/NiyOsx52HG2Q222l7jWXsPOV7C8GWJe8vehrNz+AAAAANQQ03OkgkcPJ/j9TxLffWtG192W/N4nQzof81boVnqJ1cT1LjfsfAXLm2M55D0clL8cAAAAoDAx0JraGHKSwcdTIR3oXZjQd6dSlyy1pA4vZ9Tfg46126eJ621aoFOwvFleZFzPWgAAAACgKHdDOmg0iZzhu1IB660JXvu1xHdfbUkd5uRhvtSxdvsudCeFDtN3PuOe+RysLgcAAAAoSgxGp4JGmxP67hiA3w6z22zvTOK7N1pShx8S1xFX7s91qM0uJK73sduaDG9CWZviAgAAAFAhbviYk17hzoS+/0aY7UZ7MVhflYLmVQvq8GSY3cOOWUltSLvq1ibDaoH3DgAAAABHuB7yguXnJ/DdMb3Bx5BeET3pNAjPZvz9o7qUUX/3OtZu12bQXumelZCXiuWYogIAAADovkchL1g+iWDRWsb3vp5CGdwKs1vZPg4PM8pxpWPt9mWoDm4ed2uTYT7z929RUQEAAAB0X06+8rcT+N6FsBPUTH333SmUQSoVzYOG1+HrkN6ctUubFMZr+Vpxvc/c1tSQEyxfVkwAAAAA3RZX3+YEip5M4LtzV7QvT6ksqjbIfN/gOjwRqgPHw+Zdb/LK7FTamTtubWrYyjjOKSYAAACAbosBoJyA9bjzXV8I6QDvtHMFp4L3pxpahxczynG15meeCTu55O+HnWB80zxIXO9ZtzY1WFkOAAAAwE+D1jmBoltj/M658G0V95fE9z6eYllcSZzL9YbW4b2M+qu7KvZO+La5aROD5VWpg7bc1tQkWA4AAABAuBryAkW9MX7n48FnPg07q5ervvdG5mcujOG8Tobq1e5PGlqHLxNl+CnUX53/psHXfDpxvetua2oSLAcAAADgp0HwaQbLd4PzMUh+PuN7c9JpxPzVcYX6tTGcX9VGmU1cZT0Xxr86f2+9XG5gm72buN7LbmtqEiwHAAAAIDtYfmMM3xVTvsQc5F8H//lyGD1feQzsfhl85soYzvFmmN4K+3HIeeBwu+ZnPh383XZo5iaf70L1Kvo5tzU1CZYDALtin79acSwoImidXuK+PqGIANgVA8w5gaIHI37PYtgJvsbPujn4/60lvnMz8ZlxE8pPYbiA8FHiJp5VqVheNbDTT9VdnYcIZ/dc/1pDJy9V17rhlmYIguUAQLS7uOeo8cCaIoJWivP89xX3dkxDKmAOwE8thLxA0fsRviMGyneD2s/Dt9Xi64nvvFPxmfPh2wrjvZ85Ds/C6KlhpuVhRt2drvF5z8O3lDOnGtheN4KAJuMnWA4A7F3cc9S+OMcUE7TW3sV2hx1xL7DjigmAOOBLbbI5SrDo/J4OaSt8H4BNbUx55YjPjBtx7uYWjwHz+TGXycUw2VX24/Q8o95y05JcCc3eJDM+6a9a6fPWBIYhCZYDQNlOh+og2hPjTOiEpcSc8pkiAiAMBn85waIYmM4NvMZ/dy98S+kRO6T9K7I/hPrBqRgYf73nM89MqEyqXtH6HMYfoB/WZka95YgPIHYfmnwZ/PemuZO4zmtuZYYkWA4A5Yrj3q1QnRrSalPojguhOvWq1J4AhKshL1i0O1hMBVIv7xtwxuDr/rzZxxIdVDzu7fubxT2fO64NPY9yI3FutxpSdzkPOlKrYI6F74Puqw1so/Ecqx6ufDKJYQSC5QBQpjh+fBWqFwvNKybonF5i7H9bEQGULQYi34f8gHkMTK6GnRQrC2FndXcMkK+Fb3nE9wbKLx7ynacyv+tu2Alcx6Dw13B08H3c4sr4qpyFW6EZr2LeDqNt8BknCHtztL8JzXzFNDWYWXUbMwLBcgAoU9XCkzj3OKuIoLPWE/f/eUUEULaVkB8szz1isHn5iO9bGPIzpxEo37WWOJerDai3hZBeoR9zwx+2s3fs/N/sq6+mTgjeJtrESbcwIxAsB4DyXA9S/EHJ4sKx1xW/ATFN6SnFBFC2B2F8gfK4Un0x0THV/cyYK3xliuURO8YvFecTO9YmrMLeyCi7j4P6XQ076W1ikHx/kP1SQ9vlhcS1rbt1GZFgOQCUZSkxzr+viKAIcdFV1ea+L4LNfQGKdzeMHiiPwduc3H6bNT7zzWBQO21tWF0eU8a8HaG+vjTkOoZpJ5+DVeWMTrAcAMoR5ynvQvWinznFBMVI7eG2pogAiJ3FVqgfdI1BzTp5vWLwO5VCJP7vd8LsnubGwXTVk+a3oRlPmmOaledD1Fnc0KjJuRgvhnROexiVYDkAlONxqF6IIU85lCeVv3xREQEQA8C9sBOAPSpYHHNcxwB5DFieGfJ7YmD+yxGfHVeon25AWdwK1UG0Kw2qt5hbMbVZa5wEvBiU/fGGt8M3oTon/rxblTEQLAeAMlxO9Pc3FBEUaS4xj34bvHECwD4xaL2854j/fVwrquOq6F7YyacdA9MXQrPygqU6zpgPvGlB2/jwIgbx7wzK9cagjM+H9gSYUw8pTGYYF8FyAOi+E4Nxe9VbsnITQ7nieL/qzfdHiggA8jtOeczGKwb0tyvK+6XJDGMkWA4A3fcoVO/hc1oRQfEeJOYES4oIAAywmzZIkTOOcRMsB4BuWw7VC19WFREQdhZtVb2BYtEWAOzh1c1mTGas4mfcBMsBoLvi+PxdRR//ITR/Hx9geq4l5gXXFREAfGNToMlK5Yd/YzLDBAiWA0B33Uj08dcUEbBHfMD2NlTvWWazTwDY40lFx/k5SMcyCjnimAXBcgDopphS4VOoXojhzVBgv4uJucFdRQQA35xKDLpfG3QPZSVUp1+5p4iYEMFyAOim1UT/vqKIgCNshupFcicUEQB8s5IYeAvs1hMfQFTlg/cAgkkSLAeA7jkZdgJaVpUDk5jzP1BEAPC9O4nO86IiyhJzkFc9tY9B9FOKiQkSLJ/MfR1/A+OGvM/Czl4E2+Hghmov+8f9/nEpyP0IwHitJfr2q4oIZi7O8x4M5nxNTLlZlbv8S7C6HAAOqMpfHlOKnFdESeuJMlxWREyYYPn4xBU4TweThx9qHvF+f9w/zilGAEYUH9pWvbX4LlhVDrMUg+RxwcTnho+3LyfGr3dUJQAcHIi/rug8t8LOxkIcrheq85TfVkRMgWD56OJKoM1EGX4Z/CZuZZR3/CybJQMwrOuJfuZKA893tZDjpOZZtFj/cSX55xaNt9+E6regjxdWh8sz+u3ouX0A2tXhVwV/NgvsQHNcCNWrTzeCFT9Mh2D58OYH92rVA8Ob/ePMvvs5/uf45s3DcPQDsy+Dv/U7AEBd70L1xnxNSv11PFTnVu/S8cW8qFi7K8m/tHC8fTvRrq8VVperM/r92HQbAbRLXAG5XfHD/kQRfWcxUV7PgwAZ0yNYPpyFcPRKm6+DiUXOfRwnT88qyv6piTUANVwM7dqUL5XmoUvHK82zOPODe267xePtmJe8Ksj/tsDYR69/3B3EOT5M6PciPkR8Mfie+EBiye0E0D7LiU70riL6qYVEh/omSF3DdAmW1xffDPl0RFl9GHIwW7V/QXyAJmAOQI6niT79bMPO914oJ1guxWI54tsbN0K9QGqTx9sbiXMvfa+y+EDhWqhOWVNnBfmysT9Ad8QAUtVrlGuFl09cQfo+VAfK7SjOtAmW1xPL4qgHg59HDEJUbZosYA5AysnEWLyJK5tfh/rBpE+Dv4sPBmIQLwbcV8NO7vPevuNGzc8+7DP2HnFDw7hS+EWonz7GytDui2O1W6F6g902jreXQ7veWJmVY4Mx+w9D/q5dUIQA3bQcqjemWCi4bHqJshEoZxYEy/OdDUevKI/H1RE/P65CehukaAJgONcS/XmvYecb0xl8zRiHxMUmMd/zlcFcok5feCnkB6ve1Dz/GBhdCenV/PHY1od3WmwLNxPjxLaPt6v2QviofX8XDxkmUL6g6AAAmkGwPM+xxCTh0Zi+53wicLCqKgA4wqtEf960hRmp4H4MQi+O+B0PQ37AapS0kTFoXpVywx5O3bS7knwrjJ5+o+nj7VTKJKuiv7WJunWv7AAAGkSwPE9VTvGYlmVhjN9VlY4lBtLPqQ4A9jkZqh+2Pm/gOT8OR+//sTKm76iTQ3jUvMtnwtHpN65qop0S3wbcm24ljgVjap47g3YUx4XxTYg6QfSmj7cXE+e/rlnUml/tHhuKCwCgfYO55cLL6HKifB5OYDJSFfB4N5ikAcCuXkjn4m6S+MbWYXuAxHRkC2P6jrmQl+Zld9+RcaSROGrMsKCJdsruIoqXg3vv5BH/7kyNNtiG8XZV8H9Ls/ipE6FesHxRkQEANItgeXqi/T5RPqcn8L0vEt95T9MFYI/NRL+x0LDzXQqH5z0+NcbvuBryA1abY/zel+HgSvlSxo2luBzyN2x92aHxdiqt0Rk/xckV+E3fdBkAoHhbGUfJaT9S+RmfTuh7Lya+96sJCQAD8cHul1C9QWbTrIWDK7uXxvwdj0J+0OrOGL/3RpjsG2izJFg+eltvc7A89bblDdVd6yHdmuICAGjfpKfkleUnB5P3qrKZZA7ST4nvfqb5AhDSD1gfNPCcX+87xysz6EcnlQrh/L7PvlTQuJGDeh0ab8+H6rQyxqY7Ochzf3cuKi4AgPZNekoOlt8P6fym8xP8/ocZdXNaEwYoXqq/alqwdn/AbRIBtnMhP2AV06QcG+N3L+z7/BMFjRs5qNex8fbLxNj4eOH1/SGzvrfH/LsDAMCUJj2lBsvnB4PYqnJ5MeFzWMmomweaMEDxUvnK5xt2vntTOcS+dhLB5NzUF/FYH/N3L+z57JeFjRs5qNex8Xbq3jpfcF0v1Pjdee7WAABo56Sn1GD57YxyuTXhc4irTVJpYL6Ebq1YA6CeuIqz6uFuEzeX3JhCX/os5Aetxp0CZmHPZ98ubNzIQb2OjbevJK5jteC6vlLjd0d+dwCAlk56Sg2Wv21IubwOsw/aA9BcqXQjGw08563BucX/OzeBz48Pm1Nvh+3dMHvcK+8XOzyGEiyvr9ex8fZC4joeF1zXdfKVL7o1AADaOekpMVh+PqNMPofp5Bm8l3EubzRjgGJdS/QR1xt2vkt7zm1lhv34JNOk7KZRiwH7ruVvFiyvr9fB8fZWxXV8LLiuP2bW9VaQrxwAoLWTnhKD5fczyuT1lM7lcmYd2egToEyph6pNyx8cA8lbE+5H6+QrX5vA9/cGn/2owHEjR7eHLo23U2mO5gus57M1fnceui0AANo76SkxWJ6zi/20JsC5A++bmjJAkZ4n+oemrmyem+Bn56RS2z0uTuD74+r5uxP67KaPGzmo18Hx9qq5wwF3wuz2SQAAYIqTntIGvEuZZXJnSucTgxxfM87nhaYMUKRPoV2be07a6ZAfsPoSupcmZdbjRg7qdXC8fSlYxLFf7qbCcVw/57YAAGjvpKe0YHnuq9vTXBHyLsxmgzIAmm0+TD8fd9NdD/nB8uea0NjHjRzU6+B4ezFxLfcL/C3+mlnPm24JAIB2T3pKC5a/ziyTpSme0/Mwu1fJAWiuVMDqUYFlsh7yg+U3NKGxjxs5qNfB8XbqQd3Twup4pcbvzl23BABAuyc9JQXL4670nzPLZJqruB+EZqWGAaAZUqkQ1gosk/chP2hlc+zxjxs5qNfR8fZ2xbW8KayOH9b43TnnlgAAaPekp6Rg+bnM8vg05fO6GbxODozu4ox+w4bpd9p+NKV/uFZYG6+Tr/y9n4SJ3L8c1OvoePtNxbVsF1bH7zLr+GPYWZwDAECLJz0lBcuvZZbHuymf18XM8/qgOQNHiL/juxtBPmxBvyNYnud+4jwuFdbOb9aoo/t+FiZy/3JQr6Pj7aehOW9hzlJ8SJebr/yJ2wEAoP2TnpKC5fczy+PZlM8rd8V7POY0aWj0hPrK4LcmTpjj5otbhxxxtd7m4HjRPzYGR8xzujo4YlCwt+dYGfxW7z8uh50cztsN+k0XLB+fDf33d57XqKMVP0kTuX85qNfR8XZqf4BS0hzV2VT4qtsBAKD9k56SJtvPMstjY8rntVBjEL6oSUOjxAdY8a2V16EZQdwYiJ/1K+CC5ePzIghW7TreP75k1s+Xwb9n/PcvB/U6Ot5eNX/4qSc1+oYTbgcAgPZPekoa7L4NzXx1+0SNQfglTRoaI64g2wrNCuJeaEm/I1ieZzNIg7DrYo36eeXnaWL3Lwf1OjrevtOC/mbS4sPn3Id0b90KAADdmPSUFCz/mFkeqw2tpxI3c4MmiqvJH4fmBXDXW9TvCJbneR8ELnet1qifNT9TE7t/OajX0fF26rp6BdTtkt8dAIDyJj2lBMvnagx2V2dwfp8NxKEVYmqHpqRc2XvEfOfHGlJGguXjsxUELne9rFE/5/1UTez+5aBeECzvqns1fneW3AoAAN2Y9JQSLF+oMdi9OYPzy03lsKFJw0w9Dc0K2saVx1da2O8Iluf5VHEOHwq672K6sq+ZdRPL7JifqondvxzU6+h4+3Liem4UULevgn0SAACKm/SUEiw/H/KDIL0ZnN/7zHN7qknDzKyF5gTIY8qVuIeBoGC5ffhWQeVwpcb98Vizmei4kYN6HR1vL4fmvYk5TadC/kO6J24DAIDuTHpKCZYvh2YHy3NfL9/UpGEmzh0yaY73Y9xHYDHsvL2yMPjPy4MjbgB6vX88y7i3twafF4/nYectknjEV8DjJmsxWBhf8Z5XFfrwUF6wfKNGH35Vs5nouJGDekGwvOR69bsDANCxSU8pwfKrodnB8s3Mc3ujScNM7M1Tvh12Xk/PtZ5xb19WxNTsw0sKluemKovHSeM6KY6mrBcEy7tow+8OAEC5k6rlAsohdyLT9GD5liYNU3cpfJ8n+nTNv88J9J1QzNTsw0vpD07X6L9fG9cJljd4jNm28fZyKDtY/sHvDgBAuZOq5QLKIXciI1gO7LebJulz/zhT82/PBOmVmEwfXkp/cK1G/71mXCdY3uAxZtvG28uh3GD5st8dAICyJ1XLBZRD7kRGsBw4asI8zG/D9Yz7elUxM0QfXkp/kNs/xuOicZ1geYPHmG0bby8X3HfV2dD7gq4KAKB7k6rlAsohdyIjWA7sdW9w38VNN48N8ffPM+7rJcXMET5VtJsPBVz/XP/4ktk/xn933LhOsLzBY8y2jbcvJ67nRofvs5c12qw0agAAHZxULRdQDl3Z4FOwHNojBte/Ju7p7TBcEJ4ypPLdd93FGn33U+M6wfIZ6XV0vJ26rl5H77H5jL5793ilmwIA6OakarmAcrgQuhEsf6dJQ2ucy7inNxQTFd6HsoPl92r03deN6wTLZ6QXBMu7pM5Dutu6KQCAbk6qlgsoh/OhG8FyGwFCe9zPuKevKCZG6Bu6/lbC6xp996JxnWD5jPQ6Ot6+E8rM1V3nId1Z3RQAQDcnVcsFlMPp0OxVIu8yz+25Jg2t8SFxP8fXvE8qJio8TbShhQ5fe51UCDFdjXRG0xk3clCvo+Pt1APfrj6gep9Znx/87gAAdHPSU0qw/ETID5avzuD8tjLPTcoGaIecB3SvFRMJ64k2dLrD13455PfbDzWVqY0bOajX0fH2RijvYd1Sjd+ddU0fAKCbk55SguXR59DcYPmnzHO7q0lDK1zLuJ/vF9zvSBWRZzWUmQYhelijPi74yZna/ctBvY6Ot1+E8tJA3arxu3NJ0wcA6G7QYrmQssh9rfJhQ+vph8EgHmi+pxn388WC+x3B8jw3E+dxraNtKAbhtjPr4kv/OO4nZ2r3Lwf1Ojrerho3f+hoXT7LrMuYImpe0wcA6G7QYrmQssjdRHPaqU7mQn6A5rImDY0X7+kvodwAn2D5+FxKnMdaR9tQnVQIr/zkTPX+5aBeR8fbVXsGvOxgPdZ5SPdGswcA6HbQYrmQsrifWR5Pp3xeCzWCAouaNDTehVD2Zr2C5eOzmDiPRx1tQ6uh2Ztylzxu5KBeB8fb8w0bK0/DcrBPAgBAEbYyjnOFlEVODuFZrJZZDPmvfB7TpKHx7mXczzc7fP2C5eOTCli97Ggb2qxRF2f95Ez1/uWgXuhesPx8KO+tlrs1fncuavYAAN0OWiwXUhbnMstja8rntRK88gld8jqUHeATLB+vDxXn8bGD7SemJ/qSWQ8f/NxM/f7loF4Hx9upa+p1sB63Qv4+CXOaPQBAt4MWy4WURZyAf80cBE/T9dDMXOpAfSczfmfihLzLb4kIlo/X88S5dC33/XKNenjiJ2fq9y8H9To43l4tbO6wUON354UmDwDQ/aDFckHl8SazTKa5w31uLvVbmjM03uWMe/mBfkewvIZUWp+ljrWftRr1cNVPztTvXw7qdXC8/bRB4+RpyE3V2PU0agAAJj2hvGB5bj7CaQYfngWbe0JXbGTcy5cUEzWkgjhdCxjnPtSOb3Cc0DymPm7koF4Hx9vvQlnpnx6F/GD5GU0eAKDbk57SguUXMsvkyhTP6W3Iy8tqc09ovg8hHeCT65Q6zoRyUnSdDvkBq1eaxkzGjRzU69h4eyFxHY8L7Lt3j/cNrrP4ZttxtyMAwOiTntKC5THgvJ1RJqtTPKecjczWNWVovJMZ9/KmYqKm1IaXXQoa10mFcF/TmMm4kYN6HRtvpzaeX+1Y/S114Hdnd2X8W7cjAMDok57SguXR49CcTcNyV9Fd1JSh8S5l3Mv3FBNDqErXFd9W6Er+4CchP2h1QbOYybiRg3odG2+n9g0437H6uxfyf3dWGnj+Z8K3jcUtrgEAGMOkp8Rg+dWMMpnWyoyLGecSVxR6rRKa72FLJ9o0361QxgPVT5njls9BarJZjRs5qNex8fbLxL3XtTHp65AfLD/ZwPPfuwjIQ0QAgDFMekoMls8NBvupAPU0JuK3QnNWuQOTnXDH35V5xcQQziba1oMCrnHv8UiTmNm4kYN6HRpvxz7qa8U1POtY3aWud+/xpoHnv3cvpo/BQ0QAgLFMekoMlkfrGeVybgrn8Uz9QCecyJhwD5Nb2lsl7KragO59B67vZsgPlvc0h5mNGzmo16Hxdiqd2J2O1d2lkP+7c7dh5x4D4+9CtzdeBQCYyaSn1GDsYkgHtqYxIUitcH8frBKBNshJqbRa8zNjHtK4UixuKHZCERfvUaJ9nWr59eU8PN49zmgOMxs3clCvQ+PtB4lrONuxunsQ8n93mparfX+u9UtuRQCA8Ux6Sl65nJqYb074+89l1M01TRhaIWeDsLpvq9wJ3zZwFCznSqJ9XW/xtcX2/TnkjVneaQozHTdyUK9D4+2tivPf6mDdvQvt3CdhKXy/6Mc+DgAAY5z0lBwsT60EjYPQSeYXXkt8f1xRKgUDtMPLxP38aYiJ7Jtg3wK+ORmq34hqczu5HPJXd97TFGY6buSgXkfG26cT578+we+eq3mMIzC8VON3p0m52uP1v993fk/dhgAA45v0lJ4TOxXgmuRKva3Ed9/QfKEV4sT1S+J+rptL9Pyev72siBmo2kS2zW8gPAz5QatlzWCm40YO6nWk7d5NnP8k+6If1/gNiMevjOE7b9f4vpsNqqenh5zfRbchAMD4Jj2lTzz3v8a4/3gxwe9NvWbudUpoh/MZv7O3h5wMbwdvmPBNahPMXkuvayvkjVe+uB9mPm7koF5HxttVKUni21FzE/zuWQTLN2t837mG1NF6OPxB6ZzbEABgfJMeq7R2Ns+rKp+lCXznE3UCndHL+J1dqfF5Z8O3h3hripc9ToXqB7yvWnhNCyE/YPVKE5j5uJHh+oCmj+2WE+e+MeHvn3awPD50y90nIT6ka8IClqM2I33mFgQAGO+kR2B2ZzXGhzC9PLBnEsEO+VihXXJSSJyu8XnPw7fVYqcUL/ukNqc+27LrqZMKYV31z3zcyPBtuMnj7Y0Zn/u0g+V19kl4M+O6iYH6xxXnd80tCAAw3kmPYPmOmEahKoA9ztXlTxIDcq9SQrs8z/idzb2vrwSBQaqlNqd+0LLreRfyg1b28qCJcnPuX2jo+ce9DqpWWb8Nk19ZPe1g+eMa3/VyhnWzNCj/Lu5VAQAwM4Ll+W4mBsrjmCgsh6OD8vE1z0XVAK2Tk/c0x8n+8XHP78FJRcsR3le0tRj0mm/JddRZ3WkFJW3uAya9afwo7jTgvptmsPxkyE/BstsfT/str5gj/VmoXsgTj+duPwCA+gTL66laHTRq7uC48uNjxUB8RfFDK6X2IIhH6mFb/N/3BlxWFSsVbiTa260WXMOpij7xqMN9QRPb8ZfM9tvEtz5i31OVijBu7DmNTXWnGSy/W/O7dlfXL03w+uMDzguDuUad30UPEAEAhiBYXt96GP+qoDgIfh2OfoXyimKH1srJV1v1MCwGIvbmoX4TmrGZGM0V0/psV7S3rYa3oZMVfWLV8d69QYvGjPuPj6F5qfZ6oRkPqKYVLD+d+O1MHfF3637/uBp2gtunQ/VbYLG+FwbH2cGcK/5tfKAZF+g8H/F8FtyCAAD1CZaPf/Jzp+ZnxYHsUfkGrSiH9ov3eOpV6ZjK6bC8onG/hDd7/t12aN8GjczGWqLNXW3gOccHQ71QvZI1dcRNsAXMaUJbXh2i/T5uWPutyoc9zXRg0wiWr4z429O047XbEABgOILlw4sT+qNWe8QNyS4lJjxxgnE3HP16bvyMc4oZOmEj5K0qfDAIsMSAXwyS7w+yX1KUZEqlf3gdZh+Ui6sqzwz608chP11F6ogr5+PDgrjZaXzgtBCmkyqCsg2bKmP/8WEwPjw/43Z7IXGe09xkehLB8vnBb0RcCf4+dCdI3qZ0WwAAjSRYPpr4euWLxIR9fTBgjcGAa4NJVMxhXLV50N3QvFdxgeHF+/ntCJPeGES8qhipqamry9cH/eO4guO5x6fBfeiNLcYhPtSMKbJeTbg9x8D7m8F4Mz54vT2l66vamDSOYae5yfS4g+UxvcnX0L0A+d7jlFsUAGA4guXjEVd7vhtxUBsH7TGIvqQ4oZNODCbodX8bYiBG6hWGEVdOfgrVm9LNYnX5ZphtEKmnaTAGWzNqv5tTuLaLiXO4O+Wyrhss/8WG1t20jlduTwCA4QmWj1csq3s1BuFfB5OeuPL8hOKDIsQ3TFKvfMdVe3EVYVz5K30Eo7iVaGs2kAb2e1PxmxFTEM435Dx/94hz9HYmAABDEyyfnBj8jq9698LOpp+rg+Nm2AmALRnMQ9FiruYre34fbgx+L2Ke2nnFw5jEfqbq4cxH7Q3YI/WA7UaDznX9iHP0kBkAgKEJlgNAt8V+vCo/75oiAsLOg7Ptit+Kl2H2GwPv9fiQc/yxagQAYBSC5QDQfY9C9QaypxURFO9BqE4duNiw8/2TQ87zT1UjAACjECwHgO6LqcE+hupNA48pJihWHO+36Q2U+Hv1k0PO8w9UJQAAoxAsB4AyXA7tyUUMTE9qb4O44WfT8oD/6hHn+huqEwCAUQiWA0A5nlT095+DdCxQogeJucBSA8/53x1ynnGl+c+qTgAARiFYDgDlONU/PlX0+a+DdCxQkpVQnX7lXgPP+cIR5/qHqhMAgFEJlgNAWVYS/f49RQRFiA/PqvYyaOLDs5+rOOdfUqUAAIxKsBwAynMn0fdfVETQaTEH+WbFb0AMSJ9q2Dn/Yv/4j0ec7yNVCgDAOAiWA0CZqvKXx7QM5xURdNZ64v5v0vg/bkD62/3jx0ec71/0j59RpQAAjMNWxnFOMQFA58SVpTHNwlEBszgGmFdM0Dm9UJ2n/HbDzjemgvmzI871L/vHz6tSAADGJWdl+QXFBACddDLsBMWPGgPENA3HFRN0RhzXf6m45zdCMzf5/aVDzvXPg0A5AABj9jmkg+VXFRMAdNbp/rFdMQ54ooigExYT9/rz0MxA+a7f2XOuvxd20rMAAMBYvQ/pYPkNxQQAnbYcqleb3lVE0GoL/eNDxT3+JjQ/7VJ8yyUGyX9BdQIAMCmbIR0sv6eYAKDzYnqGqjfO1hQRtNKpUL1AJgbKTygmAAAI4XFIB8ufKiYAKMJy/1itOBYUEbROL3FfC5QDAMBAXCWWCpZvKSYAAAAAALos5iNPBcu/BhvoAAAAAADQYcshHSz/YfDvAAAAAACgs6o289o9bismAAAAAAC6bDOkg+XPFBMAAAAAAF0WV42nguWf+scxRQUAAAAAQFcthby85ecVFQAAAAAAXRZXjstbDgAAAABA0R6EdLD8lWICAAAAAKDLFkM6WP61f5xSVAAAAAAAdNm7kA6Y31JMAAAAAAB02c2QDpa/VEwAAAAAAHTZif6xHdIB8zOKCgAAAACALlsL6WD5fcUEAAAAAECXnewfX0J1sPxT/ziuqAAAAAAA6LK7Ib26/LZiAgAAAACgy+b6x4dQHSyPq89PKSoAAAAAALrsYv/4GqoD5s8UEwAAAAAAXfcgSMcCAAAAAEDhjvWPVyEdML+uqAAAAAAA6LL5/vEupAPm1xQVAAAAAABdFjfy/BjSAfO1sLMaHQAAAAAAOulMyFth/qh/zCkuAAAAAAC6KgbBn4V0wPx9/7iguAAAAAAA6LLV/vE1pIPmj/vHguICAAAAAKCrlsPOCvJUwDwG1df7x6IiAwAAAACgi+JmnnFTz88hHTSPx31FBgAAAABAV50MO0Hz7VAdLN9UVAAAAAAAdN3x/nEzHJ2eRbAcAAAAAICiXOwfj8L3KVoEywEAAAAAKNJc/7jUP54MDgAAAAAa5P8H/iOQ0g3ZYtQAAAMadEVYdE1hdGhNTAA8bWF0aCB4bWxucz0iaHR0cDovL3d3dy53My5vcmcvMTk5OC9NYXRoL01hdGhNTCIgc3R5bGU9ImZvbnQtZmFtaWx5OidUaW1lcyBOZXcgUm9tYW4nIj48bXN0eWxlIG1hdGhzaXplPSIyNHB4Ij48bWk+ZDwvbWk+PG1mZW5jZWQ+PG1pPiYjeDNDNDs8L21pPjwvbWZlbmNlZD48bW8+PTwvbW8+PG1mZW5jZWQgY2xvc2U9IiIgb3Blbj0ieyI+PG10YWJsZSBjb2x1bW5hbGlnbj0ibGVmdCI+PG10cj48bXRkPjxtbj4xPC9tbj48bW8+LzwvbW8+PG1pPiYjeDNBNDs8L21pPjxtbz4mI3hBMDs8L21vPjxtbz4mI3hBMDs8L21vPjxtbz4mI3hBMDs8L21vPjxtaT4mI3gzQzQ7PC9taT48bW8+PTwvbW8+PG1uPjE8L21uPjxtbz4sPC9tbz48bW4+MjwvbW4+PG1vPiw8L21vPjxtaT5MPC9taT48bW8+JiN4QTA7PC9tbz48bW8+LDwvbW8+PG1mZW5jZWQ+PG1yb3c+PG1pPlQ8L21pPjxtbz4tPC9tbz48bW4+MTwvbW4+PC9tcm93PjwvbWZlbmNlZD48L210ZD48L210cj48bXRyPjxtdGQ+PG1uPjA8L21uPjxtbz4mI3hBMDs8L21vPjxtbz4mI3hBMDs8L21vPjxtbz4mI3hBMDs8L21vPjxtbz4mI3hBMDs8L21vPjxtbz4mI3hBMDs8L21vPjxtbz4mI3hBMDs8L21vPjxtbz4mI3hBMDs8L21vPjxtbz4mI3hBMDs8L21vPjxtaT4mI3gzQzQ7PC9taT48bW8+PTwvbW8+PG1mZW5jZWQ+PG1yb3c+PG1pPiYjeDNBNDs8L21pPjxtbz4rPC9tbz48bW4+MTwvbW4+PC9tcm93PjwvbWZlbmNlZD48bW8+LDwvbW8+PG1pPkw8L21pPjwvbXRkPjwvbXRyPjwvbXRhYmxlPjwvbWZlbmNlZD48L21zdHlsZT48L21hdGg+zxjkMQAAAABJRU5ErkJggg==\&quot;,\&quot;slideId\&quot;:381,\&quot;accessibleText\&quot;:\&quot;d 左小括号 tau （ 小写 ） 右小括号 等于 左大括号 表格 列 开始保存格 1 除以 tau （ 大写 ） 空格 空格 空格 tau （ 小写 ） 等于 1 逗号 2 逗号 L 空格 逗号 左小括号 T 减 1 右小括号 结束保存格 结束列 列 开始保存格 0 空格 空格 空格 空格 空格 空格 空格 空格 tau （ 小写 ） 等于 左小括号 tau （ 大写 ） 加 1 右小括号 逗号 L 结束保存格 结束列 结束表格 close\&quot;,\&quot;imageHeight\&quot;:71.928},{\&quot;mathml\&quot;:\&quot;&lt;math style=\\\&quot;font-family:Times New Roman;font-size:24px;\\\&quot; xmlns=\\\&quot;http://www.w3.org/1998/Math/MathML\\\&quot;&gt;&lt;mi&gt;m&lt;/mi&gt;&lt;mfenced&gt;&lt;mi&gt;&amp;#x3C4;&lt;/mi&gt;&lt;/mfenced&gt;&lt;mo&gt;=&lt;/mo&gt;&lt;mfenced open=\\\&quot;{\\\&quot; close=\\\&quot;\\\&quot;&gt;&lt;mtable columnalign=\\\&quot;left\\\&quot;&gt;&lt;mtr&gt;&lt;mtd&gt;&lt;mn&gt;1&lt;/mn&gt;&lt;mo&gt;/&lt;/mo&gt;&lt;mi&gt;&amp;#x3A4;&lt;/mi&gt;&lt;mo&gt;&amp;#xA0;&lt;/mo&gt;&lt;mo&gt;&amp;#xA0;&lt;/mo&gt;&lt;mo&gt;&amp;#xA0;&lt;/mo&gt;&lt;mo&gt;&amp;#xA0;&lt;/mo&gt;&lt;mi&gt;&amp;#x3C4;&lt;/mi&gt;&lt;mo&gt;=&lt;/mo&gt;&lt;mn&gt;1&lt;/mn&gt;&lt;mo&gt;,&lt;/mo&gt;&lt;mn&gt;2&lt;/mn&gt;&lt;mo&gt;,&lt;/mo&gt;&lt;mi&gt;L&lt;/mi&gt;&lt;mo&gt;&amp;#xA0;&lt;/mo&gt;&lt;mo&gt;,&lt;/mo&gt;&lt;mi&gt;T&lt;/mi&gt;&lt;/mtd&gt;&lt;/mtr&gt;&lt;mtr&gt;&lt;mtd&gt;&lt;mn&gt;0&lt;/mn&gt;&lt;mo&gt;&amp;#xA0;&lt;/mo&gt;&lt;mo&gt;&amp;#xA0;&lt;/mo&gt;&lt;mo&gt;&amp;#xA0;&lt;/mo&gt;&lt;mo&gt;&amp;#xA0;&lt;/mo&gt;&lt;mo&gt;&amp;#xA0;&lt;/mo&gt;&lt;mo&gt;&amp;#xA0;&lt;/mo&gt;&lt;mo&gt;&amp;#xA0;&lt;/mo&gt;&lt;mo&gt;&amp;#xA0;&lt;/mo&gt;&lt;mo&gt;&amp;#xA0;&lt;/mo&gt;&lt;mi&gt;&amp;#x3C4;&lt;/mi&gt;&lt;mo&gt;=&lt;/mo&gt;&lt;mfenced&gt;&lt;mrow&gt;&lt;mi&gt;&amp;#x3A4;&lt;/mi&gt;&lt;mo&gt;+&lt;/mo&gt;&lt;mn&gt;1&lt;/mn&gt;&lt;/mrow&gt;&lt;/mfenced&gt;&lt;mo&gt;,&lt;/mo&gt;&lt;mi&gt;L&lt;/mi&gt;&lt;/mtd&gt;&lt;/mtr&gt;&lt;/mtable&gt;&lt;/mfenced&gt;&lt;/math&gt;\&quot;,\&quot;base64Image\&quot;:\&quot;iVBORw0KGgoAAAANSUhEUgAABcwAAAFxCAYAAABOVuuvAAAACXBIWXMAAA7EAAAOxAGVKw4bAAAABGJhU0UAAADgYC5w5gAAUXxJREFUeNrt3S10FMu2AOAtEAhERAQiYgQiAoFAIBARRyAQCAQCEYFAIBAIBGLWQiAQCAQCEYGIQCAQCAQCgUAgEBGICAQCEYFAIM6dupkchpBMV0+6p/++b61a7917gZ7eXd1Ttad6VwQALNfpSbs+aU8nbVs4AAAAAAAYmkuT9mzS9ibt32l7JywAAAAAAAzByqTdn7Sd+J0kn20S5gAAAAAA9NrqpD2ZtJ9xdKJcwhwAAAAAgF5LK8pTbfJfMT9RLmEOAAAAAEBv3Zy0r5GXKE8rz9OGn5eFDQAAAACAvhhN2tvIS5Snledp4881YQMAAAAAoE9uT9qPyEuWv5y0c0IGAAAAAECfnJq055GXKE8J9c3p3wEAAAAAgN5Yjf3NOnOS5e9jv2QLAAAAAAD0ytlJ+xx5yfIXk3ZGyAAAAAAA6JuVSfsYecnyR6EECwAAAAAAPfU68pLlD4UKAAAAAIC+yt3gM/05K8sBAAAAAOilfyIvWZ7KtZwWLgAAAAAA+mh10najOFn+Y9LWhAsAAAAAgL5Km3fmrC6/K1QAAAAAAPTV2dhfOV6ULP8cSrEAAAAAANBjTyNvdfk1oQIAAAAAoK9SPfJfUZws3wmrywEAAAAA6LFx5K0uvydUAAAAAAD01ZlJ24u8hPlZ4QIAAAAAoK9uRl6y/J1QAQAAAADQZykRrhwLfXMl9ksNzWuXhAkAAAAAOLAeecny1C4IFx3yOaNPrwsTAAAAAHDgQeQly3eEig65nNGnPwgTAAAAADArZxVuak+Fig7ZyujTt4UJAAAAADiwGvnlWK4KFx1xetL2Cvrzz0lbESoAAAAA4MDNyE+YnxEuOuJ2Rn/eEiYAAAAAYNZ25CXL1XqmSz5k9OkNYQIAAAAAZuXWL38oVHTEaNJ+FfTnL5N2SqgAAAAAgAOpfnNRYvGgXRcuOuJRRn8eCxMAAAAAMOufyK9fviZcdEBaNf41oz+PhAoAAAAAmHUn8pLl34SKjria0Z/fCRMAAAAAcNjTyEuYfxKqRp0J9bZzvcnoz5vCBIBxAUfEdTTTVoQEAACGJye5mNoLoWpEmqjdm7S96bVivlQ2qKgm/950QgwAxgXDdX7SHkza69jfCPzHMeOG9N/vTNr2pN2etAvhxwoAAOi1j5GXMH8kVEt1ejqJ2wtlRMp4kNGXnwgTAMYFg7Q2HdN+ifw9fI5qu5P2cNLOCSkAAPTPbubE4LZQLcXKdAL2PdTdXkTOD0AXWvaZ1ydtY+Dtkq4LYFxQo/Tdn96WLHoLrWxL/97WpK0K8V/aML5Ydxlax7jXuBcAOuFH5oTghlDVKpUIST9KfAsbVS7qfMZEuI21+D9XPHnvYnul+wIYF9Qg/eCwFdUnyg+39IPGpnD/oQ3jiy2XwbjXuBcAqHMwuyFUtUivWB/UIi26BibG8z3JiOHdln3mNZOG/7c7ui+AcUHFrsbRK/PrbGkVu41C96Xa8B8if3FOVe1n7L9B+3bSbrkMxr3GvQDAIiTMm7EyHSztlrgGJsbHO5ORXEiry9r2yvQ1k4b/N69MA8YFxgVVetzgd1paQTtyCf7q3+kHjHHsJ7Krjnl6gzD90HQx9n90op2Me417AaAzdjObWmvVOD2dEC+y4snE+Hh3opuvP26bNMRX3RcwLjAuqNCzlny32RD0eKmm/IeoJlF+WTg7w7jXuBcAOsMK8+VNiO/HyV4NNjE+3puM+F1r2Wc+NR00l+0HqZ7t+2lCIK2mujlp/8T+apVR7L/ueuqI492K8q8056zSWptOfNPneDKdAJepFau+KGBcYFxQlbvRnsRYWmluM9DjnZuONU5S/sZq8u4w7jXuBYBOkTCvf0K8ueAA0cQ4z1rGQPXbMYPpJl3MvO7p3NKKnBvTicGi51F2Vc+bE5xbmki8zDzOTV0YMC4wLqjARtS/uWfZ9qGF4482WXTF8Rtx7RzjXuNeAOgUCfN6pMHd7YomxCbG8z3IiN2jFn7u2wWf+cf03FYr6o9lN926XcFxr0Tx6kmr7wDjAuOCk1rJ+L5JJQafTq9DKjV45tD1WZv+97emf263ous0dnmONV4gnrvGDp1k3GvcCwCdImFerbRyLL0O/C3+fMXv9fS/T3UWR7H/KuErE+NK5Exo27i5zrxNr9L/VmXt0/UFJqRV7VuwEce/cr2j+wLGBcYFFdgqiFPacHKRlarXptfqJAnzdL0vuERHGi8QzxvC1knGvca9ANApEubV2ozfrxOmie/1+HMF02FvwsT4JK5G3uvQbXTcypcXUf1rxmVrun6v+DM8POY4j3VhwLjAuOCE/jkmPnuxeKL8sDQO/hSLJ83fhxIiR3ka5etZnxG2TjLuNe4FgE6RMK/WxnRynPu63WUT4xN5Fst5xbJql5c4aUjeRvmNtKqUXpU/arXNdV0YMC4wLjihj3F02Y7zFR/nVOa4w1g635uSMXwkZJ1k3GvcCwCdY5DfrDRI3DMxXkh6zb2oTuDP6aC1bY5aeZJWn9Wxair9m2U3Qavjdec3R1yb07oxgHHBCRz1pllKlo9qPOaDWCxh/srl+suXkjG8KGSdZNxr3AsAnSNh3rz3JsYLuZkRs+2WfvbP8fcrxnVN7q+VnDSkSUYdPzLcP3Sc17owgHHBCaQfFz4d8R22jHrhD6N8wjyVpFBO5LeVKJfYrLpsBsa9xr0AwLEkzJv3zsR4IR8yYnalIxPEf2o83jjK11mtw+FVgPd1YQDjghO4fkRM7izx+ItsBnpT9/7PlZKx2xayTjLuNe4FgE6SMDcx7qJLGfFKr/m2cSXS4Qn+Vs3HK7tJ2YOaPsfGoeOc140BjAsq/H57s+Tv/bOT9rXkd+wz3fs/j6L5shkY9xr3AgBHkjA3Me6inFeh27qS4/nMZ0x1auussb4W5es41rUqf+PQeXutGsC4YFGHVyf/mH7nLdutkt+xn3Tv/+yUjN1IyDrJuNe4FwA6ScLcxLiLdqO4HuFaSz/77Gq0Wy2byNe5IdHsxGFLFwYwLjiBwxvqPWzoc6QkWJmNK/d07/87G+USm5+FrLOMe417AaCTJMxNjLvmakas3rT0s6/PfMadqH+1ycuSE4dXNX6WGzPHua0bAxgXLChtnPkz/twMcqXBzzMu+V1r48/9cUCZmD0Wsk4y7jXuBYDOkjA3Me6aN9HdOpe3l/wZd6PcxKHOlT93Zo5zVjcGMC5Y0D+H4nCv4c+zFkqLlFU2sXldyDrJuNe4FwA6S8LcxLhLcmoTptedT7f089+fDuY/Rv2rbM6VnDT8G/WWsRnH781YATAuWNTjmRh8i3as2P4eEuZ1xavOshkY9xr3AgBHkjA3Me7awLsoTs86cB7LmNzfKzlp+Fjz50mbKj2dtLu6MYBxwQm8n4nBuCWfqcyK6dHA+/flkuOT1x4JnWfcCwB0joS5iXGX7GTE6ZIw/ZVQyGlPhAzAuKADfsTvlcdt2eD7UYnv29WB9+/HJccn9z0SMO4FAJZNwtzEuCsuRfOrRboireT5FeUmDjeEDcC4oOVSaY6Hk/Zp0p636HPlrm7d073/P1YrMz45L2QY9wIAyyZhbmLcFc/CKqRc10pOGtIkY0XYAIwLWMhmtKMMRNuVTWym+s+ndC+MewGAZZMwNzHugrSibC9j8GsX+n1lXg1P7a2QQaeNpt/TQ2wj4wJaYDPzmm2Lk7IZGPcCAO0nYW5i3AU3TEJL+VRy4mBDIsh3LvY3GmzTGy3jkvd8n9rYuIAW2My8Zg8GHqcXJe/vq7oWxr0AQBMkzE2M+xKj67rS/6UN0MrWcVwXNsj2poXP5HFImBsX0KTcGuYXBx6nr1GubMaqroVxLwDQBAlzE+O2W8+ITZqAqXG573bJScOOkEGWVO/09cy987BFn20cEubGBTTpacb1+j7wscpGyXv7g26FcS8A0BQJcxPjtsupS/hIN/rPq5IThxdCRsulFYabsV/L9vV0svs95q9K3D3UdqbP0NTeTvv91rSNZ9qd6bFmW5qMP5+0H4eOc6FFMRqHhLlxAU16k3G9Xg48Rg9L3ts2cse4FwBojIS5iXGbpZVYOa/vnteN/rNbcuJwS8hooTOTdjP2k1A/o31J2rYlvsYhYW5cQJN2Mq7XFePdUvf2Zd0K414AoCkS5ibGbXZFXEpZj/LJpjVho2U2J+1btDdBm1awt+1HunFImBsX0JT0A1/RD3vpmXZ6wDEqW2d6L5Taw7gXAGiQhLmJcZtth80+y7gf6oPSXYdrhLe1PWhh7MYhYW5cQFP+CaXjimyWvK+3dCuMewGAJkmYmxi3VUqeFa3YSjWFz+hCpftSnxNNdPd+/xjtT86mJE4bVz2OQ8LcuICmFNXmTiurVwceo62S9/WmboVxLwDQJAlzE+O2ytn1/qnu85/0qnfZWs/qg9IGKQH9PtqdlE0JrwfR3hIBm/F7U9OhtU3jAhpW9Px6JkSl60wrm4FxLwDQKAlzE+O2ytlA64Lu858rUW7SkOqpqg9KG5RdebjMlt5ieT5p51wmjAs4QtrPYF5t7pTQG3ry91LJ5+4X3QrjXgCgaRLmJsZdnVztGPj+oWzS8aWQ0QJpD4Kjkk3pv/sUf64kTkmU3ahvQ9D076b6pmnvhLuxvxLNMwbjAuZ5EmqXFxmXfBZ7exDjXgCgcRLmJsZt9CwjHnd0nT+Ufd1Z/Gha2n/gcPL7a+yXY1rJ/PuPM/t7SoJvzrQr0++19JbKKPZf7QbjAspIP6h9n3N9djOfZfqzzdwx7gUAWkbC3MS4bVLiai8jHmd1nf+Movxq2lVho2GHN8rbWqBf5tY+vyjcGBdQsWsF1+eGEJWuM53eLvIjA8a9AEDjJMxNjNvmRkYsXus2f9gsOWn4LGQ0LNX0nU2ijBf4N1Ii5leoW4pxAe27Tm+E5//K1pl+L2QY9wIAbSBhbmLcNm8yYnFFt/lD2TqO6oPStNm6v1sL/hu5iZht4ca4gIptzLkuqUyLt+AWG59sChnGvQBAG0iYmxi3SVp1WrRiNE1E1Rv+LbeEzWy7Kmw0aGWmz56kxu+TzP6uLALGBSzzGvmO/a1snemRkGHcCwC0gYS5iXGb3M+IwyNd5g8bJScNP8IPDjTrblSTzP4UEjAYF9Cu793HwvOfUcnxyRchw7gXAGgLCXMT47Y4NZ0sFcVhXZf5w7jkxOGtkNEDOW+jqFuKcQF1jFV2jrkeH0JibtZmyfHJcyHDuBcAaAsJcxPjtsipR/xRd1m4/xy0e0JGD9zK7O9We2JcQJUeHHMtUomIc8LzhzdRbnxyXcgw7gUA2kLC3MS4LbbDZlBlpZVsP0N9UIbnhe8ujAskzJfs3DHfueltF5uRn3x8sipsGPcCAG2xm9kuCZWJcY1WMgbAabPPM7rLH26UnDTsChk9mTB/y+jv6ZlxSrgwLqAir4+5DneE5i8bJccn3iDEuBcAaBUrzE2M2+B2xvlv6Sp/2Qr1QRmejcz+/lKoMC6gIqlcyFH7JjwRmiONS45PlM/CuBcAaBUJcxPjNviQcf7ecvjbbsmJw1UhowceZPb3uwOKyeb0O2KIbdO4gJqlUix7R8Q/lZLzFsvJ+rB5Bsa9AEArGciaGDdtPePcP+kmfxmVnDSklXErwkYPvM/s8+sDism45POgT21sXECNUkL8wzHjEt+pR1uLo1fjH9dSSb7TwoZxLwDQJhLmJsZNe5Rx7g90k79shvqgDM9K5CVidgYWl3FImBsXUIfHcXSy3AaV1Y1PlNzDuBcAaB0JcxPjJqWVW1+jeIXImm7yl+2SE4dHQkYPXA/1cI8yDglz4wKqdiP+/oEulYQ4KzRzla0zfVPIMO4FANpGwtzEuElXMs77jS7yl/Tq8s9QH5ThyU3E3BhYXMYhYW5cQJU2jvieTcnykdAUKltn2mp9jHsBgNYx6DAxbtKrjPO+poscOZEvM2nYC/VB6YecRMwQ65aOQ8LcuICqjCbt+xHfo+tCU2i95P37Wcgw7gUA2kjC3MS4KemV5qLVIt8MeI80LjlxeC5k9MC5kESs6pkgYW5cwNHOxH7tY8ny5TyLHgsZxr0AQBtJmJsYN+Vuxjk/0T1O1GfUB6VP7mX293uSCRLmxgUsIO2r8vpQjH9M2kWhqW18clXIMO4FANpIwtzEuCmfMs75gu7xl0XqONo0lT54ndnfh5jcGoeEuXEBJ/U8/k6WG//WNz75Gd4ixLgXAGgpCXMT4yZczjjf97rGkW6UnDR8ETJ6IK383Mvo77vTPzs0o+n39BDbyLiACjyJv/dCuCIspWyUHJ/ovxj3AgCtJWFuYtyGielR7a6ucaStkhOHp0JGD1zM7O/bQoVxASWN4++Vz5Ll5T0rOT55IGQY9wIAbSVhbmK8bGn15/eCc00ru1Z1jSPtlpw4XBcyeiC3fvmmUGFcQAn3jxh/qKu9nPHJ5Y6MWVMCNtXEXnGJjXsBgOGQMDcxXrZrGef6Src40qjkpMEPD/RFbv3ys0KFcQGZbk6/J2djektYljI+2YlulM+6FVYuG/cCAIMkYW5ivGxvMs7Vq9BH2yw5cXgjZPRAbv3yHaHCuIAS36eS5c2NT7qSfP5kbGrcCwAMk4S5ifEyrR0xQT3cvsYwN+3L8SbKTRzuCBk9kFu//LFQYVxAhqtHjEV8X57MdsnxSRfK3tye+bw/Ju20y2zcCwAMh4S5ifEy3c84z0e6xJHSRO1nyYnDurAxkOeGuqUYF5DjqGT5WFiWOj5J8W97PfBU1uPbzGfecpmNewGAYZEwNzFeph2D3YVtlJw07AoZA3pG/gyr/zAuYL60yeTh8k5t+JF+NGmXBjQ+6UK/fX7oM19z+xj3AgDDImFuYrwsV0LtwZN4VHLisC1k9MCZyFth9n7Bf38z9usWnxFqjAt67UL8nSxPq4abLgF3avr8+nf6GYcwPmn7m4Rp4cbsWwjKsRj3AgADJGFuYrwsWxnnuKk7nLifiCV9cjmzvz9Y8N8/eOslJdIkzTEu6Kfzk/b9UOxeRDv2S7kbvzctPtXz/tqFOUW6Bh8Ofd6XbiHjXgBgeCTMTYyXIa3M2YvikgorusORUiLvV5SbOJwVNnogt375xQX+7fMzf/+VUGNc0Euj2C/V8O+h+70NK4bXZ8ZGdwcyPkmrtdv8w8D4iM98021k3AsADI+EuYnxMtwIr1KexJUoN2n4JGT0xMuM/p4SToskYB6H+rQYF1RlvECre2yZNm78Eu0rw5KkBQKf4/eCgdWOxr3s+ORti++7ozaE/XWCaxPuT+NeAKC7JMxNjNtyjvrY8Z6VnDg8FTJ64ltGf3+9wL+bEmYHJRoWTbiDcUH58eRsG9f4eVJC+mP8XVqjDfd6Wt3+Pqp5w6XpuJcdnzxo6T13VNmePu2t07b707gXAOjNAGpDqEyMF3Quil+r/BISVvN8LjlxuCFk9MBqZn+/t8C/vTnz958JNcYFSxtPLiMhl8o5HE6Wp5XNbSjDksY6h9+cudjhuJcdn1xs4f22Fn+/iXDQ7gxsvteWhLlxLwDQmQHUhlCZGC9o3PJBedutLTDJWRM2eiD3leyy5VRSwuqgpnH6Me+cUGNcsLTxZN3f/en+fnPoOGk1dxuS5SlZfDiRv9PhuJ8vedxUv7xtmyuvxd817mf31ulLXewuJcyNewGATg2gNoSqNrmrKLqYMD81ZyIyWx9ypBsc617JScOukDGwvn/uBP+uzT4xLljueLLOhFxKir+Ov5Oe6Z7fbKDdmrSHsb+i/LgVzLc7HPf7JY/7uWX3WUr478Qw9tbpUsLcuBcA6NQAakOoavM9+pswvxr11B8ekk8lJw7iSV88zuzzKyX+zVTm5evM370kzBgXLHU8WWdCbnvBz9FUO8lmn22Ie9nxSVv6a1rMkWqp/4jhlPnoUsLcuBcA6NQAakOoanGuxDX40sHze55xXrd0g2NdW2CCsyVs9MRWZp8v46VJNsYFjY4n27L5ZBvadofjfmGB46YfK5veryYt5MhJyKa3H1d69FzpSsLcuBcA6NwAakOoanGrxDXo2uA91anci+J6liu6wZFOx58rYXPbG6GjJ3ITYLnuHnqeXhBijAuWPp6sIyH3JLqXLE/tcofj/mLBY6e/t+ykeaodn0rj7MZwx1JdSJgb9wIAnRxAbQhVLcq+dnitQ+eWM+l/rgsc69WCE5zv0fwKLqhCbn3cnM2+0vPo18zfeSy8GBc0Mp6sOiE3jm4my79U9F3dRNwvHnqelm0fp8/k1Yr7YIrnuek9kc7xdeSXN6q6tnxX53tNJsyNewGATg6gNoSqco+j/KAwbZh0uiPn9yHjfNQP/tvZSXt7won4FWGkBy5m9veHBQmUR4f+/KcOPUcxLujKuKCJhNzt6GayPLW7HY17SkjvVBSDlHRPq77fx/7K89T/izZovT/9/KmlRRepzNa76Wf6WeH1OTvQ+V4TCXPjXgCg0wOoDaGqzPnYX/Wy6KDw7XTC0vZzLFp9lCb5VoT8lspDPI3iMjY57Vvsr7ASX7rufWafvxP7ZaAOrEyTK1+OSNAoxYJxQXPjyaoScjfjZKucu77Z57Ljfm769/aiuz9S5LYPA57vLTNhbtwLAPRiALUhVAtJE6L1Sbse+6sc31c4wXs/HcxenR6jTathHmV8/vsD7hPnptctxSCtjvoa9Uz6vk3//bQCNyUUNyftn2lyZs3tSQekCXXuqsH053bnTL5/Te87MC5objxZRULuWlS7mnjZbasDcV+djhceRN4bg31qDwY836sjYW7cCwD0egC1IVTZ7k4HbE2tfPoxTRrdbej8T0/PvyixddY916tJO9SlipWke9NJMxgXtOe7bbzAcdajuyvL6yhHV1fc/x1wO9fDZ1CTCXPjXgCg1wOoDaHKNm7JoHDc0PnfyPhs2+45EwcoIa1M+7FgP3/T0wQIxgVtGhcs6/NsRLeTsTsdiftQk+UfevoMkjA37gUAahrEbAgVAA0axf4mbzmlGFJyPf0wd1nYoHG70a4f9sUd9BOA/79++q6gXRSmY90riN2rqG7TFmiChDkAXZI297w6ncynBHpaMfZs+p9vx37d89PCBK3xPY7frBdxRz8BWLqULC9ahXNLmOZKE66iXes/haQ53SVhDgBAXXOp48aWN4VH3NFPAJYtvYJaVOvxtjBlORX7q8nnxfJz7K94gq6RMAcAoA7rc8aW3nIWd/QTgKUaxfGv1hy0x8JUysqkfSmIaSrPckqo6BgJcwAA6rA5Z2xpsZG4o58ALE0qDSKxW4+1SftWENvnwkTH7Ga2S0IFAEAJW8fMmXaERtzRTwCWJf0K+DHmJ3RTaREbIS0ubSRVVOrmgTDRIVaYAwBQh6/HjCufCo24o58ALMuLmJ/wSqujzwrTid2YtF8Fsb4mTHSEhDkAAFW7NmdceUV4xB39BGAZ7sX8ZFdK8F4WpsqMC+KdVqGfFyY6QMIcAIAqpTefd44ZU34O5UHFHf0EYAlSIryoTMg9YapU+hJ5VxDzz2GzDNpPwhwAgCptzxlT3hAecUc/Aahb2uTze9jks62x3xImWk7CHACAKpyK4zcSTO2team4o58ALMObKK5bvipMtfknihONN4WJFpMwBwCginnRTswvWbkuTOKOfgJQt1tRnOS6JEy1e1pwDfYmbU2YaCkJcwAATiKVofwW8/fTUupB3NFPAGqXfv0rKgfyTJiW9gX0ueBaeL2JtpIwBwDgpG7G8cm4q8Ij7ugnAMtQVIplN2w4uUxKs9BVEuYAAFTh3aHx45dJuygs4o5+ArAMOaVYLgvT0inNQhdJmAMAUIU01/kZ+/WQH4QFXOKOfgKwJCtRXIrlhTC5NpBJwhwAgKqk8g4jYRB39BOAZXoS85Na6ddCq5ibcyeKE49ee6JNJMwBAAAA6KS00WfalGFeUmssTI1KG3sWbQD6PmwASntImAMAAADQSa9jfkLrW6hD1QZXojj5eEOYaAkJcwAAAAA6ZyOKE1q3hKk13hZcq7Qj9WlhogUkzAEAAADonI8xP5mVyoAo89Ee56O4fM49YaIFJMwBAAAA6JRUvqMomXVNmFpnu+Ca7YVV5jRPwhwAAACATkmbRM5LZO2E1eVtdDmKV5nfFiYaJmEOAAAAQGdsRHEia1OYWutNwbX7Gn7soFkS5gAAAAB0Rk7C9YwwtdZG+MGDdpMwBwAAAKATRlFc0uOhMLXel4Jr+F6IaJCEOQAAAACdkJLh8xJYKZk+EqbWuxfFycjzwkRDJMwBAAAAaL1U1zqVW5mXwHojTJ1wdtJ+FlzLJ8JEQyTMAQAAAGi9K1GcwLohTJ3xquBafpu008JEAyTMAQAAAGi97ZifvPoeNvvskmtRnJC8Jkw0QMIcAAAAgFZbi+LNPh8JU6cosUNbSZgDAAAA0Gq3ozh5dUmYOudZwTVNdc5XhIklkzAHAAAAoNXexfzE1a4QddJGFCclN4WJJZMwBwAAAKC10grjtNJ4XuLqmTB1UtrUc6/g2m4LE0smYQ4AAABAa22GxFWfbUVxWZbTwsQSSZgDAAAA0FoSqv22GRKTtIuEOQAAAACtleqTz0tavROiThtFcWJyLEwskYQ5AAAAAK10NoqTVo+EqfP8KEKbSJgDAAAA0ErXozhpdVWYOu9FwTX+EcrusDwS5gAAAAC00tOYn7D6NWkrwtR5t6I4OXlZmFgSCXMAAAAAWuljzE9YfRaiXliP4uTkfWFiSSTMAQAAAGidtHI8rSCfl7B6Kky98b3gWr8WIpZEwhwAAACA1kklOIoSVreEqTfeFlzrr0LEkkiYAwAAANA66loPi3r1tIWEOQAAAACt8yyKE1anhak3/EBCW0iYAwAAANA672J+smpXiHplI4oTlJvCxBLsZrZLQgUAAADAsqSa1fOSp2+FqFfORnHC/JEwUbMzkb/C/KJwAQAAALAMq7Ffs3pesuqJMPXO94Jr/lqIqNmFyE+Yq6kPAAAAwFLkJK3uClPvfCy45p9b/vlHsV9aZoht1JM+eDvykuU7blcAAAAAluVqFCesrgtTZc5N2njS7jf8OV4VXPO9lsdxHPmrk/vWxj25F15nnu9jjw0AAACAk0m1cdcq/PdS2ZK06dxGLG91Zzrmhekx0/89VdNx7oT6wcv0ZhrTdw1/jqcZ1/1Mi+M4DgnzLkvP51+Z57vusQEAAACQLyWSz8f+6/0v4vcGls9O+O9embTtOLrW827Us+p6NGkPJu1D/J1MSp8jbcS4WvExH0VxwuqsbnZiqQbz7Irahw1/nvvR7UTlOCTMu+x+5rl+8OgAAAAAOF5KOm5M2r3YT46nxPVxiZZrCx4jlSgpqu980FJSvoqV36NJ24q8FZffotoV31sZx+yy9APDZuxvXJoS1qke8rwNL39N+9VsS3/n3bS9nfa9rWkbz7Q702PNtvRDzvNJ+3HoOBcajstmxnXfaPF1HYeEeZef43uZ57oRAAAAAPxfqvWcVnGPJ+1l7Ccuc1/hX2RVdCo/8SLKJ6+enPA8U/L/R8ljpoRvVSVnul7L+rhreTP2y5/8jPYlPF+2IEZdr10/DgnzrnraofsEAAAAoDEpQZ7KVKQkSVrRe5KE0seSx/4nfpdyWaSdX+B808rnd9F80rXoM+x2rB9txv4q/LYmO38t2F+qdjnjs95q8XUeh4R5F12OvB8+0w91awEAAAAwYJtRXULpQcnj/jrh8bZKnmtKmO5UcJ7nKoh70efoSg3hwzXC29oetCRe5zr0WY8yDgnzrklv/eT+MPmPr0QAAABg6FJN5/GhlmqEf4ryCaUrmcdMG8+dNFme2pcS55lWWO5FNYmzOxXEfbfgGO860HdSsvxjtD/RmX5YOdWSmI2i24nZcUiYd0nq9+8zz++er0MAAACA+VIt5dxa1OnPncn4N5/F0aupN2M/eb8e+bV2czfG/OeI80j1y1Md9JRIH8V+GYzcc31aQWy7njAvk4hrsgzLg2hPsjxZy/jcD1t83Tfj90asQ2ubHXyGP8+8V1607D4BAAAAaK3chEtObe/DyfK0QvzGMX82d+VykZQsP7y5Z0p4H7U56fWopxTMUYpW2L9oeb/YivYmyn9M++25lsZuGf0LnmTeL9uTdlq4AAAAAPKMIy/pcrPg3zmcvElJwZU5f/5hxjG/FRwzrVj/cejPF9XoXVbCvMtJ0/TDwlEJ//TfpVI+s6ty048iu1HfhqDp301vKKSk393Yf2Og7StlJcyp06nI/0HrWVhZDgAAAFBKWumck3hZn/NvjA/92fsZx32Uccx5ZUtG8WeSNiVyzxYc83TmuT6qIK5dTZqeib+T32lDwdsx/weQ2b//OPJXvm7OtFQjfyP2fwgZRXdXxUqYU5d0T7ws8RyTLAcAAAAo6XMUJ15SwvS4xEsquXKwGjn936uZx32bcdzHx/zdlLj9MvPnUq3t1YxjbkReommzgrh2NWn68IjPuVry38itfX6xp/eUhDl1WM28t9Jz+K5wAQAAAJSXVgMX1dpO7ckxf38jfm+k+WP6n3P9yDju9SP+Xkrcv5v5MynxnrsS+V6cfDV9ri4mTdfiz41Rxwv8G6cz+9S36O/qVwlzqrYReWWP0o+bl4QLAAAAYDGp3ndOAvmoxHVKrh4kcFKSdaPEcS9kHnftiL87W+4j1bZeKXHc1xnH3Kkotl1Mmj6p4PNdifxyLH0lYU5V0o9K48j7EeplyechAAAAAIfkbLyZEjWHS3KkJM6n+J0sv17yuLdiscT1tfidOEqlZM6UOGb6zDmr2p9XFNuuJU1Tom1v+tl2Y/HE25PIS5jf6PF9JWFOFUax/6NgUX9Kz+BN4QIAAAA4uZw64u+P+HvPZv73mwscN2el99NDf2c0ad/jd9mBUclj5q5qv15RbPcKjvOqZX3hblSTzP6UGedRT++plVi8xBEcSBsYf8u8lzaECwAAAKAaBwnoee3w5nGbM//bowWOmVZ672Uc99qhv3eQ3E+rxC8scNxHkbea/mxFsd0tONa7HvantcgrHfG5x/fUKOP8xx49ZPalnE0+rTAHAAAAqMDFyFu9eHHm74zid5L9RSy2aeP5yEsAzZYEmU12X1vwfN9lHPdjhfEdYsL8Vmafetzj+2oUEuZU637k1zA/I1wAAAAAi0lJmKIETFrNfZAUT//3YLVjWiG8aI3r2xnHnU0mX4rfyaLxgsdMn/1nxnEfVRjfotrDOz3sUy9CCYmcH6LuePxQUtpMN6dEy5dJOydcAAAAAOXlrLh+MfPnD1Z5p+T1+RMcN6d++YPpn02bjR4kiVKy/tSCx/wn8hK5/1QY36L68F971p9OR15C7/sJrmMXbGTEYNPjhwWkkkc5ewSkHzpvChcAAABAvpTczFlxfbD5Y0okH6zyvnvCY+fUTV+f/tmt+J1kPUlt8ceRl2RaqTDGWxnH7JONyPtR4mXP762bsdwfZhiWVHLldea9dl+4AAAAAPKk1/tzEi5phXdKIn+N38nOk6wO3sg45qfpn70RJ69bfuBDxnHfVhzjpxnH7FO94QeZfepuz++tnJJDl1r8+Tdj/+2TIbbNjvSx9AzezrzfHka/3+gAAAAAqMTzKE607Bz6s6ncxtoJj5tTN308Pc5Bkn77hMfMXU1/r+IY55zreo/61PvIS+Ct9/zeepgRg7UWf/5x5nXsYxt3rK89yzyvJ77yAAAAAObLqYObEn9pJfpBKZYrFRw3p5RA2jTxYPVkFUn6a9FMIndIpTlWZvrJ0DY6PSznx6g2r/gdh4R5V5wK5VkAAAAATmwUecnNlGiuapX3gaKV3ilBfn3mP1+t4Jg59cvr2IDzcsZxb/WkT12PvKTd4wHcX13f7HUcEuZdkpLmHzPP77avPwAAAIC/pSRtUWIlJdRfxO/NMKsoIXEp47gpMf9t+v+/qeh8c+qXb9UQ57XIW8XfBzkbnM5uIttnXwpi8L7ln38cEuZdk541OZspp+f6ZV+BAAAAAH/KqXubktYHq9A3Kzpuzkrv3fid2DlXwTHTpqU59ctv1hDntPLzRxT/QNAHu5GXrFvp+b2VUy9/q+XnMA4J8y66mnmO6dl+JgAAAAD4z8EK7pyWVsNWVW/5fYnjPq/omDczj7daU6x3Co77oQf96VxmjN8N4N5aj+7Xkh6HhHlXPc88zxe+BgEAAAD2nY9yCaSLFR03rWj8mXnM9OfOVnTcJ9HsRpTbGefadfcyr+u9AdxfNzLicKXl5zAOCfOuOlviOXve1yEAAABAfnKz6hXB10oct8q63jmb4dW5EeXDjOOvdbxPvY7l/vjSZvcz4rDe8nMYh4R5lz3NPNeXvg4BAAAA9jfSzE0eXajwuLlJnL2ors51KhXyK+OY12uM99WGj1+3U9NrllOb/tQA7q9XBXH43oE4jCZtY6Bt1IM+mPvc+7cn5wsAAACwsNwNMFN7W/Gxd2P5q8s3I6/8y+kaY55TAqfLpUouZl7X7YHcY58K4vDJY4gleNvA8xYAAACgc9JK5tzV5RsVHncUy69dnuSsal/GppvfCz7D6w73qdwSP5sDuL/SmxFFK3ufegyxBLcz78sdoQIAAACG7HnkJVG+RLVlI25lHvd5xee7E+2oWfwyisvQdLVcSW798rMDuL+uZMThhscQS3A5875MP/CcFi4AAABgiFJCtmil80G7VfGxX2Qe93yFx1zLPOalJcT+3pLPfZl9Kqd++VBWsQ5hg1e64Uzkv010UbgAAACAIcqtNZ3Kopyp+NhfM45bdW3nnM02l7WyOyf2d3rcpx4P5B57H8VvbsCyNFF+CwAAAKAzcmtNV70547nM41a98eVWxjGXVTs8ZyX2yw72qfuZ1/b6AO6v9CNT0Ya6zz2GWKLdzHZJqAAAAIAhSptb5iQ3r1V83NzN56qucf0x45i3lxj/NwWf5VsH+9S7yHtjYQg1kjfCxqe0ixXmAAAAAMdYif3N3ZooUZKTVP1Y8TFXM893tMRrMG7Z5zmpnBXVqb1f8N/fjP1a+mc6Eo++XV+6T8IcAAAA4Bg59bxT26r4uCn5/iOWX47lesYxl11P+lK0a8X7SV3O7FMPFvz3d+L3jzhdSJoXvcGx4zHEkkmYAwAAABwjbbqYkzi5WvFxNzKPe67i4z7KOObTzH9rFNWVFNkt+EzvOtSncuuXX1zg3z4/8/dfdSAWo4w4jD2GWDIJcwAAAIBjFCVqU0srwasux5KTuP5cw/l+jmp+HDg7jd2HqKbG+rMorve90pE+9TLqK/Ez+wPPtQ7EIqdOv40VWTYJcwAAAIAjrEVe0mS7hmPn1C9/XPExc+q1p8T0asG/k1aVv5/5Ozcr+Gwb0Z+NIb9lnMvrBf7dlGD/HvXV1I8G+vmuxxANkDAHAAAAOMJm5CVNrld83JSQztkU8nLFx82p155T+uTVzJ9/VuHn24l6NslcptXMPnXvhP31WQdiMYriH2jGHkM0QMIcAKBe/0znlvPaRWECMtwreJakHNWqMEF1ZhO/80pnnK74uDmJ67SSuOoVxDm1tccF/8ZsKZmU4D6z5M+33vI+dSXyEnFly6mkvnBQPigloc914P4aZ8Rh5DFEAyTMAQDqk5LlRQvEbgkTkCnl5F4XPFM+haQ5VOZHFCdM3tZw3K2M476s4bg5ZWCuzPn7s/WoU0K/6uR1KpFTtCL5Ucv71L2oZzPX2X/3VUfurz5t5Eq/SJgDANTjcsY8+7YwASWdiuKcVtqz74xQwclciryESR2/fOdsvHmzhodLzg8Ea8f8/bQq/iCZnf6dul6fe1Pw+b5Gu2t3P87sV2U2MF2dnneXNsnciP7UpKd/JMwBAKo3it97Li1rny5gOFIe5UvBMyYtMDwlVLC4cRQnS35GucRmjpxV1IusQC5yMeOYx23AeDn+fKXuZo3X5XrG57za4n6V8/bAvyX/zZdxss1Cm/Aiiksd+eWXpkiYAwBUKy3ykcgC6pZyat8KnjXPhQkWl1OepI7k5M2M436q4bibGcc9alPNVKJlNll+v+brkgZQRasS2lyS5FlUmzC/O/N30g8tFzoyWC76UeiJRxANkjAHAKhOWgjzMYrLMZ4WKqACKS9SVEHhgTBBeemLumgTkrpqq+WsQK4jmZhTKuRH/F71mxLXdw7FaVlJznHB52zzppc5G5fOK30z61b8mXjuyuuLD2L5b1BAGRLmAADVKXq7NK0GPStMQIVuRPFCvWvCBOVvrKJESbrxqt5h91QUvzqS2vUazjm3VMjn6YDn8Ot0j2J5r8+lwVTRr4VPW9q3LmbG+WFBP3kUf7910IUVGekzfo3lv7kBZUiYAwBU417GvPqyMAE1GEfxotDzwgT5cspmfKjhuDnJ1DrqpidPIj9JdLjdb+AaFa2ITwOvtZb2r/eZcU0r+GfreKfrvhl//1jRlVIsyd2M877gEUTDJMwBAE4uJcKLFjrdEyagJmmxYVG55bQo1P5pkCknoVlHvaOcZOLbms75XiyWLL/V0DUaZQy+HrW0f6WE8M/M+KY/lzZb3Yvjfxi42pH7Kn1ZfWmof0MZEuYAACeT3sbO2XvKJp9A08+iLWGCYqncR1Gdo7pWwb7JOG5ddarPZZ73QUuJz38avlZFq8xTsrmtq8xvloz3UW2vBdegjDsZ53TRI4gWkDAHAKh3bptKka4KE7AE/2TM7W4KE8x3M+NGSjWYq/4lPHej0Ss1nvvTyKvdnhLVKy24VukzFP1S+KLFfS2tDP8RiyXL0wC0Sxtjdv1aMSwS5gAAi7uVMY66JEzAEhXlu9KCxDVhAo4zjv0aTr8OPThS3ae0QnjUss/b9VXLKZ7PI+/HkpRc345uborzJOPcfDnRFhLmAACLWY/ihTLPhAlYslSn/HMUl4hVJgqYK70eN4r9JGabHxg5dbHfdeThnVacj2M/gb41HUim/3w79ksAne5oX8op9zN2y9EiEuYAAIspKsWyGzbYA5qhNAswKFczHnrXhakxrw2a6RgJcwCA8nJKsVwWJqBBSrMAgyIp205XMgbNN4SJlpEwBwAox55FgGcVQMukXwD3Ch56T4Vp6V9EReVyXoUaYbSPhDkAQDn2LAK6out74QGUcju8AtgmOa86jYSJFpIwBwDIlzb6tGcR0BVp0V7RBqDvw+I+oEdyNpk5LUy128gYNG8KEy0lYQ4AkK+oPOa3UB4TaBflY4FBGU0HZEqzNCeVYtkJpVjoLglzAIA8GxljplvCBLTQ24JnVyoxa8El0Bs5vxReF6bavCyI/ddJWxUmWkzCHAAgz8eC8VIqe2ChDNBG56P4zfh7wgT0SdGmM+pn16Oojnz6MlJHnraTMG+X1enz+qCZdANAO9zIGC9dEyYYpDMdGbdvR3HuyCpzoDfSg/l9FK928OCrTtpF+mdBzO8KEx0gYd6ctMoj7Vqf3lT5Mh2gHhX7H5P2YdIex/5bRZ7lALB8RfOtnfBDNwxNKtF6bzqOf9OBz5sW9BWtMr/tsgJ9sjZp3wsefM+EqRKrUVy3/KUBMx0hYb7858eDjOf1vPZ9+jy/IJwAsBQbGd/Pm8IEg3F6OqafXfDyriOf/U0Ul5WVywB65Z8o/rXQQK7+L5i0UnRFmOgICfPlSInyrSh+M6VsSz/OnRNeAGh0/J8STGdafg7r0/HckNslXZkTSvP8h3H04peuJMw3wg+Ai8Ss6bbuMsDJbBY8+FKy5oowLexpQXy/hXrxdIuEef3Sa417Mf8V7kfTGM9uEpzeHEq1UNNq8h8xf78EG/QAQD1GUbwo6WEHzuNzVPujfRfbK92ZBZ2Zjum/zelf7zp0Pl8K7pX3LvlCc+Y625bLACc3LrjRUuLlvDCVdj8jrheFiZ5++W8IVWlpBcq8jXXSgPt65NUkT5P1otVtr6L9q9sAoGseFnz//or2L5hZC8ny1O7ozpSUxukHNcqL+leXEub3Ms5Hzui317G/p9SPJT+z0oLX3Ul7O2m3XAaoRtHux+m1wVVhynY9ileWXBcmOkjCvB7r0+fsvI2YF5lc3yp4Fn30bAeAypwq+D5PrQsb/V0LyfJ/Q0kD8qWFL+kHlt0S/atLCfOzUVwq8olucGzfuBr7C1Xf1vCc+hT7P2ikxZinhRuqdzqKVyN+kljJciXjy8SvfXSVhHn10mRs3muOaWB1kpXgmzE/ae7ZDgDVzQOKxkg3OnAe2yFZ/lV3JjOPkhLl3xfoY+86dq6vorjcrIRtsQuxv/q8ikT5ZeGE5T3sJc1PPkiWLKfPJMyrlZLl81ai7FQ08Cx6Pfy9AS4AnFhRojkl1dpeDi1nlfxxybI0nkh7qaTVjjcn7Z/pWGcU+2VeTh1xvFtRvuRAzpglHe/C9HOkla8pQfUr1P+lutzJ/VgsUd7VhHnOmyfXdI0s56I4bzSvvTB3g2Ye/BsFbSRMx7pUELsLQkTHSZhXJ72et1swIazyVeCiVwCfuSQAsLCUoC1KyD7qwHlczBzrpXNNPxDcmM4PTy14vLKr2U9S0ibNxV5mHuemLs0RUr5kMxb7UanrCfO+lJxqi0Xf5HlzguctAFATCfPlDZLGFR/vXMZEftNlAYCF3M4YH13qwXmkTeweRDVvHZ+K8pvi3a7guOmt4KKVwd6q5nBfTX2vikR5VxPmybMofgNkRXfJMl6gz+x6NgFAO0mYV+NuFL/WXMcr208zJsE2uAKA8t5FcaKjC+a9kZb+t3MVHms9yieMqvrRIY1VjyuJsKM7M3V6Om7/Fn8mhV9P//tUQ3oU++WHXkX/E+YbGee1qdtkGS/w/LshbADQThLmJ5cmmkWrqW7XdOycHe4/htf8AKCMlYzv166UPjtujPKihvFB0QKCo2rAV/kZjtvj5XHP++s4I9Zjt/X/bcbvEkQpIX495i9qeRP9TpinHxD2Cs5rW7fJ8jTK7xNxRtgAoJ12M9sloTrW+4zJYJ2buOTU7rzvMgFAts3ox2KCy7G8ZHnyNspvdFel437ouN7z/joOCfNcG9P7e/WE91BfEubJVlSzMe/QlflxpSt7YADAYFlhfjI3MmL3dAkD/6LPkAa6Z10uAMjSlwTSUSuu0w/9daxqTP9m0d4qyyhH8CaGl+wbh4R5XdIPS3vR74T5prlgJb6UfP5dFDIAaC8J85MNoHM2CrrQkgHaM5cMALLsRj8SY5/j7xIAo5qOdS3KJYtScr2OzQTvHzrO6wH013FImNfpffQ7YT7Sf05sJcr9YFh1OSoAoGIS5ovLqdO5rA3BHmROTNdcNgCY62z041X6oxI4/9R4vHGUS5i/r+lzXI3hlaXLif3Yrb2wd9HvhHlEf34kbMqVks8/deEBoOUkzBeTXjvOWV3+fEmf51zmdXzq0gHAXNczvk+vdvA8tmo+3qcolzB6UNPn2Dh0nPMD6LPjkDCv0xAS5i8Kzi1tHqyO+fEeRfPlqACACkmYL+ZeZtyuLfEzfQ+1zAHgpJ5GM6VEqvZ85jPv1fyZ16J8/fIrNX2WjUPnPYSyB+OQMK/TEBLmtzLO77KucKydks+/kZABQLtJmC/mc+SVQFld4md6lnkt77p8AHCsjwXfo587ch6zb8LdqvlYOcm2ZW3EuRHLW1XfFuOQMK/TEBLm6xnnd19XONLZKPeD4WchA4D2kzA/2USsTYOhG5mfK62AsMkMAPwtZ+O2LpQ3W1/y9/7LKJcwf7Wk8dDtgfTbcUiY12kICfOk6G3V17rCkW6XfP49FjIAaD8J8/K2MmP2ZMmfa1TienqlEgD+djnjO/RWB85jNoGzjFq5u1EuYVRnDO/MHGcoZejGIWFep6EkzN8WnN9XXeFIZX8wvC5kANB+EublpNeHv2fGrIlVTbmfzeafAPC3vtTxTaUTUhI7lZepe3V57sbjs22txs8znh7jy4D67TgkzOs0lIR5X/ZvaOv8q+5yVABAhSTMy7lRImYXWzyg/xrKsgDAYTn7gXQp2XFmCcfI3Qj9oH2s+fOkzURT4m9Ie7aMQ8K8DePrrifMbfxZ3uUo9/xT1gYAOkLCvJwXJWJ2poHP97TE5zvvcgLAH4oSY7tC9Jf3US5h9ETIKjcOCfMmnwt9SZhvZJzjpu7wh8cln382TgWAjpAwL+drZry+NfT57pa4pvdcTgAo9T3/Voj+kBYHFG2SerjdELbKjUPCvE5DSZifzTjHR7rDHz6WfP5ZsAQAHSFhnu98iXh9aOgzXg2vBALAIlajOPlrdfSfrkW5ZJEayPUYh4R5nYaSME+K6nGbP/xW9gfDtK+CkpgA0BES5vnKrN7ebugzlknq7xm0AbTaaPr9O8Q2aiDeFzK+O+/qln94FOUS5lbo12McEuZ1GlLCvGjF9Gfd4T+boRwVAPSWhHm+VyXi9bChz3i65MDtgssK8H/nYj+h1Kb6ouOSz/Q+tXED8c55S+u6W+UPn0peVz84NPesGAvTwoaUMC+a7+zpDv8ps7fVv9PvGACgIyTM8+2UiNetBj/ntxKf08QfYN+baF/CYxwS5st0J+NzXXSr/GctytcvXxe2xp4VY2Fa2JAS5k8zzvOMLvF/uXtbHZSjWhUyAOgOCfM8OXVNZ9u1Bj/rh/BqIECuVE/5dTT/htBRxiFhvkw55UXOumX+c7vkNd0RskafFWNhWtiQEub3ww9fOTZKPv8+CBkAdIuEeZ5LJQdFTa5AexM2/gTaL/0QuRn7P9ylZ1FKps3bbCz9aLl7qO1MExSppdrI6fXorWkbz7Q702PNtpTsez5pP6K9parGIWG+TFsZn4vfXpW8pi+ErNFnxViYFjakhPmmeWGWhyWff/eFDAC6RcK8usHjbBs1+Fm3SnzOr24BYInSa9w3Y/+HvZ/RviTty5bFaxwS5sukdm85uyWv6S0ha/RZMRamhQ0pYW4vh2r7xEG7LGQA0C0S5vUkLZp8ZftZyc96ym0ALMFmlNtjYdktrWA/3/HvHgnzehMgu27j/6wvcE3XhK3RZ8VYmGp7NvQpYX45/PhVpOz+DXvmWwDQPRLmecqs2m76le2yCZaR2wCo0eEa4W1tD1oYu3FImC9T0ebeatD+dj/U7+3as2IsTAsbUsL8XEe/L5dps+Tzb8stBADdI2Ge522UW6XYpAfhFUGgHVKy/GO0PzmbJrNtXP01DgnzZSoqMfLOLf2fdx24nkMydg1a0d/78IwY6UuFyi6k2nQLAUD3SJjn+RTdqQu+WXIQd8VtANQgJaDfR7uTsukHzgfR3lel0/P83UBbEwkGCfM8p6P8HgR+nK/XOCQ56zSkhPlaxnk+HHh/KLt/g3JUANBBEubVD4yarnG6GVY9AM0ruwJrme3HpD2P/VfP4UBRTdoXQvR/V0reb2nvAvV76zUOCfM6DSlhnjM/HHKJkUsln39f3D4A0M8BkYT5vi4lzG+EhDnQrOtxdPIx/Xef4s+VxF+mz826NgRN/26qn7w9aXdjf6Wr5B2LjInUod1X9sewl0JWu3FImNdJwtyzsMy9Ntueun0AoJ8DIgnzfWVePf7Y8GfdKDmQu+M2ACp0Jv5OfqdSVbdjv6Z5zt9/nPn8SknwzZl2ZfoMvBD7dVhPuxxUOCaSMN9XthzBUMcZ47AHQV9ImHsWlu0LB+26rwwA6OeASMK8XJzaMFjeCBtxAc15eMTEerXkv5Fb+/yicLPE73oJ87wNAQ+31YHGahwS5n0hYe5ZmJTdvyG9VbcSAEAvB0QS5uXiJGEODNnaocnkIs+X01FcS1pdZJr4rpcwL79PyucBx2ocEuZ9IWHuWZiU3b/hva8MAOjvgEjCvFycJMyBIXtSwYQ6d0K6Ldws+btewrx8/fIh1+8dh4R5X0iYexYu8vzb9JUBAP0dEEmYl4uThDkwVOm14734vfnxoq8hP8l8dt0Qcpb8XT/0hPnpmXs8t10dcLzGIWHeFxLmnoUR5fdvGPlaBYD+DogkzMvFScIcGKq7UU0y+5OJKA0pSga/Gnh8yo4vfsSwN94dh4R5XwwpYb6ScZ5PBng/j0reA198pQJAt0mY5ymzwYuEOcBiUg30nPrln4WKGhStHnw38PiMS44v3oqXhHlPDClhPjJ3ONJmyXvgua9UAOg2CfNqJtFdTpjfcxsALXEr87n1WKho4Lt+6Anz3KSh8cW+cUiYD63vS5j315uS98B1X6kA0G0S5tVMotu0I/pG2JAG6KYXvpNo0IeCfrcz4Nik0ipl3rZTNknCvE+GlDC/mHGedzz/Ctuqr1QA6DYJ8zyfozs1666GhDnQzQnpt4xn1vdJOyVc1OBtQd/7OuDY3Cg5ttjVnZZqHFYF12lICfMNc4eFYjLbPrplAKD7JMyrHSi3YZK4WXJQd9VtAHRoQvpSqKjJVkb/Exv1e9toHBLmbZgH9CFhfjPjPP9xfykbBwB9J2GeZzv6mzDfcBsALfAg85l1d0AxSc/zdwNtmw3E+2lG/zsz0PuzTGk6P8Yv3zgkzOs0pIT57YzzvOT6m1sBQN/54s/zuESs9hr+rPdKDurOuQ2AFnif+cxaH1BMxqEG8jLd1/+ONCp57X5N2opHWuueFWNhWtiQEuYPM85zbUDXfm36TMt9/qVa56fdMgDQfRLmee6WnCx2KcGiFjDQtJXMCenQNl0s+zyXMD8ZpQiOthnq9/bhWTEWpoUNKWH+3NzhRM+/LbcLAPSDhHmeayUHS02+sv2kxOf85hYAWuB6qAt6lHFImC/T5YzPdWuA9+d2yWv3yCOtlc+KsTAtbEgJc5sf/6ns/g033S4A0A+7me3SwON0oeRgadSRgd0HtwDQoQnpjYHFZRwS5su0lvG5Hg6sD6bSAj9D/d4+PCvGwrSwISXMvxSc4/sBzpXLPP9W3S4A0A8mP3nSq4dl6tc1WeP0ZXhtEOjfhHSIdZHHIWG+7O/6HwWfa3tgfXCj5HVL+7io39vOZ8VYmBY2lIR5zg9kQ5o7rJd8/n12qwBAf0iY5/tcIl5XOjCoT+2+ywo07FwMZ+VeWeOQMF+2nfBm1kn64HOPtNZep7Ew1T627vr3VE6C+L77Stk4ABgCCfN8ZUqdbDb4OXdcV6BD7mU+r+4NMDZlJ+sS5idXVK/758D64LtQv7cvz4qxMNV+H3Q9YX4j2r0oqO3Pv6tuFQDoD4nVfPei/RP9pEzpmLMuK9Cw15nPq4sDjM04JMyX7WHGZ1sbSP9bpH75mkdaa58VY2Fa2FAS5vej3WUn2/z8+xnKUQFAr0iY57sY7a8NvlbiM35xSYGGpZrRexnPq93pnx2a0fT7d4ht1FDMr2b0x+sD6X85q02NK9phHBLmdRpKwvxVwfl9H9B38UbJ5987twkA9IuEeb7cxE6TO8iXGdypMwo0LfeHyG2hYknOh/JAB8qUokvtqe7TmHFImNdpKAnzTwXn92lA1/xZyeffA7cJAPSLhHk5rzLj9a2hz3cr1BkFuiO31NWmULFE3wv64+uBxGE3yiWMrus6jRmHhHmdhpAwX4niso5D+lGs7PPvcgfO6dT0Gt6cXm8AYA4J83LulIhZE3XsHpf4fKsuJ9Cw3Prl9ltgmV4W9Me96H9ZglGUSxb9Mq5o1DgkzOs0hIT5lYzzuzGQ6132+bfTke+E2YVV3ggCgAIS5uWkpE3uBjBNbFCXuwL+o0sJNCy3zNWOULFkOW8+nO95DDajXMLojW7TqHFImNdpCAlzGx4v/vzrSvJ5tuTOFbc1AMwnYV7foPl2A59tJ/Oz3XUZgYbl1i9/LFS0sG/e6XkM3kS5hNEd3aZR45Awb8PYv8sJ8/dhU98D2yWff1c7cE63Zz7vj2jmTWgA6BQJ8/I2M2P2ZMmf60yJ67nmMgINux/qItNOOW8/vOzx+adESu7bdAdtXbdp1DgkzOvU94T5mYx7/vlArnXZ518qR9X2euCpXNa3mc+85ZYGgGIS5uWtRF4Zgc9L/lxXM6/la5cQ6EgC4mdYBUUzilZYf+vxuW9EuWT5ru7SuHFImDf9fdXlhHnOPb85kGtd9vnXhWv+/NBnvuaWBoBiEuaL2Yr2bYD1MPrz2iDQbzmr2VJ7v+C/nyb2t6bHgUWMM/rnqKfn/ijKJYy2dZdO9NexMC2s7wnzIT/vTvr8e9Ty81mfzkmVYwGAkiTMF3Px0ODjuLbMX/DfR94qsFMuH9Cwy5nfPQ8W/PcP9nNIbwNJmrOIS9HOvUqWITc5OLSVp202DgnzNtwTXU2Yfwibby/6/GvzHPnUEdf2pdsZAPJImC/uZUbcllXv72zkJfBNaoE2yK1ffnGBf/v8zN9/JdScwG70d4O/45zJHE/MtrO6SuPGIWFepz4nzEf6zsLPv7Ra+1THngs33c4AkEfCfHHrGYOqr0v6LNfD6nKgO3J+cNxb8Jn1ONTppBrPorjG/krPzvlKlEuWf9JNWmEckp516nPC/HbGeV1aYj8u26qco5Z9/r1t8XW9esQ8ddnlQgGg0yTMT+ZFSwaZrzI+xw2XC2iJb1HPBsUpwf49TpZwhwMbMbw3t55FuYTRU92kFcYhYV6nPifMi85tmZv6/rtAq7Jfl33+PWjpNT0/MxaabW/cygBQ/cBkQ6iOlF5D/hHNlmXJKcfywaUCWmI183vn3gL/9ubM338m1FRgJ+rZmLatPke5hJEf49thHBLmdeprwnyUMYdYZr9pOmFe9vl3sYXXdG3Svhzzee+4lQGg+oHJhlAd614U17er85XtoklSGgifd5mAlsh95blsOZW0mnx35rl3TqipQE69/fWenOtalE9WrekirTAOCfM69TVhntNvRi2cl9bRr8+XPG6a37VtU/G1OH7vjVRCzH4TAFDDwGRDqOZ6H828snc6jn7lbrbdd3mAFin6kfGgnTvBv2uzT6pMQBStwHw0sHuziVINzDcOCfM65a487lrCvG0bGzeZML9f8rifW3YtU8J/3htR225jAKhnYLIhVHONYn7i+mfUswqraIKUEvlq+AJt8jjze6fMmzmpzMvXWP4GZQzDmyje4LsP37WfolzC6LWuwUB8j/4lzDeifXs0NJkwL/v8a8u1Tt89aWFWUYlQ5bMAoKaByYZQFUoDkXmr0Kr+ZX+9YHCUNtXz6h3QNluZ3ztlvAxJPOpzPaO/Xu34OV6L8omqLV2DAThX4p740qHzelFwLmnj7GWXHGkqYX5hgeO24YfS9L2Tk+hP89MVtzIA1DMw2RCqLE8K4ni9ouOkAdqHgoHRPy4H0ELPotqE+d1Dz74LQkzF0ndu0QrTLpcBSuXdvkb5hNEbXYMBuFXinuhKYnI1iktNPWnxvLTqhPmLBY/9IpafNE8bjT6M4nI6ntUAsKSByYZQZXse81drVLGjelFi/pbLALRUbp3QnDJWtw5N+h8LLzUZR3GirKsbzb6KxZJF6UcEZd/ou7KlOq514JweRPX7iCxzXlplwvxiFP94MK99nI5FViuOxanpNbg2PcfXkV8a6HC77TYGgPoGJhtCVcrLmP8K3/kT/NsPC67VXeEHWuxi5vfOw4KJ5KNDfz4lNU4LLzVJJc6KasQ+7eA5vY3FE0WpXdE16LHHC9wTn1v+XZTzRklTpc2WnTBPCemdEz4DZ380Tau+0/5RL6Z9J22kvDmn3Z9+/tSeT+eP76af6WdFn+vfUKITAGodmGwIVWmP5sQzTbrTaoQyK7POTgew8/7Nm8IOdMD7zO+eO/FnDdWV6STzyxETVaVYqFtR8iz1w7UOnEe6V1Jyfy9OnohJ+6VcCyvN6ZfzBWPuopZ+iGrrGyd3Mz5/U9+ny0qYn5v+vSqegW1vH9zOAFDvwGRDqBayWTAYS6/xpbrm81aijGJ/peW8f2cnTrZqHWCZ0mQ8d/VU+nO7c56BKUl5VUhZgvR9XLTK/FGLPm8qEXBuen+klYxp9eIitcpzE+cvp+OVO9Pxzz/TscmarkOLpftkfToeT/fv+zhZiY7Zlv6t8fQeTMdoeqVv+mHrSxQn+9s+Ly2bMF+dPo9SKZoP0f8k+Wx74BYHgHoHJhtCdaIJdtErzz+nf+ZJ/Plq3ucoXs2WVrzZ+RzompsVJCX2wgbHLFfRKvP0fd6WBHGbkjZbug4tklZZf4vqEuNlW/rhbTeWX0bxTsZnu9ixZ9a4Y8/CZbdzbncAqHdgsiFUJ5bqfFa1qiEN8FN9PKvKgS67GsUrdo9rb0wEaUD6gbpo47UXHRvjSZgzNOOW3Bdjz64TP7PGHXsWKscCAB0hYb58l6cTx0Veiz54tXMkjEBPpOdZeqMmp0RLSq5vT5+j0JS2r9IEOOxJxvdrm8sn7UbzPzoAAAMiYd6stDry9nSwl5Lo72ba6+l/l+qBplWYZ4QL6LEz02ddeh4+nz7/nk3/c3pOprrnp4WJFsipA/xOmIAWzTeKys+MW34Ox62Ov+PyAgB1kDAHACjnasbY6bowAS3wuuBZlVZvt3lhzuk5n/2mywsA1EHCHACgvK4noYD+u5Ixz7vR8nNYD+WvAIAlkzAHACgv1fvdKxg/PRUmoCFpo8+i8lGvYr/MVJttzvn8fpQEAGohYQ4AsJjbGWMom9QCTXha8GxKP/iNOnAeW8d8/h2XGACoi4Q5AMDi3kRxaRYb1gLLlOZuRRt9bnbkXL6GN3gAgCWTMAcAWNxo0r6F0ixAO6RSLDvR/VIsybU553DFpQYA6iJhDgBwMjkb610XJmAJXhY8i9KK7dUOnEeqT35c4v9zdCPhDwB0lIQ5AMDJPYl+1AsGuqtoX4VUpqUr+ypszzmPGy41AFAnCXMAgJNLqx3fF4yn0qpI9cyBOlyctJ8Fz6C7HXmWbs05h7dhdTkAULPdzHZJqAAA5lqbtO8xP2H1TJiAiqUSK0V1y1OplrYnmv8pOI8fk7bucgMAdbPCHACgOinh86tgXLUpTECF3hQ8c77E/magbZZqls/bQDk9V5ViAQCWoui1PRtVAQCUs1kwrkrjryvCBFTgacHzJiWhRx05l5txfLL8qksNACzLbuQlzG8JFQBAtnHB2CqVFjgvTMAJ3M94zlzs2Dm9i79Xx190qQGAZfoUeQnzh0IFAFDKdsH46mvs1x4GKCu9AVxU/qmLbwmnvSDSWzgp2f8g9ku1AAAs1dvIS5i/FCoAgFJOR3Ft4bR4QdIcKCOVdCoqrdnlN4RT+ZWRywwANOVZ5CXMPwgVAEBpkuZAlfqeLAcAaNy9yEuYp0HZKeECACgtJc03CtpImIAMlwqeJReECADgZNIKhX8zm8EXAAAAAAC9lTZVyU2YXxUuAAAAAAD67FvkJcyfCBUAAAAAAH22HXkJ889CBQAAAABAn92OvIT5r9jftAoAAAAAAHrpfOTXMd8QLgAAAAAA+uxL5CXMHwkVAAAAAAB9lhLh6pgDAAAAADB4FyK/LMs54QIAAAAAoM92Ii9hfkeoAAAAAADos1uRlzB/LVQAAAAAAPTZmUnbi+KE+a9JWxUuAAAAAAD67GnkrTK/LVQAAAAAAPRZ2tAzrSAvSph/mbRTwgUAAAAAQJ/lrjK/KVQAAAAAAPTZ2Un7EcUJ849CBQAAAABA3z2OvFXmm0IFAAAAAECfrU7atyhOmH+P/brnAAAAAADQW1cib5X5h7ABKAAAAAAAPbcdeUnzx0IFAAAAAECfnZ60t5GXNL8lXAAAAAAA9NnKpH2JvKT5beECAAAAAKDP0iagO5GXNB8LFwAAAAAAfXZ20j5GXtL89fTPAwAAAABAL52K/WR4TtL8+6RdFTIAAAAAAPrs/qT9ivzV5ueEDAAAAACAvroY+XXNU3J9a9JGwgYAAAAAQB+lEi3jSfsZ+Ynz7Um7LHQAAAAAAPTRaNJeRH6ZlndCBgAAAABAn52ftOdRnDiXMAcAAAAAYBDWJu3hpH0LCXMAAAAAAIjTk3Yt9uuWz9Y5lzAHAAAAAGCwUvL8+qQ9m7SXwgEAAAC0xf8ATG4nWiTzgN0AAAMEdEVYdE1hdGhNTAA8bWF0aCB4bWxucz0iaHR0cDovL3d3dy53My5vcmcvMTk5OC9NYXRoL01hdGhNTCIgc3R5bGU9ImZvbnQtZmFtaWx5OidUaW1lcyBOZXcgUm9tYW4nIj48bXN0eWxlIG1hdGhzaXplPSIyNHB4Ij48bWk+bTwvbWk+PG1mZW5jZWQ+PG1pPiYjeDNDNDs8L21pPjwvbWZlbmNlZD48bW8+PTwvbW8+PG1mZW5jZWQgY2xvc2U9IiIgb3Blbj0ieyI+PG10YWJsZSBjb2x1bW5hbGlnbj0ibGVmdCI+PG10cj48bXRkPjxtbj4xPC9tbj48bW8+LzwvbW8+PG1pPiYjeDNBNDs8L21pPjxtbz4mI3hBMDs8L21vPjxtbz4mI3hBMDs8L21vPjxtbz4mI3hBMDs8L21vPjxtbz4mI3hBMDs8L21vPjxtaT4mI3gzQzQ7PC9taT48bW8+PTwvbW8+PG1uPjE8L21uPjxtbz4sPC9tbz48bW4+MjwvbW4+PG1vPiw8L21vPjxtaT5MPC9taT48bW8+JiN4QTA7PC9tbz48bW8+LDwvbW8+PG1pPlQ8L21pPjwvbXRkPjwvbXRyPjxtdHI+PG10ZD48bW4+MDwvbW4+PG1vPiYjeEEwOzwvbW8+PG1vPiYjeEEwOzwvbW8+PG1vPiYjeEEwOzwvbW8+PG1vPiYjeEEwOzwvbW8+PG1vPiYjeEEwOzwvbW8+PG1vPiYjeEEwOzwvbW8+PG1vPiYjeEEwOzwvbW8+PG1vPiYjeEEwOzwvbW8+PG1vPiYjeEEwOzwvbW8+PG1pPiYjeDNDNDs8L21pPjxtbz49PC9tbz48bWZlbmNlZD48bXJvdz48bWk+JiN4M0E0OzwvbWk+PG1vPis8L21vPjxtbj4xPC9tbj48L21yb3c+PC9tZmVuY2VkPjxtbz4sPC9tbz48bWk+TDwvbWk+PC9tdGQ+PC9tdHI+PC9tdGFibGU+PC9tZmVuY2VkPjwvbXN0eWxlPjwvbWF0aD7cZAJ3AAAAAElFTkSuQmCC\&quot;,\&quot;slideId\&quot;:381,\&quot;accessibleText\&quot;:\&quot;m 左小括号 tau （ 小写 ） 右小括号 等于 左大括号 表格 列 开始保存格 1 除以 tau （ 大写 ） 空格 空格 空格 空格 tau （ 小写 ） 等于 1 逗号 2 逗号 L 空格 逗号 T 结束保存格 结束列 列 开始保存格 0 空格 空格 空格 空格 空格 空格 空格 空格 空格 tau （ 小写 ） 等于 左小括号 tau （ 大写 ） 加 1 右小括号 逗号 L 结束保存格 结束列 结束表格 close\&quot;,\&quot;imageHeight\&quot;:71.586},{\&quot;mathml\&quot;:\&quot;&lt;math style=\\\&quot;font-family:Times New Roman;font-size:24px;\\\&quot; xmlns=\\\&quot;http://www.w3.org/1998/Math/MathML\\\&quot;&gt;&lt;mi&gt;d&lt;/mi&gt;&lt;mfenced&gt;&lt;mi&gt;&amp;#x3C4;&lt;/mi&gt;&lt;/mfenced&gt;&lt;mo&gt;=&lt;/mo&gt;&lt;mfenced open=\\\&quot;{\\\&quot; close=\\\&quot;\\\&quot;&gt;&lt;mtable columnalign=\\\&quot;left\\\&quot;&gt;&lt;mtr&gt;&lt;mtd&gt;&lt;mn&gt;1&lt;/mn&gt;&lt;mo&gt;-&lt;/mo&gt;&lt;mfrac&gt;&lt;mi&gt;&amp;#x3C4;&lt;/mi&gt;&lt;mi&gt;T&lt;/mi&gt;&lt;/mfrac&gt;&lt;mo&gt;&amp;#xA0;&lt;/mo&gt;&lt;mo&gt;&amp;#xA0;&lt;/mo&gt;&lt;mo&gt;&amp;#xA0;&lt;/mo&gt;&lt;mo&gt;&amp;#xA0;&lt;/mo&gt;&lt;mi&gt;&amp;#x3C4;&lt;/mi&gt;&lt;mo&gt;=&lt;/mo&gt;&lt;mn&gt;0&lt;/mn&gt;&lt;mo&gt;,&lt;/mo&gt;&lt;mi&gt;L&lt;/mi&gt;&lt;mo&gt;&amp;#xA0;&lt;/mo&gt;&lt;mo&gt;,&lt;/mo&gt;&lt;mfenced&gt;&lt;mrow&gt;&lt;mi&gt;T&lt;/mi&gt;&lt;mo&gt;-&lt;/mo&gt;&lt;mn&gt;1&lt;/mn&gt;&lt;/mrow&gt;&lt;/mfenced&gt;&lt;/mtd&gt;&lt;/mtr&gt;&lt;mtr&gt;&lt;mtd&gt;&lt;mn&gt;0&lt;/mn&gt;&lt;mo&gt;&amp;#xA0;&lt;/mo&gt;&lt;mo&gt;&amp;#xA0;&lt;/mo&gt;&lt;mo&gt;&amp;#xA0;&lt;/mo&gt;&lt;mo&gt;&amp;#xA0;&lt;/mo&gt;&lt;mo&gt;&amp;#xA0;&lt;/mo&gt;&lt;mo&gt;&amp;#xA0;&lt;/mo&gt;&lt;mo&gt;&amp;#xA0;&lt;/mo&gt;&lt;mo&gt;&amp;#xA0;&lt;/mo&gt;&lt;mo&gt;&amp;#xA0;&lt;/mo&gt;&lt;mo&gt;&amp;#xA0;&lt;/mo&gt;&lt;mo&gt;&amp;#xA0;&lt;/mo&gt;&lt;mi&gt;&amp;#x3C4;&lt;/mi&gt;&lt;mo&gt;=&lt;/mo&gt;&lt;mi&gt;&amp;#x3A4;&lt;/mi&gt;&lt;mo&gt;,&lt;/mo&gt;&lt;mi&gt;L&lt;/mi&gt;&lt;/mtd&gt;&lt;/mtr&gt;&lt;/mtable&gt;&lt;/mfenced&gt;&lt;/math&gt;\&quot;,\&quot;base64Image\&quot;:\&quot;iVBORw0KGgoAAAANSUhEUgAABc0AAAHVCAYAAAAjGdNpAAAACXBIWXMAAA7EAAAOxAGVKw4bAAAABGJhU0UAAAEJoOMbewAATlZJREFUeNrs3T+IFd//MPZDkGCxxRYWBiy22MLCYgshFkK2sLCwsDAgxGKLJVgsQYIQAxYLFhYbsNjCwkKCBAsfMGBhIQ9bWFgsZAsLQyy2kGAhPBaG7EMsvrnne2fxup+9c87cnTt3/rxecPj9+HzduXPf8+ee854z7xMCAPOyPGpLwgAAAAAAwFBdGrXNUXs/ar9HbV1IAAAAAAAYknOjdif8SZT/a6KtCw8AAAAAAEMQy69sj9q38HeiXNIcAAAAAIDBiHXKn4zarzA9WS5pDgAAAABA78V65d9DOlkeZ58/COPZ6AAAAAAA0Ctxgc+PIS9Zfj+M65wDAAAAAEDvbIzaUShPlscFQLdH7bxwAQAAAADQV89Cenb511FbEyoAAAAAAPoqlld5F9IJ8zdB3XIAAAAAAHruRUgnzF8GtcsBAAAAAOi5pyGdMI//RsIcAAAAAIBeuxfSCfNYtkXCHAAAAACAXlsZtR+hPGH+edSWhAoAAAAAgL77EMoT5r9H7bIwAQAAAADQd3dCuizLM2ECAAAAAKDvYn3yw1CeMP8elGUBAAAAAGAANkJ6lvkTYQIAAAAAYAgOQjppviJMAAAAAAD0XU4t83fCBAAAAADAELwN6aT5HWECAAAAAKDvLo3a71CeMD8atQtCBQAAAABA3z0K6Vnmb4QJAAAAAIAh+BLSSfMNYQIAAAAAoO+uhnTCPLaLQgUAAAAAQN/llGbZFyYAAAAAAIZgL6ST5s+ECQAAAACAvlsatd8hnTS/I1QAAAAAAPSdeuYAAAAAAFC4H9IJ86/CBAAAAADAEOyGdNL8tTABAAAAADAEMSGeSppvCxMAAAAAAEOwF9JJ87vCBAAAAADAEHwJ6aT5VWECAAAAAGAIfoZ00nxFmAAAAAAAGIJ/ZbRzwgQAAAAAwBDkJM0BmnYpjN9y8dAOAAAAgEZJmgNtc33UfhdtSTgAAAAAaJKkOdAma6N2WNx73ggHAAAAAE2TNAdOirO7b47azqi9H7WDUfs15f5wFMZJ7sn2cdT2ivZ61F6O2rNR255om6O2MdHuF/9u8nNuOxQAAAAANE3SHDgWZ3m/C9MT5E22r0E9cwAAAAAWQNIcuBjGyfLfYfHJ8uN2y2EBAAAAYBEkzWHY4qKb30N7kuWxPXNYAAAAAFgUSXMYriuj9iO0K2H+PCjLAgAAAMACSZrDMF0K40U725Isj4uGrjssAAAAACyapDkM096U6z2Wajks2lGY70Kfb0ftwaitOhwAAAAAtIWkOQzPvfDPRPnDMJ59fprzo7Yyamujtp+4X8TFRLcn2taobYza3TCeSX652B4AAAAAtJKkOQzL0qh9m7i+343ahcy/jcnuX4n7xUchBgAAAKDLJM1hWB5PXNuvQrVFN29m3C+2hRgAAACALpM0h+GIM8WPZ5nvh+plUp5m3C+uCTMAAAAAXSZpDsOxEf7UHb86w99/TtwrYm30c8IMAAAAQJdJmsNw3Anj8ikbM/xtXCT0d+Je8VqIAQAAAOg6SXMgx4OMe8WGMAEAAADQdZLmQI73GfeKi8IEAAAAQNdJmgMpS6N2lLhPfBYmAAAAAPpA0hxIuZFxn3gqTAAAAAD0gaQ5kPIk4z5xS5gAAAAA6ANJcyDlY+IeEUu3XBAmAAAAAPpA0hwoszpqvxP3iE/CBAAAAEBfSJoDZbYy7hGPhAkAAACAvpA0B8q8ybhHXBUmAAAAAPpC0hyY5tyo/UjcH74X/w4AAAAAekHSHJjmasb94bUwAQAAANAnkubANNsZ94e7wgQAAABAn0iaA9N8zLg/XBAmAAAAAPpE0hyYJlXP/ECIAAAAAOgbSXPgNGsZ94anwgQAAABA30iaA6d5lHFvWBcmAAAAAPpG0hw4zfvEfeH3qC0JEwAAAAB9I2kOnHQupOuZvxcmAAAAAPpI0hw46VrGfeGRMAEAAADQR5LmwElPMu4Llytu89mobY3asvACAAAA0GaS5sBJHxL3hC8VtxcT5b+Lv90WXgAAAADaTNIcmBTrmR8l7gkvKm5zc+JvV4QYAAAAgDaTNAcm5dQzv11xm5+KvzsQXgAAAADaTtIcmPQo456wUmF76xN/d194AQAAAGg7SXNg0vPE/eB7xe0d10f/NWpLwgsAAABA20maA5MOEveDTxW2dTX8WQD0mdACAAAA0AWS5sCk1CKgbytsa7/4m5g4vyi0AAAAAHSBpDlQ5Z7wMnM7mxN/Y5Y5AAAAAJ0haQ5M+pm4H7zK2MZ6GNcw/1exPbPMAQAAAOgMSXNg0sfE/eBw1M6V/P36qP2Y+Pf3hBQAAACALpE0ByZtZdwTHpzyd0uj9iT8XRP9rXACAAAA0DWS5sCk82E8mzx1X9gL4yT59qi9Dv8s6/Jl1JaFEwAAAICukTQHTroa/p4xXrUdBHXMAYB2uxLGD/kPp7QnQgSt87jkmo1jkBUhAqAukubAadZG7Wuoliw/KjqyS8IHALTY6qh9K+nTvAvjt++AdolrK70J5esvrQgTAHWQNAfKOqUPE4PK45nlsc652eUAQNutJPo2b0P5oufA4qUS58YlAJyZpDmQO8C8NWobRbsbxmVczCoHALriQihfu+VjMMMcuiBep3uhfFKPcQoAZyJpDgAADEHZ7NQfo3ZZiKAzLhXX7bRr+r0QAXAWkuYAAEDfPS8Z7/wK4zfogG5ZK67fadf2UyECYFaS5gAAQJ/dS4x37gsRdNZG4vq+K0QAzELSHAAA6KvVUD4T9ZUQQee9KLnGfxb3AQCoRNIcAADoo7gQ4OeScU7835aFCTovLgx6UHKt74/aOWECoApJcwAAoI92S8Y4v8O4HjLQD/F6Piq55p8LEQBVSJoDAAB9sx7GifFpY5wnQgS98ziU5zZuCBEAuSTNAQCAPollWb6WjG9iGYfzwgS99KHk2j8s7g8AkCRpDgAA9ImyLDBcV4IyLQDUQNIcAADoi/WgLAsMnTItAJyZpDkAANAX+yXjmi9BWRYYgnOj9rnkXvC5+DcAMJWkOQAA0AcbiXHNPSGCwbiTuB9sCBEAZSTNAQCAroszyL+XjGniDHQzS2FYPobyRUG9eQLAVJLmAABA120FNYyBv62H8jUOHgoRANNImgMAAF22PGo/SsYz74UIButtyb3h56hdFCIATiNp3nyHfnvU7goFAHBGS6N2bdTuF/2LF6P2smg7o/Zo1G6O2gWhoue2E+OZ60IEgx3rxt/JstnmTxw6AE4jad5sB+JnEdOXQgIAzCAmymOSPM6cPcrsy8V2MGqPR+2SENIzsSZx2SzzN0IEgx/rvgrls82XHEYATpI0n38nPtZJ+3YippLmAEAV8fXx3VCeHMxpcbZdnJE+xOR5/M4rDTcPKeZvM3RjlvnKQBrGum0c615N3Ce2HE4ATpI0n4+logPxfUpMJc0BgFxxMP9zSp8iJiviDPLbo3YljJNWa6O2MWqvw/TZ6HF79wYWx8NwtgcOs7RDp+/cfS2J/5eW7OPqAs69fznfMdb9y+eSczfeR845tABMkjSvvwOxFf75tF3SHACoKr7yvjelL/ErjGfYnk9sI850fpvok5wfSDzjDPv9MD3RU2eLn/Fx1J45jecqNXv0YUv2cyMMI2m+45Q01m3xWHcrWPsAgAokzesRB5v3KwzCJM0BgDKXw/RZcfG/r82QLJi2EFpMzA9tsdDYd4uLw8VZ+gfh7MnCGNt3YTzjf9np25jnJcfkqEXH4n0YRtL8tlPSWLfFY92Y9P9Zst+vHGoAJkman70DEWewVH3dV9IcAJgmJsSn1S6PM/xmTXCX1X4+CMNLnE96EKY/VEi1OKN81WnbuJgA+9WB/nYs+XAUZk9Ex2s+PiiLD7feFt/rZKsyFtmbso3j9qG4H8yyfsIFp6WxbsvHumULgh45hwGYJGk+eye9rI6bpDkAMIs4YD8sGdCvnXH7L0J5Mm3INV1fz9CniwmY807bhejKAqBXM8+lmKSOCevjNQpWKlyPXyucs1Ue8MR9eBTykqb7Tklj3Q6MdW8EC4ICkEnSvJrYcY2vpn0LZ3t1UdIcADgpJir2S/oP92v6jLJ+zO6A45+qd3taknDJabswZSVPvoX2PAB6mDiP4veISfJZH75UWWT04IzXR9nM/m2npLFuB8a68TorK9Gy5zQA4JikeX4HIs5mmZxlEf//F0UHcitMX6hL0hwAyLFb0nf4EupLAqZm6N4caPw3QrUa5lecsgtzMZSXPGnTAqwfw/SZ5bdq2P79CuftWR+KrYfpZYxuOC2NdTsy1t1N3NsvOSUACEHSPNfxrK/41D2+orgy5d/lvtYraQ4ATLoVymtq36nxs2KCpKycQ0zmDbGu64NQrSwLi5N6K+BqS/Zzecp1XecaAq8qnLd3a/i8nVO2G2fueuvCWLcrY91bif1/6JQAIARJ81xPw3jWVeq1ybUgaQ4AVBOTTWU1g2OCu+5SE6nZqS8GeBx2Qn7y8ZrTdqHelRyb76E9pVlOS87FRT3rfCiVW3c6Ju+Xa/i8uO8ny1u8c0oa63ZorBt/c8veVPnglAAgBEnzechZaV7SHAA49iw0vzDZ+Yw+y/WBHYd3mX3jNiVlhyieu0cd6Wc/Df98AFZn6YfcRUbrTgSevFYeOS2NdTs21i0rN3MULPAMQJA0b/oHWNIcAJgUF/H7neg3rMzps18mPndIC6KlErFKs7THjcTxudeifT0If8/0Xqt5+49DftK8zodv2ye2veq0NNbt2Fg3tUDvLYcaAElzHQkAYHFS9YjnmbhOJR+HNNt8PeQnH+85bRcqVUanLfX4V0/s15M5fManCudtnQn7ycWEvzkljXU7ONa9Eua7aC4APSBpriMBACzGxVH7FRa3IFlOiZah1CreDvnJx0tO3db2tQ9btJ8b4e+yLHWXe4jn4e/MczbeZ87N6bu9dUq6/jo61v1W8h0+OdQASJrrSAAAi/E0LH7ByQ8Z+3BlAMfifWa/OCZl1TNfnJh4/llyfF63aF8nyx+tz2H7t0P+g566SwptTGx702lprNvRsW7ZfV9dcwAkzXUkAIAFiIPx74n+ws8GBu05NZF3en4slkJ5InayPXfqLtS1xPG535L9jA9Wvs253/805CfN79b82RsT277otDTW7ehYdzss9qE1AC0naa4jAQA0715Gf+FDA/txPWM/YnK/z7Orb4b85KPF4RZrM3SjBv9xcj+WT5nXIpmfM8/ZuA/LNX/28cO2Q6eksW6Hx7rroRsP4QBYEElzHQkAoHlvM/oLTSxEdiGzP3ijx8diJzMG8XX9Jaduq49VWxYBjQ9ivoT5vZlQpZ75wRw+fzcM4y0U+j3WvZi4jp453ADDJmmuIwEANCuWXEktABrbVkP78z1jX/qcPPia2Sf+4NRduLIaxN8HFIf7If/tiHlcu/GhQEyYK19hrNv1se5hyffYc7gBhk3SXEcCAGjWncw+WFOlJnIWA/3a02ORmmk42R47dRfuR8nxeTegOOQuXNv3t0Qw1p3n799Phxtg2CTNdSQAgGa9yuyDNbXA3m7m/lzu4bHYCvnJxzWn7kIth+G+DTEpvqlylHnOxocM55w6GOtO9SLxXZYdcoDhkjTXkQAAmpVTDuRXg/vzKLNPuNnDY/E687v3fTHULlhLHKMHA4nD1ZD/oOeV0wZj3TP9/l11yAGGS9JcRwKAdosLvq2ExSbs/tXz1vTxzCkHctDgPt3OjNOLnl1bccbuz8zvru+2eKmyRrcGEoeHFe5td502GOuWupv4LncccoDhkjTXkQCgvWJN699FW2p5f0HSPM+tzH160+A+Xcncp4OeXV/XKpwj99yOFi6VLL4ykDh8qHDerjptMNYttZ74Lg8dcoDhkjTXkQCgnWIpgsPQfAJ11v6CpHme3Fmiuw3u0/nMfYoPb/pUomS7wjlywS1p4VK195cGEIMLIX/h2q9OGYx1k1IPjXcdcoDhkjTXkQBgupiEuTlqO6P2Poxn2v6acm+PC7Mdnmgfi9+F2F4X9/+4WN32RIt1ojcm2v3i301+zu0O9BckzfPkLgLadH3mX2F4M1c/hWHOsO+qsmvn90BicDfk39d2nDIY62b188q+y2uHHGC4JM11JAD4pzjL+13ITyTOs8XZgoue3StpXp/9zH3aaHi/DjP362ZPrvE4Y/coSD72pY99OJAY5D50i+26UwZj3TP3cfYccoDhkjTXkQDgj4thnCzPff29idaGxe0kzevzs6XH/SBzv+735Fq/V+H8WHdrbIWyNwO+DCQG3zPP2fjA95xTBmPdM19XnxxygOGSNNeRAGDseoWERFPtWYf6C5LmacuhvYnavcz9etqT63035Ccfz7s9tkLZ2xBDmA16qcL9w+xYjHXrubccOuQAwyVpriMBwHghqB+hXYnc56E9MwUlzeuxGrqfNO9LHyb3en/n9tgaQ0+ab1a4fzxyumCsm+1LkDQHYMZBMDoSAH12KeTXc26ixd+RdYell9YrnAdXGt63N5n79b4Hx+FyhePwwGnbGmU16IewWN/bCuftZacLxrq1fKcjhxxguCTNdSTozrWo9bO+Me29b8dSLYdFOwrzXegzJkNicm7V4ei19QrnxUrD+/YyDKfsw6Mg+di3vlLf+9bxraPc9RDMjMVYt97vBIDOpx8JHYkznScSpGLsnKCLTi4GGBPlD8N49vlpYm3jlVFbG7X9xHkUFxPdnmhbo7YxanfDOHl6OaiVPDR3Q/eT5n1YFC23FM1Xp2xn+qN9T5qvV7h3vBjgeFWf01h3nt8JAJ1PPxI6EjqrYqy57w3K0qh9C3/XLr6Q+bcx2f0rcR59FGJO2AjdT5of9uC6z31z5JlTtjP90b4nzZ9UuHfcHuB4VZ/TWHee3wkAnU8/EjoSOqtirLnvDcrjiWP+KlRbdPNmxnm0LcScsBEkzRftRoVjcNMp25n+aN+T5h8zz9n4htPSAMer+pzGuvP8TgDofPqR0JHQWRVjzX1vMOJM8eNZ5vuhepmUpxnn0TVh5oSNIGm+aDsVjsFFp2xn+qN9Tpovh3EyPOec/TLQ8ao+p7HuPL8TADqffiR0JHRWgcHYCH9m5V2d4e8/J+4rsTb6OWFmynknab44B5nfc9/p2jplieNXPf7etyrcN3YGOl41DjHWned3AmCgJBR1JHRWgSG6E8blUzZm+NtLIT3r77UQc4qNIGm+SGsV4v/Y6do6hyXHa6/H3/tZhfP2+kDHq8Yhxrrz+k7f3HoBhktCUUdCZxWgmgcZ95UNYeIUd4Ok+SI9rBB/5ZXaZ6hJ88+Z52xcnLqPbzgZhxjrztvX0N+3qwCYcycEHQmdVYA/3ge1kJnNeuh+0rzLZUveZX7HOLNQeaX2KSutc9DT7xzvA7n1zPtaosY4xFh33g4HeG8BoKZOCDoSAIwtjdpR4h7/WZiY4lrIT6Rcbnjf3mTuV1dn9J7PuHaP2wunait9CMMrobBd4Z5xzymCse5MfoZhvsUCQIKkuY4EAPluZNzjnwoTU6yE/ATYegv7L7G96Wjs14PkY9el3oYY6rjiuF1yimCsW3tO5JVDDjBckuY6EgDke5Jxj7810P6C1+PTLoTuJ81f9vjaPW6rbnWtlFoQc7ln3zfnzabJustKCmGsW91y4rs8c8gBhkvSXEcCgHwfE/f3mOC4MND+gqR5nl+Z+3Sz4f3az9yvpz29do/bF7e51nqcOHZrPfu+N0L+Pey50wNj3ZmsJb7LA4ccYLgkzXUkAMgTZ5+mFmT7NOD+gqR5noPMfdpoeL8OM/frfgfP3+WQv5jijltda91LHLvbPfu+OxXuYbecHhjrzuT2wO4rANQ8CGbYHQkAxrYy7u+PBtxfkDTP8zZznzYb3q/cpPnNDp6/tyqcCzfc6lrrehjWjNDctz/iG05LTg+MdWeyEdpVKg2Ajg2CGXZHAoCxNxn396sD7i9ImufJnT263fB+5c7E7mK9793M7/YjqAvdZhcTx2+3Z98195p869TAWHdmQ1srAYCaB8EMuyMBwDiR9iNxb/8e+ptwkzSvz0bmPjWZAMxdoPR3B8/xuL/fMr/fa7e61itbGPNdj77nnQr3r/tOC4x1Z/YulD9IBWDAJM11JABIuxqGnXCTNK/PWuY+vWlwn65k7tNBB8/daxXOgy23utb7FIaxiOvzCuftFacFxroz+1zyPfYdboBhkzTXkQAgbTvj3n534P0FSfM8ceZzTtmFjw3u03pmnF709NqVfOyOl6G8tvf5nnzP3DUGlBTCWHd250P52yvG7AADJ2muIwFA2seMe/sFYaLG8+l7g/uzmdknfNDTWMcWS7hIPrbfg8RxXOvBd1wN+Q96XjklMNad2eUwzMXdAcgkaa4jAUBaqp75gRBRwePMPthSQ/vzNHN/LncszjF+R5nf7XkL9z/OgpTI/9t66H9979yHWH1/wwlj3UVfa9cdboBhkzTXkQCgXE4N6qfCRM3nVJOzZl9n7EsX60XfCPnJx5st3P+YyP8e2pnQX5T4Rk9ZeaPdHnzHVyF/Yd5lpwTGujPbCd4gBKCEpLmOBADlHmXc19eFiYq+hfbMIv2csS87HYzxTsjr67axFvalUfsZml8UtgsOSo7l5x58vx+Z5+0HpwLGumey3/N7CQBnJGmuIwFAufchPdtvSZioaDejv/Ckgf2I5T9ySph08TX1/cy+7rsW7vuLif2743L5S2om9qUOf7fct1Bie+hUwFh3ZhdD+VsrOw41AJLmOhIATBcTiqlZf++FiRmsh3Ykc6+EvEVJu1ZbO5UQmWzbLdv3Kyf2/aLL5S8bieO50eHvthvyk+brTgWMdWd2N3SvZBcADZM015EAYLprGff0R8LEjFJlUQ5bkDhoasZ73e6E/ORj22bRT/YlP7pM/iHOJC97IPK6x/eE4/YrtK+kEMa6XRrrPk98B9cXAJLmOhIAlHiScU+/XHGbz0ZtK1jAjfF5UPf5VVVqEdCYnFzpYGzfh7x+bttm0d8+sX/3XSanKqtr/iN0782IUFxnuQ961LnHWPdsDkv2f89hBiAESXMdCQDKfEjcz79U3F5MlB/PkNwW3sGLM9m+h8WWmvjSwz5LjGtOnfbYXrRov1fC3+Wg4r3igsvkVKlFXq928DtthPyk+T2nAMa6M0uVJbNeAAD/JmmuIwHA6XIWSKyacNuc+NsVIWbkaVhcXfPLGX2Wax2M6Y3QzeTjyYd01kuYbj1xXB938Du9qnDe+v3AWHd2DxP7f8VhBiAESXMdCQCmyalnfrviNj8Vf3cgvBTiTOKfobx28bxK+TSRsP9Xhfafa/peTyp85qWWnAePQz8WtGzyeJe9JfGpg7H7lhm3fbdNjHXn9h0OHWIAqnRsGV5HAoDxAp91zvZbD+oUM9u5tjmnz/0aymuZrzXU16w7ab6f+XltSY7cC6cvbLna07FFXcd7J/SnFv+VCnHbccvEWHdm8UHpkesLgLo6tgyrIwHA2POQXkCwiuPSC3Hm8JLwMiGWAipb2PAg1L+w4a3E+f20wb5mnUnzeG39zvy8Vy049nfD6Qmcrr6N0uTxXg39KdGyVSFutwMY685KaRYAau3YUs3nIGkO0AcHiXt5ldf/46J0x4m8Z0LLKa6F8mRv3YmyT6F8BnZdJWGaTppvVPi8Rws+5lslx3yrx2OLOo93WQIvvklxriNx+1AhbpfdLjHWnVnfyjoBsOCOLdX8DN2Y2QRAudQioG8rbOu4XERMkF0UWqbYLjnf4qKQdSUAUwn6Ohf/bDqJWiX5uLmg4xzr2L8O5aVFLnX0HG76eN9NfMbNDsTsSsh/O+JX6M6DAIx122Y9sd8bDi8AVTu25FvOjOkHoQLo/G9k7kyqzYm/McucMjEZ9q7knLtf02d8nfNnVO1r1pVEjTNwf1f4vKZnQ8Z+Ylyk9Ediv/Z6PraouxzPr9DttzvfVIiZRQox1p3d25J9PgrzW3QbgB53bMm3mRnTb8EsEYC2S82myplJtR7+JHTi9swyJycpcRimzzI96+KQZYsnPp3D92kyifq84ufF9nDOfbKVMJ69GN8UOMrcpy4vFLyIhV+fhfJEWJvvu/cqxuzILRJj3Zmk3uh47vCyiJPyS9HpO609GWhcHpfE5CB0a5Vvuk/SvD7nSwa5p7UbQgbQah9DesZf2aBwPfw9o/SekJJppaRPEevJXphDwuPlnJIcTSVRr4dqs8xPJnhi4vXOqK2F6rMNY1I2rlsQF1d9VGwr3j++z7g/XR4PLiJpvpL4nO2WxiqeL79mOD9uuUVirFtZ6qGqBUBp1GrR+Zh2Qr4rLrohip3RN4kB2IpTiBZ1bEm7EMpfp6570AvA/G1l3MsfnPJ3sVxAnBwyOav0rXBS0UqYvuBanGhTteZ1nL08Lan8NMxvVuC8k6hxv2Nd61kT1GXtR5g+2en3HD6vDwvRLSJpHhLj6+/FfblN44ZnZziHYnklby1hrJsvXi9lD6jeOcQ03cErS5i/DcoSpH7YD/0Q0qKOLdM7D+tFp/dHmK3TG3+8X4za7aCGGkDb5M6qivWHY5J8O4wX9ztZ1uWLezwzWi4ZM8TzbCukJyKtJrZxpwV9zapJ1BiXW0Uf7FuYT/J6Ue3RAMYW80iax5n+ZUnorQXH5XKxD2/CbLPLT3ugsxvGbzBdKXIwS26ZGOue6kliP6873DR5YZUNLj6G4c4wP20gtlcSqwM/fLSkY8v43hZfW46Lmnw+Q8ch1X4WyZW9IvHyUugBFiomYnLrEE/rz5kIwVlthOk19uMs2pg8iwm5m0WSIybCY/I1TlaalkiMM+tWWtLXrJJEfR/mN8u7DW2l4+fqopLm0atQnmRuOmn3OlQrZ1FH+1V85q7bJsa6/7YcyteoeePw06Q3iR+qy0L0l0uJG9J7IaIFHVvStRLn2QBYrFjj+GuovlhbXMfGBAjqHPjHRTzPOks1TmKKSfWm3vytO4nadBKyyfapB+fpIpPml0P5Q87thmOxyHN1zy0TY91/K1v8Oj6AVcucxpQV1o+du6tCNHUgVtb5fSpELLhjCwBDFxOMD0O6FEScWR7rnJtdzrzEBzEbYTyLPDeBHs/bOPP0Wou+x+tT9vP/cXh7q6njXZYgiwn1Sw4FDMZq4nfSGxk05l6io3ZfiEptJOJ3V4iYE0lzAKhmJYzrKW8ULfbT4uQQs8pZhMvFORjLs2xPtM3iPG1rkvB/P6XP+Z8czt5q6njHMhNlpRheOBQwGGUlm2Iy3QQHGpF6evNKiLK8COW1n1aFiDmQNAcAoGn/xyl9zv8oLI53DR4F5Rhg6K6H8vUvHgsRTYgzaj6XnIjxf1sWpixxYdCDkljuh+ZqDzIckuYAADTtP5/S5/xfhcXxrsE542oYvE+hvJTeeSGiCbuh/CnumhBVEuNVtnjJcyGiZpLmAAA0PeY5rc+5JTSOd0Pj6kcOC/TWwyBPSQush/LXHZ4I0Uweh/IE5g0hokaS5gAANOl/ntLnVDbD8W5qXH3kfINeSpWPlqekEbEsy9fgdYd5+VAS28NgoSnqI2kOw7MykAZA+/wXo/Z/ntLf/L+ExvGumTItMDwfgzwlLaAsy3zFp97KtNAESXMYltXM677r7dChBmil/3HKfft/EhrHe079np8l/YUdhwh642nJtR5nn3u7hEasB2VZmqBMC02QNIdh2QjDSJobBAO0z38zav/fKffs/xS8Set4z8+9RJ/hpkMFnRfzY2V5yg0hoin7JSfil+B1h7rEV8U+l8T6c/A6GWcnaQ7D8j4MI2l+26EGaJX/dtT+3yn37P9eeBzvOXsdymegXnLIoLMujtqPoFIDLbCRGKTeE6Ja3UnEe0OIOCNJcxiO+KD1KMyeiP4Wxg9s90bt7ai9PKUdVtje3pRtHLe4vsdBohM8rV1wuAFa4b8atf9Qcr/+D0LkeDcgTuwrm/z3MZj8B10d36TqmC8LE0390HwPFtJoWtkN4NCPO2ckaQ7DcTXzmo9J6piwjmXC4oztlQq/719DfmJ7tcK+x314FPKS8vsONUBr/Jfh9IUgjx+eGss43k25mMhnvHT4oHPK1lv8XowhoBFbQY3tRVgP5bWZHgoRZyBpDsPxMHGtx9Itt88woK2yyOjBGfsjv0q2ve1QA7TKf33Kvfp/CxLmjnfz4gSCI2Nr6IWyHGXMoa0LETniqwhxldjNMPvrynEbPxIDbebnbUns42rgF4WIGUmaw3BMe3Mp/r7fqmH790N+0nz3jJ+1HqY/UPYQH6B9/pfiHv1/j9p/JxyO9wLdDBYMhK67W3Idx/9ufSNOFZOn14uB64swfkV58kS6P+N2txOD3+tCP1fXEj/sT4SIGUmawzAsT/kdiTO+66r//SrkJ83v1vB5O+H0B8lLDjdA68RZxv9DMLvc8W6He6E84XbLIYTWihNkyt4Y2RSiYYuJ8WvFgHM7jFeC/lgMFFOD1JUZf/DKZpm/cUgaUZaMkCRgVpLmMAy3Trm246KedS6Y+T3znhIHo3UsyHPhlL7PO4caAMhQVrbuKEicQxtJmDPV61A+2zjVvs74uZvBLPM2SC3gtiVEzEDSHIbh6Sl9gksN/kZNtg81fu67E9t+5FADAJniZMT1Ke2a8ECnrtk14Rm2mDQ/DLMnzmedEf61ZJtfHJZGfQ7lD0XOCREVSZrDMByEv2d6192pfFyhP1LnQ97tE9tedagBAACGK5ZMuRzGs8APMweps9QzT80cs7p0s7aCWf/US9Ic+m81zH8djE8hP2leZ8J+8m24bw41AAAAx9YzB6mzvIb9PJTX+VoW/kbFuuVltetfCREVSZpD/22Ev99KqntRrti/yH0L7leo962oye/21qEGAADg2FLGIPXzjNv9VbLNl0K/EGULgsYHGReEiAokzaH/Xk5cz+tz2P7tkD/LvO6HuxvBwj8AAACc4nzGIHWWBLcFQNvpRrAgKPWRNId+i7O6v4X5Pux+GvKT5ndr/uyNiW1fdLgBAAA4tpYxSL0zw3bfl2zvW7Do5KLEhyRlJVr2hIgKJM2h366FP4t/zmuRzM+Z95K4D3WXdTtegPTQoQYAAGDSRsZAteogNc7WOirZ3jNhX6jdUJ6UuCREZJI0h367OWpfwniNknmoUs/8YI6/hzsONQAAAJNehvrrmW8ltnlV2BfqVuL4PBQiMkmaA2dxP+SXZpnHA/f4UCAmzK85FAAAAEz6khikPp1hm+9Ktvc9KM2yaHGR1rI3AT4IEZkkzYGzeB/yk+Y3hAsAAIAmXM4YpN6quM1YM7ssIftS2Fthr+QYHRXHEVIkzYFZpfoLk+1H8MAdAACAhtxNDFJnSZ7eSGzznrC3wsNQ78MShknSHJjV1ZA/y/yVcAEAANCUV4lB6v4M29xJbPOCsLfClcRx2hUiMkiaA7NKPbydbHeFCwAAgKZ8C/XXMy8r+3Eo5J05/p+EhwyS5sCsPoT8pPmqcAEAANCEnHrm6xW3GUu5/CzZ3mthb5WyBdjUNSeHpDkwi/jW2e/Me8hX4QIAAKAp2yFdz3yp4javJbZ5X9g7dQ5cEyISJM2BWaTWVJlsO8IFAABAU/YSg9S9Gba5mdjmdWFvlfXgIQdnI2kOzCK1poq+AwAAAI07N2q/EoPUhzNs1yKg3XIxlL8e/0yISJA0B2bxPfP+8avoswAAAMDcpcqoxHZ1hu2W1cj+LuytdBjqfduAYZE0B6q6FPJnmfsdAgAAoDG7iUHqzxm3+6Nkm++EvZU+zOE8YDgkzYGqUqXcJtsj4QIAAKAp+4lB6tsZtrmc2KZSH+30InHcloWIEpLmQFVvQ37S/LJwAQAA0ISYBP2dGKRuzbDdtcQ2Hwh9Kz0K9ZfpYTgkzYEqYn3yn5n3jkPhAgAAoCm3MwaqazNs905im7eEPinWeV0JzS56djdx3O60KD7/6nnrIklzoIr1CvfEF8IFAABAU94kBqnfwmxJ24eJ7V4R+lLXw/gNgNiWGvzc9cRxe9iiGEmat4+kOVDFkwr3xNvCBQAAQBWxxEqcARzrhL8ftS/hT8mVX2Fcs/x5OL20xvfEIPXVjPuUWlx0yWGbKs7sPyzi9Kbhz76SOG67LYqTpHn7SJoDVXzMvG80/QAZAACADrsRxknto5CfiNuc+PvVjH+/MeO+vUoMftsuDs5vjtpOGD+IOAjjBxCnfZ8Y/8MTLSYC9or2etRehvFDje2JtlnE97jdL/7d5OfcXsD3LjsfXrfoGEmat8uljO/0zW0bKOSsqXLcvggXAAAAKbF0x7TZWTGBG2eWx9qf22GcqD0Ifyesj2ecb2YMVC/OuI97oZuLecVZ3u/C9AR5k+1raLae+bGyfdpr0bGSNG+XnPUR3rp9A4VbFe6HO8IFAADANHEmZyzXcdrMrJiI3gjTX19eD39Kfhwnrt6H+c3s+hS6NWMsPhx4F/JnvTXRFrVYalnJnk8tOmaS5u2yk/GdHgaAsWcV7ofXhQsAAIDTxNIdP8PpM8u3Q16tz8nFJVdDuqzL0zPs72Hoxmzl47ikars33Z4tMB5lx65NbwlImrfH+YxrKN5vLgaAsc+Z98L45tc54QIAAGBSTIa/DtMTmGsVt3c8u/xFmO9M564kzePClz9Cu5KlzxecIPgSJM0lzavZyPg+L93OgcJKyH+z65VwAQAAcHJQOS2BGeuUX5hhm1vhT23zskFqnNV+lsRt2Sz2tiwmGcvdHIb2JEnjw4T1FsSlrB79kcuSE86Fv9dNmLb47xWhAgrbFX4b7wkXAAAAx9bD9BnQcRHQ5Rm3m7NYX2zvzrj/XZhxOi05HMtMHBbtKMx3oc9YX/5BGJfLCS2PS1drbTNfD4NF/IB6f2cm2yXhAgAAIIqJ7WnJ2phovXCGba9nDlLPumBf25Pm98I/E+UPSwbnsWbzShiXw9kP6Vm12xMtzu7fGLW7RfwvF9trK0lzcl0O6QdLX1p+vgPNWgr5D6Tjw2v1zAEAAPh3Mnda6ZRYMuWsM5LXMweqa2f8nDYnzeOA/Vv4e1Z97oOImPz7lfh+Hzt+Dkqak3sdfQnpBfwuCxUw4UaotsYHAAAAA1eWMI///VpDg9U46/qsM7vanDR/HP5eYKzKd72ZEb/tjp+HkuakxIdH7xPnyVFxvQBM2gn5SfNbwgUAADBs66H8deWHNX3OvYxBah1J7bYmzWOy73iW+X6oXjbiaUb8rnX8XJQ0J3UNvQvphLlkF3CaVImzyfvIknABAAAMVyyF8qNk4BgXi6yrpueDjIHqnRo+53fJ9l8tMNYb4c/M/asz/P3nMP9Z+osmac40ZpgDZ3Ex0T842fcBAABgwAPI76E8CXupxs/bDumE13INn3NY8hl7C4z3nSIGGzP87aWMwf7rHpyTZUnzby7ZQd+rUjNE4/3qqlABJb/BuaVZ7gsXAADAcKVmbd6r+fPehGZmdrU1aX4WObP0N3pwTn4t+X6HLtlBuh7KH+4dL4B7UaiAEs9DftL8inABAAAM00ZiwPgp1F/q4yA0k/Qt+5yDjh6v1AOO2PqQNDzs4bFjdpuhfL2F2F6E6usDAMNzGPIS5j9C90udAQAAMIPLo/azZMA4a83tlJ+JgepKTZ/zIfSrxEdcjCyVOPzck3Oz7BzZc+kOxoWQXvAzJrYs+AnkWA35s8xfCRcAAMAwpRZbfD6Hz7wS0jPb6/Iy9GsxyRsZg/ynPTk3JTK4FsrL9BzfL1aFCsi0GfKT5neFCwAAYHjuJwaLcZb5lQV8bp1J32eJz1ru2DF7kjHI78OM2+XEd3zWon39V8/bIsWyCDuhfOHb+L89DEooAHleZd77fnewjwAAAMAZxZIHqRIpLxc0YK2zHMzjxGetdey4fUx8n6Pi2HbdWuJ7PmjRvkqaz19cADRVgzheGytu7UDCj8x73wehAgAAGJ6dkJ5hNa+SB99CeZ3xOmeM3kt8z9sdOmaroXzGbd2lbRbpdoeOm6R5M2I9/9QiuL9G7abbOzBF6oHsZHsoXAAAAMMSk6+pxSTfL2jA+qLmz7seujNjOWUrY5D/qCfn6Ebie663aF8lzZtzPozXWUi9bXHfbR44xW6Fe9+6cAEAAAxLTj3Pec3W3E587p2aP+9i4vN2O3Tc3mQct6s9OUe7VIte0rx5cQZo6q2L+DaNOufApM+Z97341sp54QIAABiOONM7lWyqu0TKpC+hvCTMxTl8Ztms+ncdOW7xeKTqsH4P/UkSviv5nj9atq+S5ouxkXEvexkkzoGxlQr3vTfCBQAAMCxPMwaLT+f02ZcTn7s/p8/9VPKZXzpy3K5mHLfXPTpPPy/gPJmVpPnibASJcyD/fpF737snXAAAAMMRS1r8zBgsXp7T56dqET+Z0+e+DOX1j7vwCvZ2xnG725Pz9HwofzvgZcv2V9J8sR5kfIdnbv8weDml6Y7binABAAAMx72MgeLhnD47J2F/bU6fnUqqrXXg2H3MOHYXenKept5IeORS5oTnGdeHxUFh2L6FvIT5vlABAAAMy/uMweKLOX32o5BO1s+rhMJ66H4yLVXP/KBH5+lm4rtedylzQnwo9z1x3sSHdheFCgbpSsifZb4jXAAAAMMRk0Wp2r/zquMZk+FfQ7ru8LxcSHz33ZYfu7WwuDr0i7AThjGjnnrdyrhO3gkTDNJWyE+a3xYuAACA4chJKM0rIZkzWN2Y8/c/KPnszy0/do8y4rfeo3N1v8PHisXKeZvmpjDB4HwI+Unzy8IFAAAwHKnZu/Mq8bEU8uqIrsz5+6cWALvU4mOXSgT+LuLcB6k3Irw2T5mbGfea98IEg3Il5L1pF9uvML9ScQAAALTQfsZgcR4lUp5mfO7XBr7/RljsTPdZxcF7qp55n5KAd4NZwpzNl2AmKfDHm5A/y/xQuAAAAIYlZ5bVo5o/cyWMZ22lPreJmuKXEjF43dLjdm0Bx22Rnie+63mXMgnbGdfMtjDBINwL+Qnz2I6EDAAAYDiuZA4W79T8uW8zP7ep2cNldc3jbO42vpL9JNQ/a/ZZGNeZX27h9z0s+Z57LmUyKNECRHEtl5wH9yfbLaEDAAAYhvXMgeL1Gj8zJuBza4g2VY87Vdf9aguPXWrxsi8Vt7c8cVy2W/ZdUw93HrqUyTzHU/ecn8IEvRUXNH9WoQ9yWsm4i8IIAADQf7mvJ6/W9Hkr4c/srtQCnJ8yt1nHLPD1xL48btlxi9/5KLHPLypuczM0t/hqVQ8T3/WKS5lMOfc7oD/iG1fxDao3YbbZ5ae9fbZb9J+uFL+XS8IMAADQLxuZg8SVGj4r1pw+LoMS64SnalTn1DOPM74+h3pmwpctEvipZcctp5757Yrb/FT83UELz9O9YHE26iFpDv33OpSX9JpH+1V85q7wAwAAdN9G5mDwcg2ftRv+JGVjAn0/nK2e+fLENrZq2L+yEi3xVe6VFh23R6HeBx3rE393v2XnaFyotWxW/Y7LmAokzaH/mk6YW2MDAACgZ26FZha/ehz+1AuOpV5yyotcKtlefBX6OGH+OtRTomU1dKdES2qW/veK2zuuj/4rtO81c6VZqJOkOQAAAAClUoniOmbzPg7/LBlyOfF530J5IvxN+FOa40KN8SgrA/I11JOcr8NBqKcefBQXOT1eFO1ZC8/RLpXNof0kzQEAAAAoFcukxEWtUkmkmJyeZQbyk4ltPJ3476kFSN9N2V5MWh/Pso6zouueZXw3nK1kTFNSs/TfVtjW8Yz9mDi/2LLzcz3xPTdcwlQkaQ4AAABAUkyw5iSSnlbY5oUT240zwydnaT9OfNbLKdt9FWZf6DJHfDDwa4b9atq/ZozfSZsTf/OsY+dmfHCw7PKl5mtH0hwAAACA5KzvyfYglJcoif9bXJTz58TfxHrZJ2epvwjp8iKTnxOTo+8m/vetOcbjWShP1LZhNvbPRPxeZWxjPfx5QPAztG+WeXyL4HfJd3zu0mUGkuYAAAAAJMXkdKzXnZs4fx/GZUqOZ/nG/7sexqVYTm7nYzi9rMuHjM+JC3zGmdC74e8k8bwX5FxJ7Nd2C47Zx5Aup1P2cCMer8myPPdaeF6mFju1ACizkDQHAAAAIEtMgv+r5hYT49NmL+/NuM3NhuLxpmQfvofZ6rvXaSvkvRVwUtzv+HBjsib62xaej/G8KSuT884ly4wkzQEAAADIFmd015UwjzW1z5d81uuK24tlOjYajMXVUF4aZGvBxyrG9jAjbvHhREySbxcxP1nW5UtoZ13wJ4nvdd3lyowkzQEAAACo5KyJ85iUzUkob1TYZiz5cnUBsXhVsk+xtMmik80xJkdnOFYHoX11zEMR17Ka7W9cppyBpDkAAAAAlcUSKN9CtQRsLKURE+4XMj8jzpT+HNKzy+OCoYtKTl8O5Unp7RYcq7VQrR798WKmsS78UkvPv53EOaGWOWchaQ4AAADATGJSO84Yj+U9ptWWjv891paOtbNnSWxfCuPZzqcldWN5l9UWxKEsgXtUfIdFiwt+PgzpBx0HxbG62OLzbjWU1zLfdWlyRpLmAAAAANQizrpeL1qsJ32hxm3HROndMC7ZEkuOtGkGdPyeZaVCXrTsOK2M2q0ilhtFXNsW0zJlJXFiMv2iS5EzkjQHAAAAgDN6FJQLacL1UL746mMhogaS5gAAAABwRrH8yWllZI7bfvFvOJtPoby0zHkhogaS5gAAAABQg7jgZtmioI+E6EwehvLZ/GtCRE0kzQEAAACgJrE8SNmioMq0zCa1+OcTIaJGkuYAAAAAUBNlWubjY1CWheZImgMAAABAjeKs6J9herJtR4gqeVoSyzj73Ox96iZpDgAAAAA1uxfKE243hSjLjTCuVz4tjhtCxBxImgMAAADAHLwO5TOkLwlRqYuj9qMkhs+FiDmRNAcAAACAOYh1tmMN82lJt49BLe5pzoV0HfNlYWJOJM0BAAAAYE7ibOnvYXri7aUQnWq3JGYxnitCxBxJmgMAAADAHF0dtaMwPfn2UIj+slUSq1jffF2ImDNJcwAAAACYs7jwpwUt0+6WxCn+99tCRAMkzQEAAACgAfdCeUL41sDjcyOUz8jfdArREElzAAAAAGhILMUyLQkXE8ZDTZxLmNMmkuYAAAAA0KBrYVyX+7R2TUz+0dacMjRM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0BAAAAAKAgaQ4AAAAAAAVJcwAAAAAAKEiaAwAAAABAQdIcAAAAAAAKkuYAAAAAAFCQNAcAAAAAgIKkOQAAAAAAFCTNAQAAAACgIGkOAAAAAAAFSXMAAAAAAChImgMAAAAAQEHSHAAAAAAACpLmAAAAAABQkDQHAAAAAICCpDkAAAAAABQkzQEAAAAAoCBpDgAAAAAABUlzAAAAAAAoSJoDAAAAAEBB0hwAAAAAAAqS5gAAAAAAUJA0BwAAAACAgqQ5AAAAAAAUJM3rtTRq10bt/qhtj9qLUXtZtJ1RezRqN0ftglABAAAAALSPpPnZxUR5TJK/H7WjzJjGdjBqj0ftkhACAAAAALSDpPnsLo7a7qj9CPmJ8tPa7zCekS55DgCLtzKQ1kWXFhAn/TMAABggSfPZbI3azynx+hbGM8hvj9qVYsC1Nmobo/Y6TJ+NHrd3T2gBYGFWw9kehHelHXb0+ByKFQAA0ARJ82qWR21vSpx+jdrmqJ1PbCPOWHpbEu+XGdsAAOq3EYaRNN/p6PGJb+btj9r3BmIUP+PjqD1zWQAAwPBImue7PGqfp8Qo/ve1ituLs9V/T9leTMxbLBQAmvU+DCNpfrsHxypOMIiLr8e3+w5qiEnsk70rYrPsUgAAgGGTNM8TE+LTapfHciyzJrg3Q/lCoRLnANCMc6Hagt6n9QfiQ/T44Du+UfbylFalvMjelG0ctw9FX2GWtVX62L94EKZPRki1OKN81SUAAAAckzRPu1AyyI2D67Uzbv9FYsB8ziEAgLm7mtkviknqmLA+Xr9kpcJv9deQn8itksSN+/Ao5CXl93t8DF+H6gnzV0FZPAAA4ARJ83JLxeByWmzu1/QZ30o+Y9dpCgBz9zDRH4qlW2KSfNYEa5VFRg/O8D1i+bdfJdve7vEx3ArVEub7RT8MAADgL5Lm5XZL4vIl1DcLfDNxDG46VQFgrj6G6TPLb9Ww/fshP5l71gfm62F6qZIbPT6GG6FaDfMrTnsAAOA0kubT3QrltTHv1PhZMfle9sp2HLCrbw4A87E85Te/zvVFXoX8hO7dGj5v55Tt/gz9nln9IFQrywIAAHAqSfPTxQFlWV3QmOCuu9Z4agbaC6crAMzFrVN+d+OinnU+sP4e8mdAL9fweXHff57Y9rueH8edkJ80v+a0BwAAppE0P92zREy25vCZsUbqj8TnXnfKAkDtnoZ/Phy/VOP2cxcZje1DjZ/77sS2H/X8OL7LjHF8gGGhdQAAYCpJ83+KC3X9TsRkZU6f/TLxuXtOWQCo3UH4e6b3Ws3bfxzyk+Z1PpjfPrHt1R4fwzj54CgozQIAANRA0vyfUjVH55m4vpFxPMw2B4D6rJ74nX0yh8/4FPKT5nUm7CcXGv/W8+O4XiHG95z2AABAGUnzv10ctV+JeDyc4+fnlGh557QFgNpshL/LspyvefuxzEvqDbbjFvsg5+b03d72/Dhuh/yk+SWnPQAAUEbS/G9Pw+IXjvqQsQ9XnLoAUIvJ0mjrc9j+7ZCfzK27bMjGxLY3e34c32fGOC70rp45AABQStL8jziz7HsiFj9D/TPQTsqpe7rj1AWAM4vJ02/Fb+vLOX1GzgP543a35s/emNj2xR4fx6Wij5YT4+dOewAAIEXS/I97GbH40MB+XM/Yj+/BLCkAOKtr4c/in/NaJPNzZn8r7sNyzZ99/CD+sOfH8WbIfzBxy2kPAACkSJr/8TYjFrsN7MeFzONyw+kLAGcSk61fwvxmH1epZ34wh8/fDcN4Q20nM8ZHYTwrHQAAoJSk+VgsufIrIxZbDe3P94x9eeb0BYBWux/yZ0DP43c9PhSICeVrPY/z18wYf3BKAgAAOSTNx+5kxuJ6Q/uTsxjoV6cvALRa7uKU3iCbXazVnjub/7FwAQAAOSTNx15lxqKpRbR2M/fnslMYAFopvsV2lPl7/iNYq2RWWyH/wcSacAEAADkkzcdyXuv91eD+PMo8NptOYQBopashP5n7Srhm9jozxhZRBwAAskma5y/SddDgPt3OPDYvnMIAc/+NWAmLTbb9q+etrx5WiMFdl9pM4mz+n5kxfilcAABAnQPxvruVGYc3De7Tlcx9OnAKA8xNXMfid9GWWv5bLWnePh8qxGDV5TaTaxVifE+4AACAOgfifZc7E2y3wX06n7lPMZHjVWOA+sXax4eh+Yems/5WS5q3y4WQvzilhb1nt13hPLsgXAAAQJ0D8b7LXQT0QcP79SuYnQYMW5zdfXPUdkbtfRi/XTPt3hgXXDw80T6O2l7RYt3jWJ7hWRgn2o5bXBtiY6LdL/7d5Ofc7sBvtaR5u9yt8P13XOoz+xS8mQcAACxoIN53+5lx2Gh4vw4z9+um0xjomTjL+13If3g4zxZnAS/6jR5J8+55VeH7X3fJzyTOHD8KHkwAAAALGoj3Xe4CUrca3q+DzP267zQGeuJiGCfLc8taNNFutSAukubd8z3zu8cHQ8qszeZehXNsXbgAAIC6B+J9ttziAdde5n49dRoDPRBn2+YmGptqzzr0Wy1p3h6XKnz3PZf+zHZD/oOJ88IFAADUPRDvs9XQ/aT5S6cx0HFXRu1HaFci93lozwxgSfNu2azw3R+5/GeWe894J1QAAMA8BuJ9tl5hYHul4X17k7lf753GQIfFWbm5azg00faCUg6czdsK59tl4ZrJ5QoxfiBcAABAVZLm+YOulYb37WXwajfQf9PeqomlWg6LlrvY36wLfcYkZ0ysrTocnFF8OyF3rZRD4ZrZo+DBBAAAMEdDT5rfDd1Pmn9yGgMddXIhv5gofxjGs89Pc764F6+N2n7i3hgXE92eaFujtlHc99fDOJGmzjF1W6/Qr3ghXDPLLWH3VagAAIBZDD1pvhG6nzQ3Uw3ooqVR+xb+rjt8IfNvY7L7V+Le+FGIWYAnFfoVt4Vr5ntH7tsnz4QLAACYhaS5pDnAIjyeuI+9CtUW3byZcW/cFmIW4GPmb3d8E2JJuGZyo0Lf7aZwAQAAs5A0lzQHaFqcKX48y3w/VC+T8jTj3nhNmGnYchgnw3N+u78I18x2KvTdLgoXAAAwC0lzSXOARd17Y4Lx6gx//zlxX4y10c8JMw27VaFPsSNcMzvIjPG+UAEAALOSNJc0B2janTAun7Ixw9/GRUJTs3lfCzEL8KxCn+K6cM1krUKMHwsXAAAwq6Enze8GSXOALnmQcV/cECYW4HPI+92Oi9h6E2I2Dyv025RoAgAAZjb0pPl66H7S3OvHwJC8D+oY0z6xj5Bbz/yVcM3sXWaM45oJHkwAAAAzG3rS/FrIT5pfbnjf3mTu157TGBiIpVE7StwTPwsTC7BdoT9xT7hmcj7j+j9uL4QLAAA4i6EnzVcqDHLXG963vcz9euM0BgbiRsY98akwsQC5v9mxXRKumawHDyYAAICGDD1pfiF0P2n+0mkMDMSTjHvirYH+Vne5dV3OGxCT65AoGzK/6/+4rQoXAAAw74F43/3KjMPNhvdrP3O/zKoEhuJj4n4YE5cXBvpbLWm+ODcqfNfnLuO5Xf/H7YtQAQAATQzE++4gMw4bDe/XYeZ+3XcaAwMQZ46mFlr8NODfaknzxdmp8F1vuZRnshzyF1rdES4AAKCJgXjfvc2Mw2bD+5WbNL/pNAYGYCvjfvhowL/VkuaLk/tmWHwTYsmlPJNbFc6nG8IFAAA0MRDvu9wZYtsN71fujCp1O4EheJNxP7w64N9qSfPFuFjh9/qty3hmu5kx/hHUjAcAABoaiPfdRmYcdhvcp9wFSn8bHAIDEO9zPxL3w+89vh9KmrfXnQrfUzm12a//b5kxfi1cAABAUwPxvlvLjMObBvfpSuY+HTiFgQG4GoadLJM0b6/nFb7nFZfyTK5ViPGWcAEAAE0NxPsuzmDKebX6Y4P7tJ55bF44hYEB2M64H94d+G+1pPli5K4/omzIfK9/DyYAAIDGB+JD8DEjDt8b3J/NzGPzwCkMuEf/u10QJhq2GvKTua+Ea67Xf2yxhIsHEwAAQC0kzcceZ8ZiqaH9eZq5P5edwsAApOqZK1XFIuQ+4O77mxDzFPtdR5kxft7C/T8fJPIBAKCTJM3HcuuarzW0P68z9uWL0xdwf/53eypMLMCrkL9o97JwzeRGyH8wcbOF+x8T+d9DOxP6AABACUnzP76F9swU+5yxLztOX2AAHmXcD9eFiQX4EfL6UR+EamY7mTGOs9HPt2zfL43az9D8YvIAAEANJM3/2M2IxZMG9uNcyHsV+brTFxiA9yE9i3dJmGhY7htqsT0UrpntZ8b4XQv3/cXE/t1xKAEAoFskzf9Yb8mg7ErIW5RUjUyg7+J9LjWb970wsQA5D9q9CXE2F8P4oVhOjLdbtu9XTuz7RYcTAAC6RdL8b6myKIcN7MPd0I4Z7wCLdi3jfvhImGhhf+G4/QrtKxvSFXdC/oOJtr19tzexbx8dSgAA6B5J879tZcTj8pz3IbUIaJy5tOLUBQbgyRzuyc+Ke72FGZnVSshP5qplPbv3mTFu29t3t0/s332HEgAAukfS/G/ni8FXWTw25rwPXxKf/9JpCwzEh8T98EvF7cVE+XHJhG3hZUYbIT9pfk+4Zu6PHWXG+EWL9nsl/F1SKt5vLjicAADQPZLm//Q0LK6u+eWM43HNaQsMQM6iyFWTZZsTf7sixMzoVchPmjvPZnMjdPPBxMkHfdZcAACAjpI0/6c4I+hnKK9POq/X+heZsAdok5x65rcrbvNT8XcHwssZfMvsP+0PqK943P5zTZ/5pMJnXmpJnB6H5t9OBAAAFjgQGqJHiZhszulzv4byWuZrTlnAfXimWbzrQY1hzu5KyE/m7gyor1h30nw/8/MOWxKje+FP6afJtuqSAQCA/g6EhiiWBTgoiclBqH/RqVuJ4/DU6QoMyPOQXvyviuOyCfFtoSXhZUY5C4bP+iZEl/uKdSbN4/X5O/PzXrUgPnfD6aWkvNECAAA9HwgN1bXEoK3uwfCnUD6TatnpCgzIQeK36VOFbV2duJ8/E1rOILU47WS7PKC+Yp1J840Kn/dowbHZKukrbrlcAACg3wOhIdsuiUtc3Kmu2eapBL3FP4GhSS0C+rbCto5LPcT77EWhZUZXQv4M6F+h/jfS2txXrDNpXuXBxOaCYhLXv3kdykvqXXLJAABAvwdCQxYHvO9KYnO/ps/4OufPAOjb79PLzO1sTvyNWeacxZuQn8w9HNC1WGfSPM7O/13h8142HIv41l9cpPRHYr/2XC4AAND/gdD/394dg0h1RWEAPgQJW2xhYWHAYgoLC4sthFgImdIi5QaEbLGFBAsJEoRswMLOwoDFFhYpJEWwEQxYWEiwsEgRSLNFQiy2WMJ2pjDEkC2Se/OeyUbnzd0362j23e+DU2Y2HJmZ+/4577zaHW4vfrsmyfb7kKfrYY85wIt+if3vMh63n9N/tq9nypxZrUS/8PhZZWfFVxWa3+z593JdjvlO9Y+iWRlzP8p3wBh4AACAii6EaC6YuoLzjWhu053F+Zg+PXVI64FKPYryJO+0z8hx/HcadEVLmVF+UPfT6B/mvl/RWfFVhOZnot+U+e7aiuZOkuVUS9H/OTD5B7VT7b/ZWvta+TNoe8b/n5G3DQAADP9CiEa+ANro6FF+YF3f3ZUXplwc5glzgTlQs4t7+H66NOG/W4xmfcLuidC72skM8g/iN2L2IDevXhvC3Q3zDs3zeedczB5QT6v8w9lmR+3M4e/1fUgxAABwgC+E+FeeXOraaZpv/c8hz0LhNY4XXmNZmwH+/izd3MN3VN4dnEPyq9E8mO/FtS4/RP+pU+p1ov0uz9/Ts0yXTwpt16O50yE/SHQUzQ87Qzsr9g3N83syT3XnHyW2Yj7h9ZuqNW8jAAA4+ITms1mN7n272+0Fcr7oPhvNioDl9iIqTzt2TTbdC7fzAuyW1yXsdYdw111A9phTkn9s2YzXG6w+bf/m+kDOin1C8/sxvynv/0M5ywEAwAAIzWeXp6Sux/4n0fLOzByqW8cC8LK8n/hx9H8I45U4eBO9vBmvOzB/8U6JIZwV+4Tmb7Lf8y6rWQAAYCCE5vuXQ5nVaKbI9xqg51uR83TZae0DKMo/Kl6O8hqHPFme95ybLof5uz3hPfirtgAAAEMgNH/18j7U/ECrvJ7l6q46H83+zmNaBDCzUftZutpW/rzNa1xMlcPr9fWEM+MTbQEAAIZAaA4AQF/fTzgzfqMtAADAEOwlNF/QJgAAdvl9wpnxS20BAACGYDvKoflImwAAaC11nBkvag0AADAEG1EOzT2sEgCA5z7rODOe1BoAAGAIHkQ5NF/VJgAAkrdS/TjhvPiT1gAAAEPxRZRD82vaBABA8knHefFTrQEAAIbiSpRD89vaBABQvfdS/THhrPgk1aL2AAAAQ7ES5dB8U5sAAKr2QarfOs6KH2kPAAAwJKNUO1EOzkdaBQBQnXdS3ZlyRryjRQAAwBA9jnJofk6bAACq83ZMfvBnroepFrQIAAAYoltRDs3XtQkAoErvTjgbfhUCcwAAYMDORTk039AmAIBqfd6eCX9O9aF2AAAAQ3c47DUHAKBbnir/OEyXAwAAFck7KUuh+QVtAgAAAACgBqtRDs3vaRMAAAAAADVYTPU0pofmeYXLUa0CAAAAAKAGt6I8bb6qTQAAAAAA1OB0lEPzR9oEAAAAAEAt7kc5OD+mTQAAAAAA1GAc5dB8XZsAAAAAAKjFw5gemucHhh7RJgAAAAAAanAy1U5MD85vahMAAAAAALW4EeU1LWNtAgAAAACgBoupHsf00HwrrGkBAAAAAKASS1Fe0/Ig1YJWAQAAAABQg/MhOAcAAAAAgH+sRXm/+bdhVQsAAAAAAJVYSfUspgfnm6lOaRUAAAAAADU4k2o7pgfneZXLlVSHtAsAAAAAgKE7muq7KK9r2Uh1VrsAAAAAABi6PEV+LcoPCH2+63xZywAAAAAAGLoTqe5GOTjPtZXqpJYBAAAAADB041T3ohycj7UKAAAAAIBanEp1K7rXtoy1CAAAAACA2hxJdSlefmDoWGsAAAAAAKjZ8VSXownQz2gHAAAAwMHxF3gQVzD0HNgOAAADJ3RFWHRNYXRoTUwAPG1hdGggeG1sbnM9Imh0dHA6Ly93d3cudzMub3JnLzE5OTgvTWF0aC9NYXRoTUwiIHN0eWxlPSJmb250LWZhbWlseTonVGltZXMgTmV3IFJvbWFuJyI+PG1zdHlsZSBtYXRoc2l6ZT0iMjRweCI+PG1pPmQ8L21pPjxtZmVuY2VkPjxtaT4mI3gzQzQ7PC9taT48L21mZW5jZWQ+PG1vPj08L21vPjxtZmVuY2VkIGNsb3NlPSIiIG9wZW49InsiPjxtdGFibGUgY29sdW1uYWxpZ249ImxlZnQiPjxtdHI+PG10ZD48bW4+MTwvbW4+PG1vPi08L21vPjxtZnJhYz48bWk+JiN4M0M0OzwvbWk+PG1pPlQ8L21pPjwvbWZyYWM+PG1vPiYjeEEwOzwvbW8+PG1vPiYjeEEwOzwvbW8+PG1vPiYjeEEwOzwvbW8+PG1vPiYjeEEwOzwvbW8+PG1pPiYjeDNDNDs8L21pPjxtbz49PC9tbz48bW4+MDwvbW4+PG1vPiw8L21vPjxtaT5MPC9taT48bW8+JiN4QTA7PC9tbz48bW8+LDwvbW8+PG1mZW5jZWQ+PG1yb3c+PG1pPlQ8L21pPjxtbz4tPC9tbz48bW4+MTwvbW4+PC9tcm93PjwvbWZlbmNlZD48L210ZD48L210cj48bXRyPjxtdGQ+PG1uPjA8L21uPjxtbz4mI3hBMDs8L21vPjxtbz4mI3hBMDs8L21vPjxtbz4mI3hBMDs8L21vPjxtbz4mI3hBMDs8L21vPjxtbz4mI3hBMDs8L21vPjxtbz4mI3hBMDs8L21vPjxtbz4mI3hBMDs8L21vPjxtbz4mI3hBMDs8L21vPjxtbz4mI3hBMDs8L21vPjxtbz4mI3hBMDs8L21vPjxtbz4mI3hBMDs8L21vPjxtaT4mI3gzQzQ7PC9taT48bW8+PTwvbW8+PG1pPiYjeDNBNDs8L21pPjxtbz4sPC9tbz48bWk+TDwvbWk+PC9tdGQ+PC9tdHI+PC9tdGFibGU+PC9tZmVuY2VkPjwvbXN0eWxlPjwvbWF0aD4bHH23AAAAAElFTkSuQmCC\&quot;,\&quot;slideId\&quot;:381,\&quot;accessibleText\&quot;:\&quot;d 左小括号 tau （ 小写 ） 右小括号 等于 左大括号 表格 列 开始保存格 1 减 分数 T 分之 tau （ 小写 ） 空格 空格 空格 空格 tau （ 小写 ） 等于 0 逗号 L 空格 逗号 左小括号 T 减 1 右小括号 结束保存格 结束列 列 开始保存格 0 空格 空格 空格 空格 空格 空格 空格 空格 空格 空格 空格 tau （ 小写 ） 等于 tau （ 大写 ） 逗号 L 结束保存格 结束列 结束表格 close\&quot;,\&quot;imageHeight\&quot;:102.55466666666666},{\&quot;mathml\&quot;:\&quot;&lt;math style=\\\&quot;font-family:Times New Roman;font-size:24px;\\\&quot; xmlns=\\\&quot;http://www.w3.org/1998/Math/MathML\\\&quot;&gt;&lt;mfenced&gt;&lt;mrow&gt;&lt;mn&gt;1&lt;/mn&gt;&lt;mo&gt;-&lt;/mo&gt;&lt;mi&gt;&amp;#x3B4;&lt;/mi&gt;&lt;/mrow&gt;&lt;/mfenced&gt;&lt;/math&gt;\&quot;,\&quot;base64Image\&quot;:\&quot;iVBORw0KGgoAAAANSUhEUgAAAZgAAACXCAYAAAAoGk00AAAACXBIWXMAAA7EAAAOxAGVKw4bAAAABGJhU0UAAACALZwRvgAAENZJREFUeNrtnR9YZV8XxxcMBMFAEARBEAwEA0FwIQiCIAiCCwNBEARB0PMEQRAEwUAQBEEQBEEQBANBMBAMBEEQBMHA721Np/edX++tu9a+59yzz96fz/NsmJmms8/+9z177bXWFqmP0edy+lzODaUtAABpsmZcB/efywDN1Z3h53LzXP4xFG3UTzQZACSKrm8nxvXwDJH5mM/P5YexMY8QFwDIRGQujOviMSLTGW2US2MjniIuAJDZ+nhlXB8PWR//n2Nj4/0sdjoAADmhxwd3xnVyg+b6HzvGRruVFwcAAIAcmXgu98b1conmElk1NtZD0bgAADnTei6PhjXz93OZybmhJp/Lk1FgZhlXAAB/+GZcN1WIxnNsoDHHVm+D8QQA8C/2jOvn9XMZyqlh1MPB6jGGOzIAQOd11Oq+nJXn7a6xUTTgEo8xAIDOeDzL1nNokHl5OXyyHFBNMn4AAD5kxrGmTqXcEHru8mBU22XGDQCAiU3junpX7HqSg3MXAIDq1tesz2PWxR7vMsR4AQBwoRYii6lMSzulFx8Xu2mszTgBAAhiQzIzlelW7FrsSdoAACAcj6ms8ayJ3TQ2zNgAAOgJtRhZTWWLTX7REbHlzNGywrgAACiFLbGbyhoba3hkfEm95wCvMQCActD7Y26N6+9uE19wyrFNm2Y8AACUyqJx/dV1ulEJMXU38tP4cgeMAwCASjg3rsMXTXqpZeNLaar+EcYAAEAlTIjdkjTfhBcafC6/jC+0Q/8DAFTKodjT+kd/Fm6N2FfvMjIlAwBUSzIR/ioYSXsuAAA0EKtHr16RMpDC7oV8Y3bUy+4rzQBQOroO6TnFbPH1rvF4G3+VleLv1Su2yaEUnl3Mt6bvXjh7sQvLVdFmv2gOgJ7XqPli/dE0Kdb8iH9/GOv/W4z5K/8DrGcxuosZjK3yG2L3uR5jrH+IXiD0Np8QAgMQRkteTERPTkH5qPyS5iXmnXK8X1S7GFXze7Hf9QLvT4TLDwY0APjm01WAeDwW8+2XdDcrnUiznJWsd3JF5VHWdnRei3HvEhYEBsDPjtjPHLSoeV8T8453WFg1Ce+CvJiYOu2CrqQ5iXoXHG0yE0ulrV8J5BzzCwsCA+Dju3PHsufYhYwUu5ZO87MJpv9PYj8rP46hwuOOjmwz9v+gHmHn4rf5AsDHbDnn1Vbgc5Y77GZ0jjbBO9bq7fskEZj/doyV1TOagcwH/+Q7Xz8IDEA5H7ses9h5jxaVmQ4ic9YAK82Q2B0ear1GRV3ZrK5+mxkPfPWzP5XevVYA4H0OnHOqjMu2OonMWgPaympG/FWnYM45OnMiU2E5cX5VITAAfkac8+y3lGfOWurwu2MPjJ51tFVt72I191xlNti/ligsCAxAdxZqnk/78v/uyzHjOeyvJa3XZ8cCupHJIB+rQFgQGIDu7DnnU9n3n+hxwV0sX/4lt9mt1GAmW3Z05mjig3uyQmFBYAC6c+ycT+cV1GGmYbuYSYk4JsZ6aH2d+I7lqIOwaC6fraJTXu28KrKbPYgQAgPwPl63/5uK6vE2xdOXiNvsU4ddVxT5IwcdC+VWogN69k0b6IDdLr4KPmJOEBiAugVGSxXR92/zfW1H3m77DkHum5lsURrggVAxbXlxTzwIeMeQyYDAALzPYcCcquqK4DNpTvxflJ7A1str7hMe0OoWGRrluoTAAJTKdsCc+l5RXabffPmPRNxuA2IPutzoV6WsdrtDxn1HJhAYgNqsKq9F17GqzD4XhZWjCbkXrRuGvpynf5X+RsqmyBACA1Aq4xJ2tskaJbIq9uDUynOTedyTuRb5fRAYgHJ5DJhXVzSbS5wXqq6M1d/8hn5DYAD6yJGE7WLmaTqzOG/HUhHOXxAYgH7SChQY7qmye7aeV1mJMeHuFwQGIF5+sosJYk3s5zCDVVVi3tFhXxjrCAxAn1mVMIG5q3LhbADTjraaqqoS1tviHtlyIjAANaBxHfeBIpPznVWe5MWrVVXiTOrJVIrAIDAAVlYCBUYDDscybrcbYzsdVFUBa4DlHmMcgQGoiU/FfAkRmZOMrS+1BlyOODrpG2McgQGokZDI/twP/NfFftBfen61RlyxicAAQMGxcODvYcbRRpNlP3zT8XAO+BEYgLrRTCIh0f25mvlHpcYwFKt97oFxjcAAREJI5vK+pUWJDM89X2tlP/zS+OAzxjQCAxAR+xImMPeSXz7Fa2PbHJX9YOtWc5/xjMAARPZlHupVpimvcjL51xKKMuDokHXGMwIDEBkaff4kYSKznFE77UoNl0l67oBpM5YRGIAIWZYwgdFziVxSX61LDc5cHve1acYxAgMQKecSJjLHmbRP29Emo2U91BO0NMEYRmAAIkUP7UNzleXgVVZLvOOa46EjjGEEBiBi1CLzW8K8yj4n3jaTjvaYKeuhG0KQJQIDED/6gasH+q2/iiawHH7zc9uBu5jtDNqv7ynB9sSeYgEQGICq0Q9ZNdFo6vhjsZm91ItM4/l2nsuchHuVjSfern33GLbm9Lli3CMwABUyUQjEg4RH6PdajhJvY6v5cKesB0ZxXzMCA5Atevj8o0ZRyWkXcyt9Dqq3duwJ8wCBASh5x3Ih9gvDdA1Ss1lLXs5eRovfoX/WM4MDxwJay6VbEWDNenDc7weSJgaBASgDTe+yazTX/C5+1urBqucM8w7heu+Zqd5+aV3vz/v9QAQGgQHoFV24fxrnxQ/pLfZuRcJclv8pRC1FrAkvSxMYa6LLbeYGAgPQA7qzsAZCbkk5YRGafSTEo0z/T4pxMdYz99KuTrY2+AbzA4EBCGTZsZtYrUDYQnYyKa55VoEpbU1CYBCYfqMHsvsUc1lreH/vOObCUkV1OAiYl7eSXnA5AoPAJE/oJVG5liaHCHii6qs0w38J3MVMITAIDAKDwCAw8bHpeMfTPuwWjgPafg+BQWAQGAQGgYmLVacpargPdVoIaHt1ghpAYBAYBAaBQWDiwHuoPtOneukO6S6g/VsITDjWgbCJbiAwCAwC0wWNW/G4Bfc73mQ3oP1TCtHou8BYUyt8RzcQGAQGgfkAjRu5Fp9prN+xJpMB7X+R0NyzZji4LOuBRPIjMAgMAlMGR873atdUT29izceE5t5Nv8ec9YEHAggMAoPAdMZ7gK6LfF0xJqsBfZDKbb59z0VGun4EBoFBYHo1jf2S5hycf5F8D/qt/VTahuIsQzskAoPAIDDl8b2B73MvzTDnlY019+R+vyc7+bIQmLKYKiYsxVZmIu5LvdrYGyE/HUG9L511XstsbSrNa9iayuFRAIEB+DenzrGuZ74x5PfyRvVvJNBXQ473XS7roRuOhw4ynxAYgIKJgN1LLDsBr1kvBYEZd7zvQlkPXXY8dIw5hcAAFHjdkmO6Y2VD8hOYltTg1DAveaZMQGAAwhkN2L0cRVR/r8CsJtBni3VsJqYcD51nXiEwAPJy46R3nMe0fixJfl5kK473LW2nOeJ46BLzCoGB7NFD+lvxR8PHlJW47az/QgL9Zr0+4XfZD7ZudXeYWwgMZE9IPq+jyN7BKzCTCfSb9czsuuwHW9PFHDK3EBjInpCMxIsNF5gUUsVYE12elf1gazT/NXMLgYHsuQ4Y48ORvYNHYDTq/1MC/WbNXlD6FQpWn/DfzC0EBrJmWPzeYzGmmfIIzGUi/VbbWbvHo2KYOYbAQLbMBYzvGC8r9GRUTuHsecLxvnNlP9zjqjzNHENgIFu2pdnuya9sSl7es7XEwLwy6Nj2rjHHEBjIlh/S/PMXxZMq5ktGHwYPUtF5k/Xg7og5hsBAttwnMrZPjPW/lTQO+GvzIHvl0FiBn8wxBAayZDhgbMd6E641UHQ7kb57rPt9PYdeZFVGYCA/WpLGAb+mQbEeCcwk0G9jEkG80rSjElPMNQQGsuObpHHAb03wG8vdNf1630rPmzyqvsFcQ2AgO9YDxvbXCN/DmokglXVuTyI5b7Ie9F8w1xAYyI4QF+UYPcjuxBZUnsr9V9ZUYJWfl1lTcD8msnVEYADs7DvHdYyZP1rGuh8n0mcey1Tld954bHVfmW8IDGTFgXNc30b4DjtSUzR7TXgyL0xUXZkh4RwGgQHozFnDx/Wg2Nx1LxKy0FjPm+77VSFrpC6ZlREYyItzaXaSy2XJ5+6XV35KZFexeG49+8ycQ2AAgXmnnEdUd92RWA67jxPqryjiX97iua1ugTmHwEA2eE1kMQmMJYYnJc8xZcWxWRjqZ8V+SV6eFggMQHe8N1nGIjADYksNs51Yf10a++k01oH0WHQeIDCQPt5Ay1gu6rJ4jl0ltpZ5LoZb7nflPGayGeYdAgNZMNvAcf3VsNDqv39JrK/ajn4araOC1myjpO9HYCAPPEF7Wp5qrq8e7Fu8qL4l2Fe1p+cvazv8KHiTITCQCxfSnFQxlswkewn20ajjQ6A2cR0XvMkQGIB/s+oc262a6jlnWGQvJc2UV9F6jzVumxUhIwgMJMxnsV9e9U9hCanj4/hBuh/qDyXaR9EFV77HomMgjTP3/jCBwEDi7Em8nmSj0j2g8iZhcWk1YHf5XwYcXyt7zLs/tAME5pFmgwbxRXyH/SN93F11E5dbqclrqk+cSMMSkVq/Vp4S/irw4M04+1pwlIAmcegY26t9qI+KWDfT0HXilpYxaWCyYs/Xylrmk+6T+OzTf5dZ1ixIdDFTE/BghXUZN4jLWQYfwNarCHQzENVFcGeOgZTzRWRLgeKi5TtrFiS6oFWZhqVt+Kj7nsG6pBaQB2Nf7MdW+WnBZbkbkz3sXlKNJob0d+zXjjE+X+Kz9Qu823nDYyFAObDqWGcmYnyBU2lW/qF+TrKlHsXlbxvxMOsWNAg9+7gTu2lmroT5tmz4Wlery1hGa5A1QXG0lhLPLiaH8wS1++qZ0430Lixvb5ZT08OU5G1uhOYwKvbYi9BDf33GuthckOcya/9vkkg4iXUX8yOBTlObZkteYoHaxeDeK76M7ksWlY+2+Loj1HxvW0UddDAtFHXTQjZriAE9xPd4UF4V4/jzB/NvsviIO5fuDgUPhXDlNh+S2L28MuUYQNMN77hWn0Sk1zLK2gYRMe/c1f8uxOa8KGomvhWfh9qq5Ovm33a0cyNctI8cXyhNNvEgMADhX9XfxJ6RPWRnr55Qs5K3GXnA0ca7TXmpccfXxSJzDSBr1JKhLsqeM5pOzgG6u9kQzMJ/Y/UcU0EeadKLWf3fb4UIdQB4Qc9p9AIwPXtZL4Rn/03ZKoREPTNn2KG/i3qbWuNeVpv2cioaVtfETcYCAECpfDeuvzdN3fFZo9af+AoBACgNyzXQr6WxLtueKN5DxgQAQCmcG9fd06a/qCcRJrdeAgD0hudgP4msILtitwVy4A8AEIYKhtUteT2Vl1ZT2ZVgKgMAqBKraexMEosPakmDrukEAGgY89LwbMm9si322BhuvgQAsKFBktb8h6upNoJuyS6NjXDCmAEAKH1dTTp1DkoLAFAeWIbeMCt2W+Ek4wcA4N211BIGkt1aiuoCAIQzKnZr0EpujaN2QM8Vy2RHBQB4QZOCWrNP7+bcSNaLh/aE64EBAHQdtN65lf3H+Zhjm7fN2AKAzNk3rpfXxUd89ujhkzVfWZvmAoBMWTOuk3fFxzsUzIndG2KG5gKAzGgb18gHwfu2I577YyZoLgDIhBmjuOja2KK53mfFKDKq0l9pLgBInOlCOCzWnVmaqzvriAwAgFlcnhAXH5PFVq9bwVQGALmvg+NNe7H/AFYJalbwcDMIAAAAynRFWHRNYXRoTUwAPG1hdGggeG1sbnM9Imh0dHA6Ly93d3cudzMub3JnLzE5OTgvTWF0aC9NYXRoTUwiIHN0eWxlPSJmb250LWZhbWlseTonVGltZXMgTmV3IFJvbWFuJyI+PG1zdHlsZSBtYXRoc2l6ZT0iMjRweCI+PG1mZW5jZWQ+PG1yb3c+PG1uPjE8L21uPjxtbz4tPC9tbz48bWk+JiN4M0I0OzwvbWk+PC9tcm93PjwvbWZlbmNlZD48L21zdHlsZT48L21hdGg+swJ0xwAAAABJRU5ErkJggg==\&quot;,\&quot;slideId\&quot;:382,\&quot;accessibleText\&quot;:\&quot;左小括号 1 减 delta （ 小写 ） 右小括号\&quot;,\&quot;imageHeight\&quot;:24.16},{\&quot;mathml\&quot;:\&quot;&lt;math style=\\\&quot;font-family:Times New Roman;font-size:20px;\\\&quot; xmlns=\\\&quot;http://www.w3.org/1998/Math/MathML\\\&quot;&gt;&lt;msub&gt;&lt;mi&gt;Q&lt;/mi&gt;&lt;mi&gt;t&lt;/mi&gt;&lt;/msub&gt;&lt;mo&gt;/&lt;/mo&gt;&lt;msub&gt;&lt;mi&gt;Q&lt;/mi&gt;&lt;mrow&gt;&lt;mi&gt;t&lt;/mi&gt;&lt;mo&gt;-&lt;/mo&gt;&lt;mn&gt;1&lt;/mn&gt;&lt;/mrow&gt;&lt;/msub&gt;&lt;/math&gt;\&quot;,\&quot;base64Image\&quot;:\&quot;iVBORw0KGgoAAAANSUhEUgAAAdEAAACgCAYAAABTylZLAAAACXBIWXMAAA7EAAAOxAGVKw4bAAAABGJhU0UAAABd1f6/1wAAEPVJREFUeNrtnV1oHccVgA/hEkQQQSUJcUCFSxFBBBMEdakKLlVABFFMEcHFgjpUARH04AcTBFVBITKiKMSlClWICHowwQ+CKNQlLlHBFBFE0YOhCnWoSkTRgwgiGKxQlzjYAXWP7ihI1t3dmdG9e3d2vw8GWv/Emtn55szOzpwRASgeE1FZTil9NBMAAMBhKlHZispuQrkblQ6aCgAA4DBnUwKolqs0EwAAwFEWLYJoP80EAABwmCejci8lgG5KbckXAAAADjBm8RY6RTMBAAAcZcUiiHbRTAAAAIfptQigKzQTAADAUaYtguh5mgkAwB49C1iNymmpHa7Xcsr8GptLioM+y9spAVR/v52mwhsAqM8JqZ0RvByVGxaD6v6h+5tRmY3KIINssJyxeNZzNBPeAMBhOqMyHpW1qDywkD+t6H9DU8INMzAExYLFs+2lmfAGAGrLSUNG2kYMAEmzbZ2dP0mT5/5NKu1s6C1hGRJvAEqOznBHorLuKPW21A7Yb5r/7Too6ACtm1bItZpPJiye4Tje4A1AWVEJJ6OyYyn+nJlxn5T4pSX9Pd2puWhmzjaDgiY1H+Rx5I604KBvXZ14gzcAZaPNvEGk3cihg4QuH3Ud498Zsxxsds3smh2K+cDmbOgS3uANQNkYshwEJqVxy0UdYpe8XMt1YZkqD8xYPKuzeIM3AGWhKrVt9jZXWTVr44LO4m02XqwJmydaic29oVslefvBGwDYWxpK+86i327OZPCzXLCcWTMgtI7zYreEiDd4A1BodHnnutjlPc1SvCtiv0TFt57sWbV4Nt14gzcARUZnx5sWwuk3l7aMfzbdoXjbckC4zKPMlKqkLx2u4g3eABSVihHI5htKK3f1nRX7c3FneKyZMW7xPEbxBm8AiojOVJcsBcvDBcqbYn84nZRn2ZB2NlQP+nfgDd4AFI1qVDYs5ZrJyc884jCrZnmq+ZyyeA4LeIM3AEVDs53YfivRbzl52XTQLum5WQ++AVV51E3lmsVz6MMbvAEoEj1iv7yjVyy15eznX3aYVc/zuFs6MK/jDd4AFIleh5m0fh/pymEdxsTtWijOwDWHUSlPsnm8AYC9mfSOg0gDOR7QXG6wuMijb8mbTVGSzeMNAOwNBLcdBJrNcV06HAeDNR5/w+mU9KMdS3iDNwBFGfA2HeVpy3mddhwHBJamGsuURZsP4Q3eAIROh5HbRZz+AOq14VinIbpCw6hYvJ3tBBBQ8AZvAFIHuyVHaWYDqduKY70W6A4NwyYDzhze4A1A6Ew5CrMj4WSWWXas2y26Q8OwCTAn8QZvAEJGl5YeOAozElD9XAcDbYs2usWxsdlQtIY3eAMQMroZYMtRFj0UXynwYKClStc4NjbJ5i/iDd4AhMyChyiDgdVxxaOOp+gaxyYt2bxeSN2BN3gDECqDHpLcDLCeGx71HKB7HAubw/pX8QZvAEJF3wC2PSQJ8Q7BHY96DtNFjsWcFOOYB97gDUBdZj0E0ZlpJcC67jIYZEqbxQC8GWhfwhu8AZBucd9VGNrOwn06GQwyZ8iifSfwBm8AQsVnU8SWhLl9vZfBIHOKmmweb/AGYG/3nM9seirQ+p73HAwG6Sreb2tpbbuEN3gDECrXPcTQy5RDTS494zkY9NFVvJiWYuZYxRu8AfD+phNyTsxrnoNBN93FGd08k5aAQJPRt+MN3gCU5S001O35+2x51plrndwZsGjXabzBG4AQscljGpdUuhJwnX0Ggrt0Fy9sNt504w3eAITInKcY4wHX+YxnndfoLs5oEoJ7Ke26ijd4AxAiNoff40pXwPWe9qwz9yK6M2rRrqN4gzcAIeK7Xf1m4PW+UcK3iFaRlmw+xLOheIM3AKWVov0YbxGn6TJO2BzMv4Y3eAMQIifEb2NE6EtS/Z511lKh2zhh891wEG/wBiBEfJek1gOv97iUcykua2y+G25LeKnv8AZvAPbwPeM2F3i9Vz3rPUmXccIm2fwM3uANQKjclvKl76qK/1Ic33XcWJJiLm/iDd4A7CXN9hFCz/t1BFzvC5711oGT7zr22CQiWMEbvAEomxSrgdd7ybPel+kyTth8PxvBG7wBCJV5Kd8W/ar4L0n10WWs0TePDUlPA9eBN3gDECq+mwQGAq7zRc86b9BdnLBJNj+PN3gDEPKbwj3x+67TFnC9b3oOBhN0GSdsks334g3eAISK700MIZ/3Oil+S1IhX57cCmySzYd6iwne4A3AHr47DOcDrvOsZ52v0l2csEk2P443eAMQMr4ZVy4EXGefs306A++iuzixKsVLNo83eANwiGHPwaA/0PoOCtc3ZUF3wdsUb/AGYI8JTzlOBlrfZfH7plOlqzhhc9fkAN7gDUDoTEp5bmLo8azrNN3ECe0bW5KevaYNb/AGoIxBdDvQui561rWdbuKEzTVZM3iDNwBlDaIhbtPX2bTP9vwRukhTBt0evMEbgCIw5iHIcoD1vOJRzzUhYbYrNpdUr+IN3gAUhWEp/o47PUbhml1GA0E/3cMZm7Rwo3iDNwBFwWfr+pXA6nhVuDw4K9LSwoV+DRje4A3AIXoLPhh0i/s3nVsFGeizxiaLzyLe4A1AkThR8MFgQdyXo3roFl7MSHGTDeAN3gDEsukozFJAbwuus+lRuoMXupFkJ6Vtt6RYG07wBm8A9rjmKMxKIPVaE/eNH+wq9MPmG+Ek3uANQBGZcpRmK4A6jYj7GT4Oh/tjkxauE2/wBqCIuF7r9CDnM0/dFHFX3LKrdNINvLE5CnEDb/AGoMhsOQ4I3TmtR5u4JcvW73hsiDgeNmdDz+IN3gAUmTnHwWAwp/VwybCibwZ9PPpjsy7pyebb8QZvAIpMn+NgcDmHdRhxHAiGeeyZ9Js5vMEbgDKwKuEm09Zt+S4pyoZ43Jm9wfTgDd4AlIEzjrPqnhwNBLYbInQmfZZH3RD0O9p2Snuv4w3eAJSJFYfBIA93QnaJ/eYOHQjO84gbhs0y4AW8wRuAMuGSrUR36J1o4c/abfEmdHBzy2keb0O5YTH4duAN3gCUjdkAZtV9RnCbn3Fd8nu0IFSqUryrv/AGbwAaQrukH1s4WLKeqeoxAdtvObNCRpVmMGnR9n14gzcAZUVnoDuWwm1kKNyE2C2b6WybjRDNI205UJOzV/AGbwDKzGmHAUGTcbc18Wepiv3mDb1M+EkeX9Pot3gGE3iDNwBQGxBuOwwIjZ5Z639vUuyWofTn5Bxb85mXcNPb4Q3eAGTOSbG/O3FdGvOtR2fnejzCZhu+LlNpJpgOHlXT0TeVtMP5yzQT3gDA0cHTJUH1orgfKtdvaHpUQNPE7Tj8O108nsywORs6TDPhDQDUZ1zc0oTp5gnd6TcalQEjbtUUvUpKNzHoLSDXHQYALUtm4IBsSUtxtyPN/caHN3gDEDwqtH4XeyBu6c6OW/TbjZ6vO8kjaAndFs98nmbCGwCwo2oGhbtNHAB0lq1LT8PCubVWMyMkm8cbAGg4unyny0uaBu6eHH/WrFvyp6R2WL9C8wLe4A1AWdBZr36zScrcojsHb5mZss7Ix6R2E0YnzQd4gzcAZUZnwHMxg8BFmgcAbwCgPnrebClmIJikeQDwBqCJPBOVP0Tl7RB/eN15uBYzEEwV4OGQDg3wBm8gnzwdld9H5b5x50ZoFUi6n3CuAA9I66cbN/Q7FDsdAW/wBvLBU1F5MyrfPORPUEG0T+JzhGpC69B3CR5M3fZAyne9F+AN3kDeeCIqv4vK1zEOBRNEz0v81vxm306RBXpbycGzfJP0XcAbvIGWBk/9zPE/ST7yFUQQnZT4zCuLBRgIRh8aCG4IZ+8Ab/AGWsHjUblkETyDCKJtRvakCuh3nk1TbptZt55/W5Da2bY+yffNEdMP1eeWcNMF4A3eQCuC5+tR+Urcko/kNojqTrtVaUxasv0BQr//6NVNJ3JQv6ocvcB4w/w6AN7gDWRDe53gecchmOYyiHYbMZqZKFszslwzS0KnJLulLf139JaNu3V+nhP0Z8AbvIHM+LUJmHpc5cOonDNvpPvorUbfhhZEh6S5ybLTroRaNANEo+8/VNHHYga5W8ykAW/wBjLnt6bfJh2LejeUIKqV0DsNH7RoIEhKtK3n6HSXY4/Yn0HTZbU+qW3uWE2o17JwSBzwBm8grwyGEER1GWo9R4NAWtk2Euvs+4opi+bX1iX+TF69M3ocDAe8wRvIL/15D6L6Kr0T0EDQqA0bZwN843kvKq/hVC7AG7yBbPhpXoOodq5rJRsEds0yVzXAjvRn8/N/iFMtH5TxBm+g5EFUd/XF7SLUbyCaJHv/DsNh8zrdZ4p+Y5k0y0AbAQ0CO+btIcTD4L85UI8LONUy8AZvoORBtGJErrdNXeXXHYauB6bbzWAxZWar93K4BKUbP0K9zPjcQ/V5DqcyB2/wBgiieww/9I9fl9rOp0qDB5xeqWU0WZbW7VoMfRAQM8jel8MbQyB78AZvgCD6naj6D2pqsZ6M/s12s5w1bf7tZm/G0CW18cAHAeVFOXprwfv41LI3UbzBGyCIfjcgtJoeM7u/LLWzaMddytJD3zMZDnDN5qWHZtL75Rw+tTSQ4g3eAEE0t1SlluJJZ8N6SHxJastamwfKTdNgek5NN2/oklrRDnxfSugsT9BNAG/whiBKEIWjPG0Gv7iO8ilNBIA3BFGCKBzlZaklYU7qKG/RTAB4QxAliEKNR6PySlT+KXbfrwZoMgC8IYgSRMvO/q3td8RtE8jHUflLTDlDswLe4A1BFIqO7oL8Uhp/PGGQpgW8wRuCKBSdBWnOGb9umhbwBm8IolB0njUdol75PKGT/DLh72l5hKYFvMEbgiiUlcei8m1MB9mieQDwhiBKEIV4XkroIKQsA8AbgihBFBJ4J6GDkLIMAG8IogRRSOCzhA7yFM0DEJw3oV6+ThCF4Hg6oXN8RvMABOkNQZQgChlxLqFz/JHmAQjSG4IoQRQy4mpC5/gFzQMQpDcEUYIoZMQXMR1Dt+4/SvMABOkNQZQgChnwbELH+ITmAQjWG4IoQRQy4NWEjnGJ5gEI1huCKEEUMuCDhI7xAs0DgDdAEIV4/hvTKb4R8noC4A0QRCGWHyV0io9oHgC8AYIoxPNaQqe4SPMA4A0QRCGejxM6xfM0DwDeAEEU6qPfbe7HdIg7NA8A3gBBFOJ5IaFDLNA8AHgDBFGI51JCh3iF5gHAGyCIQjyfJHSI79M8AHgDBFGoT0Vq+T3rdYb/0DwAeAMEUYhnMKEzXKF5APAGCKIQz9sJneElmgcAb4AgCvF8KvFXOH2P5gHAGyCIQn2eSOgI/6B5APAGCKIQz7mEjvAWzQOAN0AQhXjeT+gIP0/4e7+KypvCDRWAN3hDECWIlpjtmE6gqcwqMX9H84F+HZV3aD7AG7whiBJEy8rzCZ3gbzF/RzdM6Bm4z6PyGE0IeIM3JeRnBFFQkq5wer3On3/EDBK6+/CHNB/gDd6UlBcJoqB8lNAJflLnz79nfu81mg7wBm9KzGBKEP07TVR8kq5wul/nz79hfu8jmg7wBm9KzhspQfQrmqj4pH0Yf+rAn33L/Nq/o/I4TQd4gzcl57OUfqDlGZqp2IymdAA9MP5uVP5l/v+XUfkBzQZ4gzf0gdQAquVNmqrYvGvZEbTcETZEAOBNuXlOahcL7DqUKSEFZGE5Z9kJvohKD80FgDclQpNiXIzKfFT+ZFYUdj2L7srWPMsLZhL2alRejsqPaebw+WvKw/9ADn/jAQC8KQO7GZT3aeZiMGZmSfdN0U0QmlGFZSgAvIEc8H+CMOGsPjSakgAAAPN0RVh0TWF0aE1MADxtYXRoIHhtbG5zPSJodHRwOi8vd3d3LnczLm9yZy8xOTk4L01hdGgvTWF0aE1MIiBzdHlsZT0iZm9udC1mYW1pbHk6J1RpbWVzIE5ldyBSb21hbiciPjxtc3R5bGUgbWF0aHNpemU9IjIwcHgiPjxtc3ViPjxtaT5RPC9taT48bWk+dDwvbWk+PC9tc3ViPjxtbz4vPC9tbz48bXN1Yj48bWk+UTwvbWk+PG1yb3c+PG1pPnQ8L21pPjxtbz4tPC9tbz48bW4+MTwvbW4+PC9tcm93PjwvbXN1Yj48L21zdHlsZT48L21hdGg+UgJUDwAAAABJRU5ErkJggg==\&quot;,\&quot;slideId\&quot;:387,\&quot;accessibleText\&quot;:\&quot;Q 下标 t 除以 Q 下标 t 减 1 结束下标\&quot;,\&quot;imageHeight\&quot;:25.6},{\&quot;mathml\&quot;:\&quot;&lt;math style=\\\&quot;font-family:Times New Roman;font-size:20px;\\\&quot; xmlns=\\\&quot;http://www.w3.org/1998/Math/MathML\\\&quot;&gt;&lt;mfenced open=\\\&quot;{\\\&quot; close=\\\&quot;}\\\&quot;&gt;&lt;mrow&gt;&lt;msub&gt;&lt;mi&gt;Q&lt;/mi&gt;&lt;mi&gt;t&lt;/mi&gt;&lt;/msub&gt;&lt;mo&gt;/&lt;/mo&gt;&lt;msub&gt;&lt;mi&gt;Q&lt;/mi&gt;&lt;mrow&gt;&lt;mi&gt;t&lt;/mi&gt;&lt;mo&gt;-&lt;/mo&gt;&lt;mn&gt;1&lt;/mn&gt;&lt;/mrow&gt;&lt;/msub&gt;&lt;/mrow&gt;&lt;/mfenced&gt;&lt;/math&gt;\&quot;,\&quot;base64Image\&quot;:\&quot;iVBORw0KGgoAAAANSUhEUgAAAk8AAADSCAYAAABToCTaAAAACXBIWXMAAA7EAAAOxAGVKw4bAAAABGJhU0UAAAByfi+CjgAAGzFJREFUeNrtnV9oXdl1hxdBBBHEoDIeRgEVRDFBBFMEVakKLlVABFFEEYOLBXGoAiLoQQ9mEFQFhdxBFA3jUocqjAh+MIMeBFGoy7hEBVNEEEUPhjpUQ1Uiih5EEMEwCnWJghVwz5p7NCPZuveufXz/nLX398F+mBnPzN1/fnv/zt5rry0SJ31ZmcnKgAAAAEAn0HW4l2Yov2Gay8pOVl7kZZRmAQAA6Ahna/F2vj730STloDsrk1l5kJWTcx2FeQIAACiHeTorJ/l6PZmv39BmdBvwdlYOL+kczBMAAED5zNP5cpSVeWE3qm2maTErxw06BfMEAABQXvN0Vp5lZQkT1Tr0vPSpsTO07GflKs0GAADQEfYD1mw1Ubo50kWzNYdhuRgE3qg8zMoIHQAAANBxdD3eyMqp2Dc+xmi212MhsMGv02QAAAClY0jCNkLWs9JDs4XRn5VHYt/q0+BxdpoAAADKzbRUg8WtmyLXaDIb2lB7xobV3BEDNBkAAIAbrkg1xMayzusFMY7xGjAS4EhXhS09AAAAr1SM672G70zTXLWN0zNjQy7QXAAAAO7RhJknxrV/lua6iB7VWdMQzNBcAAAA0TBi9AC6A3WD5qqiR2/WXBCLNBcAAEB06G15yw6UnlARRC7V/A8W43SfpgIAAIiWaaMfOJDEM5LPGBtqV6rR+QAAABAva2K/NJYk6hqtAeLDjCcAAIDo0VAea7qi8RQb6J6xcZYYSwAAAMkwZvQHjyWxBNn6YK/l2RXdmepnHAEAACSF9ZWRpG7f3Rdu1wEAAMDljBh9whNJZPeJXScAAABoxJaw+/Q51linVcYNQDCL+YRTr4zSTADggFvC7tNn9Ir9hh0PAQKEoZPHoTTe0e2lqQDAiWewPt1yPeaGmDc2wpEkFkEP0ARuGLS1RjMBgCMeGH3DRsyN8NjYCOuMF4BgLNn62dEFAE/MGn2D7lBFuatujZzXMsV4AQjiijTe3tYnDdjRBQBP6MUxyyUzLbdjbICVAPPEUywAYViOxEk4CwAesZ5aPYmx8kfGyu8wTgCC2TZo6yrNBAAOWRL75ktUKY4GAipeYZwABGE5Et+mmQDAKaOSaNjPfEDFCWgFCGPZoKtbNBMAOEVjNa0pC6K6UWy9akgOmuah7Tgg1dwXo3kZzv8eQcNxTSpPG+hK/3kPTYVuAByzafQRT2Oq9J6x0o8YH4Xok2qOnzt5Gz4Vm1HVIDwN5J9kcXXLhJCtH90AxE/ICVZfDBUeCKjwHcaHGQ2KW5Dq7YLTgDauVfS/oU93TLMguGLd0LcjNBO6AXDOmCQW9zQu5HdqFl15G201aeKv93WtRpaUEeXfOWkUB7ArHDehGwD/9AboN4qNmJCttgHGx6XoF+2M2I8/zz9zc5CXIwlfDHRhXhbi0MrKoqEPF9ANugGIhH2jBh/GUNnVgEkHXnXalawcGyf81fwL+5rUPkLQf6Y3rzbE/kizPjY7SXeUjkamQL/S+tENugGIhHWj9vZjqOwjY2V3GRef053vGBw2aDNdHHR78upr/H/mjYvMi/xrmhtH5cCS22kT3aAbgIi4K/ZYRPdY06o/ZFx8xpRx8q9I844FesX2qOxZP3Ec4WMSuYFu0A1ARISEAbm/wHFgrGjq16kHxLZLpwnAWhWQuiC2gLwnQlBsJ+kyGIXDRHY70A1AOtwIME/un6OyZgWtJO6mG8VRaGzGRBt+y5zYH2BkIegMt8R2VIRu0A1ATIyI3Ty5T9FirehsggNBt/Efiu1dsnZOuPfFfhRBLEf72TH0zSC6QTcAkTEQ4ClGUzFP04kNAv0athxpakxFd5t/m54VPxUSm5Z18mh0RLSDbtANAObJNxVjGUqk87vyidMSI9HJWzohZ8sTaLptLEiau7joBgB6AzzFgPfKsvN08cvU+rjhUgl+rzXY/0h4mqJdNMrtdCLx3epCNwAgwrFdkuZJO92aHfVuSX7zjPAuYZkYNvTDOrpBNwCYJ8xTDGh2YmsshMZqlCWYtEfstyVPhOd1Ws2DFCYMdAMAmCfMk8ZyWbfxNaFod8l+/1ZAH95D2x1dkPfQDboBwDxhnrwzEvDlrPEPZUzqFZLRVYN5yWHTGmYlnUeA0Q0AYJ4SNU/65XwcUP/xEi9kIS/K30bfHdnJiOURYHQDAJinRM3TUMCXs5aVEtelN3AReIK+m06/NL6iv4lu0A0A5gnz5HmhO5CwSbO75HUK2QnQwhFEc1kytPkUukE3AJgnzJNHevNJPWTCHHNQr/3AOk2h8abRZdiNOXZgJNANugHAPGGeLl3kNiVsslxxUrftwHqto/GmYclYvYpu0A0A5gnz5JElCZsoj8VPJuitwLrtovGmYTEW19ANugHAPGGevKFHCKcSNlHOOKpf6CKgbdGNzl8bS6D4E3SDbgAwT5gnb2iQ52HgJKnJDLsc1TF0EXghZE1uBpZHgG+jG3QDgHnCPHljvcAEOemsjtsF6jiMzl+bRo8APxO/jwCjG3QDgHlK1DxNFpgcHzus536Beo6j89fCkmRxzWnd0A26AcA8JWqe9Iv/qMDkOOGwD48L1HManb8WqxLHdX10g24AME+Yp89ZKTAx6pdoV8R9yCLQHLoNC++B07GEbtANAOYpUfM0KOG3hLzdFDqjn0Wg7UwZ2nfRYb3QDboBwDwlbJ6KBLseis9ryCPCItBuYn0EGN2gGwDMU6Lmabjg1/OS0/67VXARmETnhXdnGrWtx0eA0Q26AcA8JWyeHhaYEE/E76OfdwsuAqPovBDLEucbaOgG3QBgnhI1T0VjNjy/WfWg4CIwiM6D0aDoRokj9ZHgHmf1QjfoBgDzlLB5KvL17PWa9RmHBet8BZ0HM25o12WH9UI36AYA85SoebK8M1brsc8up31X9MbQMzReCEtA9aDDMYRu0A0A5ilR87QqxSbEBcd9N1Gwzk/QeDCaPPKkQbvuOKwXukE3AJinRM2TJWlhrXLVcd8tF6zzOhoPZtbQrrPO6oRu0A0A5ilh81T02vFj5333KMFdg07R6BFgj7md0A26AcA8JWyeUpwMe15j1+A6Gg/CklDxASYC3QBgnjBPXsxTnxQLePV+9DBWsM5autB4EJa4IG/JE9ENugHAPCVsnooePew577cFSfPIpd1Y4oKOxN8TJegG3QBgnhI2T0Vz1Kw677edgvWuoO8gLI8A33VYL3SDbgAwTwmbp6eS3jMLOkCLHrkQtxHGpsR5jIVu0A0A5ilR8zRccCLUfD29jvtsrmC9dcEkbsOOJYHktsN6oRt0A4B5Stg8FZ0Md5z32WbBet9B20FY4mNmEjIR6AYAME8RmKd7kt5V6wEpfvQwirbN6E7DvjR+rsPjTgy6QTcAmKeEzVPR4M9xx/11u2Cd99F1EJZHgO85rRu6QTcAmKdEzZPuDJxIsbiNbsf99bjgIrCIroOwPAI84rBe6AbdAGCeEjZPRV9G95yv5ZoUO3rQhe8KujZjeQR4V3wGEaMbdAOAeUrYPBW9MXTPcV+tFKzzGpoOwvIIsNf4H3SDbgAwTwmbp6IZkucc91WR3Dz6xX0VTQexY2jTfqd1QzfoBgDzlLB5mi64CIw57afJgvVdR89BDEbepugG3QBgnppAxViGSva7FwtOitec9tOWFIvZGEDPQSxL3LfO0A26AWgVvQGewr3GvO48VQouAh6DfIcK1nUZLQehY+NQGmeb9nzrDN2gG4BWEXIhZYyK+lkEjpz200bBuvag5SDGJM5HgNENugFoF9abrTOeKzku9kmlL4JFwON16yEpds16Bg23ZLEdcl5HdINuAFqJNafaiudK3jFWcreEv32+wMS45bCP7heo5xPhIdNQ+gyL7U4E9UQ36AaglSwb9bbntYI6SRwZKzlfwt8/LfHfoNFj1dBs0GoAxtBvMJbnO2YjqCe6QTcArWQwQHceX2mQiYBJpa+Ev7/IFeT7zvporUAdK2i3EI22mnUx7o2gnugG3QC0mm2JOPmu98qNRL4IDEp4zMZuJAt8u7Fk3d6IpK7oBt0AtBprPLV+lLpKRjtlrNixlHPXSfLfFfMisC7hxw5DaLYQdyXya7XoBt0AtJlNiSwsQB+6PDRWquwxHgeBE+Wmo92B0K/nWbRaiK78I6Fe2x5KXIHE6AbdALQa3VF6JhHlfFo1VmbbwYLxIHCi3HYy6J5IeEAvt4SKYYkBqkRWZ3SDbgDagfV2736+sVNaZo0V0S/TPgcdsxQ4WR46qNOMhOfgIalfcSzPd/RHVmd0g24A2oU1We3Dsn7MaACXZUtbt9m8vGM1LOHxDWX+0hwU+zbnWTbkfrRZGMuV9kcR1hvdoBuAdqFzh/WCWukSZ2oswFOxRb6POusYa/zWWRksaT26JewRU43TIdD19bDkdroRad3RDQC0C73Nas08vlSmr0yLcdIvtwmHnWKN4TorkyWtR0hG5FOHJreM7EnjR4BjPdpBNwDQTjQUyBqXuNDpH6sR7JZMu8e5yfLIaOAicKeEdQiJ19AFYBodtmXcrCZef3QDAM1EP0Z3yj7n3DAap0PHxukMa2eU8ZHTEQl7SmIK/bVtxyL24x10AwCdMFDWIHKdp7vb9cM0OGtFbMHhGt0eQ2Zd61MzZVsUdQGwBrqeSrzxN+1GxdjoXce9BNoB3QBAp5gz+hR9AaDlWcj7A74mFyWuHCfWaH4td0vwe3UwWIN2dYDdQmtNw3LcM5dIW6AbAOgUmgXAEpN9mP/ZljBpnFT0z8T4enhIduFOPzszaNj5OB+0fB2NNZVHhkU3lbfO0A0AdBJNjmm9MatxUE3b9NFJ3nrjRP9czInhVhx8RY8anfbZ0dEg2moqAxLRW0voBt0ARILu9luO4/XGXlNCCIbFdv1PgytnJO7nCHqk8fXz86XdX6aTYo/VWBEyILeCiqHtRxNrE3QDAJ1mxDgPHedepimoIbontu13jXLvi7gDBqXxQ6/n39Np10S7aOwf/bomwLV1NDr2OZA03ztDNwDQKW4bP5A0prslL6BYg6+OIv+6vh6wEOgjqa28Cjkg9qDcNSn544jOGRPbRYpUQTcA0E407OiR2OOdWvrRprdRLMd4+jUX842i62KPkXjQgk7R/17F6Kb1d5KHpvXcE7/PkKAbdAMQExq3ZLnkpiFHbdtV7sknNssEqAtKrMcUur13IPYg02bEcnTnptQyKE5zN92LjlrOFWmcVHGLZkI3ANBypowfaQfSoVuz1verHkm8QZYh1yDPYsJCI/nVfI7k7X0c8P+5iobahiW30zTNhG4AoKXMij22sr+TP3RZ7M8vxHxLZUHCnnPQjlvJO3o8n7AH8qI3HHUbUYPcHgZM/Fo28wUD2kuj5LHH0sZnANANugFIkEWj3p9ISeIY3f3gFqETufVWYjOLbk9qfpxraKcjDBr6/B7NhG4AoOMbOdtl8yHWI7ytBL7AB/LFwJo7pkjRr2o9YpgW8s50mrvCI8DoBgA6xYJR/7tl3cCxXgm8n0iHqkm8kbdLyNFEra9kdcxLUk0D0YVeAN2gG4DE0fclLbvWmkKptPGMejvFeotmLrEO1q9cjcmol+H0MHfGG/kX+LxUX6bvRx+QKOgGAGoxZPzAUnNV+rcorQ+BnkpaRxn6xVvraPM2GgBANwAQNDdYn32qeKmU9SHQx4l0su7IbXrvVAB0A+CSr2blH7Lyg4jqtCT2OCc3cdY66VmvCd+KfNDWy8i+FEH9eLYC0A26gXLydlb+PivP5YucizGgR/LWeMiJWF2h5m2JNYhTr7DXeih2NZL6aUCuxplwcwnQDbqBcvBWVt7Pym/l1YTVMRByuuXOX+iXozVvy2iEg3dUaqeHX4vAMJ5/YuNU4n4IGtANugEPvJmVv8vKb6T2ax/e6Rb7+5izXitpTV2wFtkA1qPIWluKrX4tvh2MycVcPBXmLEA36AY6apr0tOf/pPFTaTHMExZfoVpz+z7lbEAlYzm6q0jtHbeNCBaA2ZcWgEdC7hxAN+gGOsEbWXnPYJpiMk8bxro+9FzJYbEns/P+REK3oVM1juMgL0/zr2y9arku1dw0oyV3yi+nv98VXp4HdINuoBOm6XtZ+bWEJY2NwTwdGuu66LmSPQGdesNxPfXmzI405/mIs4VBjzI1kWhfCeo3INUszS8H+g8whwG6QTfQ1jX1ZdP0aYCJ8m6e9KPDGkt9w3tnWye/aaf1G8wnxFY+YKpOW2M+dOt/WNp3hKH/H30z6Nklv6ePeQzQDbqBtvHXuVHStAM/ycrNfAfqjPGs/C5y8zQQoP9R7x1eMRaP2canpLWPmDZK8bCRLwzNfq9HJ/j5GovbLl/OgG7QDbSdv83Hbb30Fh8msPNk9RTu9RbjzpMOXs0zcSqdWQDqPYCqeXBu5WbUmkPmSu7SdcDt1KnXlpDcD9ANuoGyMsnOUzw7T7GZJz1u2JPyTP6Wl6S38q/t+3nZyP/entjzZawJCf0A3aAbKDNjmCfMUxnRLdNj8bMANCsQ11vgnS5WP8rKu8yl6AbdoJuE+DPME+apbJPKg8Qmfy3b4vPc+J/z3/8T5lJ0g27QDeYJ84R5aj96S6fWrSCNcdDHS/WNqvm8DmN5p2nRGIqKVLf7W32zqJnlON8t8JjE72/O1WOOuRTdoBt0g3nCPGGe2kdXPoFfdt1YJ329MRSa6K4nXySW8q/TEynfUYMG9PY7HWs3X6rP15lL0Q26QTeYJ8wT5ql9TMurqd4nm/xVqf+tEalmIN6Szt1C8j75S764PpeLAb+AbtANusE8YZ4wT23+gtaBpk9AtCsHVU/e4cv5/7vVQbZ6dLLgfPJXvimvviL+EfMoukE36AbzhHnCPHVmIeg0Q3nb3JFqLpnXPbLQZH13xWdS0st456Uv57Nyk3kU3aAbdIN5wjxhnuD8ABrPv341ud+mVI8vDs6Vx7lQNM+MBuXq0UlsifreqzOe3mSYALpBN5gnzBPmCaDK2/miV2ss/ZwmAkA3mCfME+YJoMq3pfo4Zr2x9AHNBIBuME+YJ8wTpMyXs/KdrPyncSyN02QA6AbzhHnCPEGKvCHV+IxPJSy496dZ+ZcaZYJmBXSDbjBPmCfME8SI3mr6lTT/mvkkTQvoBt1gnjBPmCeIkXVpTY6eQZoW0A26wTxhnjBPECNfyyeCy8ov6oyjv6rz72n5Ek0L6AbdYJ4wT5gnSImvZOV3NcbQIc0DgG4wT5gnzBPARd6pM4Z4WgIA3WCeME+YJ4CX+GGdMcTTEgDoBvOEecI8AbzEJ3XG0Fs0D4A73bxwWjBPmCfME7jg7Trj5xOaB8ClbjBPmCfME+YJWsjNOuPnH2keAJe6wTxhnjBPmCdoIWt1xs9f0jwALnWDecI8YZ4wT9BCfllj7OgV7C/TPAAudYN5wjxhnjBP0CK+Vmfs/IzmAXCrG8wT5gnzhHmCFvHdOmPnPZoHwK1uME+YJ8wT5glaxI/rjJ1v0DwA6AYwT5gngIv8b41x81vh3S0AdAOYJ8wTwAX+uM64+ZjmAUA3gHnCPAFc5N064+Y2zQOAbgDzhHkCuMhP64ybP6R5ANANYJ4wTwBfoHEZz2uMmU9pHgB0A5gnzBPARb5RZ8ys0zwA6AYwT5gngIu8V2fMfIfmAUA3gHnCPAFc5Gd1xszv0zwA6AYwT5gngC/okur7W5eNl/+heQDQDWCeME8AF5msM17u0zwA6AYwT5gngIv8oM54eYfmAUA3gHnCPAFc5Oc1xooeSfwezQOAbgDzhHkC+II364yV/6B5ANANYJ5iNk8VYxli3MM5btYRxQc0DwC6geTMU2+Apxjw3pnsPEERPqozVv6izr/3ray8L7wYD+gG3WCe2HlyzKmxorOMezjHUY1xok9OdNX4d/S9rt9k5Yc0H6AbdIN5wjzFKOaXS4VxD+cm81rj5N9q/DsaCKs5bH6Rla/QhIBu0E2C/Hnk5mkowDxd896Ze8aKrjDuIefdOuPke5f8+S/li4PeJvojmg/QDbpJlG9Gbp7GA8xTv/fO3DJW9CHjHnI+rjNO/vSSP/+j/J+9S9MBukE3CTPZYJ39d+f1mw4wT13eO3PDWNFDxj3kX8PPpXbcxst8P/9nH9N0gG7QTeJ8v8E6+2vn9Vs0+onjGDpzyVhZDSzvZuwnT6OAx7fO/dkP8r/331l5g6YDdINuEucTw1r7Vcf1WzH6iccxdOYtsW+zjTD2k2e2wRjRRH8fZuW/8r/+VVb+gGYDdINuGAOmdfZ9x3W0nmRF8YbjcIB5us34T54PA8bLp0KgKwC6SZuv52bhRUDREyGPT/XsG+u3EEPHatDWsbHCa+ggeW4ax8ovhaz0AOgmLb6VbzLcy8o/SXUH8UXBorcs9R3E9dx8fzcr387Kn5S07ppd3Jo3MppTrG1jhffQBmT8a4Nx8mO5GMMBAOgmBV60oXxU0rpflwTjp+8EVLoXfUDGfP5V9DwvGtyqGZA5bgBAN5Aec0Yf8SSmSlsdo5YpxggAAACc44HY47miQbfQrGeVZBoHAACA8zwzeojx2Cr+SIh7AgAAgDBGxZ4cM7p8kdYcFFoGGSsAAAAg9rjpKG/s94o9ZcE8YwUAAACkGgSedKLte8YG2GKsAAAAJE+fEPITdOuujzEDAACQNPPCidVn7BobYo4xAwAAkDSWI7uTrFyJvSGmJaFXkQEAAKAQI0KKo8/pEnvw1xhjBwAAIEksDx5r/qf+VBpkwmiethk7AAAAyaEpiyzJtSupNcxjYfcJAAAAXmVDbEkxk3sP17r7pNcPuxhHAAAASaA389l1qoP1ob8KYwkAACB6dCdpT2wbKz2pNpJW/NBooCYYUwAAAFHz0OgJhlNvKN2eOzE01FFWBhhXAAAAUXLXaJxmaaoq1gyiuk13heYCAACIiook/Pjv62B9905zRPF0CwAAQFrGaTMr3TTXq6waG1DjpAZpLgAAALd0Baz7apx6aLLaLBgbUrOKztBcAAAA7tANEOtrI3pUx46TgVtiCyLXopH5/TQZAABA6dHdpjnjGq+5nipCrsdgV7ov9l0obWC29AAAAMrJVMC6rjfsr9NkxVAztGJs6LPGnsdEAQAAlAbN02h9ku3smI6b9U1gOLDhn0r19h6NDwAA0BkWs7IbsHbrn2W3qQVoYqzDgI4YpckAAAA6QsiGx20htqml6JHcnNFEYZ4AAADKaZ6OctPUS1O1D722OCnVx4VPMU8AAAAuzNNWVm4I6Qc6zlWp3rY7wDwBAACUzjzpLpO+XTdEs5QTTXGgiTa3hcAzAACATnGYG6ZxiWyX6f8BuPV0D6fgnfYAAAEmdEVYdE1hdGhNTAA8bWF0aCB4bWxucz0iaHR0cDovL3d3dy53My5vcmcvMTk5OC9NYXRoL01hdGhNTCIgc3R5bGU9ImZvbnQtZmFtaWx5OidUaW1lcyBOZXcgUm9tYW4nIj48bXN0eWxlIG1hdGhzaXplPSIyMHB4Ij48bWZlbmNlZCBjbG9zZT0ifSIgb3Blbj0ieyI+PG1yb3c+PG1zdWI+PG1pPlE8L21pPjxtaT50PC9taT48L21zdWI+PG1vPi88L21vPjxtc3ViPjxtaT5RPC9taT48bXJvdz48bWk+dDwvbWk+PG1vPi08L21vPjxtbj4xPC9tbj48L21yb3c+PC9tc3ViPjwvbXJvdz48L21mZW5jZWQ+PC9tc3R5bGU+PC9tYXRoPifR7GsAAAAASUVORK5CYII=\&quot;,\&quot;slideId\&quot;:387,\&quot;accessibleText\&quot;:\&quot;左大括号 Q 下标 t 除以 Q 下标 t 减 1 结束下标 右大括号\&quot;,\&quot;imageHeight\&quot;:33.6},{\&quot;mathml\&quot;:\&quot;&lt;math style=\\\&quot;font-family:Times New Roman;font-size:22px;\\\&quot; xmlns=\\\&quot;http://www.w3.org/1998/Math/MathML\\\&quot;&gt;&lt;mi&gt;&amp;#x3C6;&lt;/mi&gt;&lt;mfenced&gt;&lt;mi&gt;s&lt;/mi&gt;&lt;/mfenced&gt;&lt;/math&gt;\&quot;,\&quot;base64Image\&quot;:\&quot;iVBORw0KGgoAAAANSUhEUgAAAP4AAACSCAYAAABloHdwAAAACXBIWXMAAA7EAAAOxAGVKw4bAAAABGJhU0UAAAB14EsXLQAAEDRJREFUeNrtXS1QI8sWPiIiAhGBQCAiEBEIBAKBiEAgEAgEYkUEAoFArEAgUoWIQCAQK1YgEAjECsQKRAQCgUAgEAgEAoFAIBAr7qPva97jzp1kvp5093RPf1/V1FZt7SaZ0+f0+T9HhEgFmx/PScHz4+OZJqkKsQPQ8ujjaZJURJX49vH8+Xj+GvO8fzxrJBWE1sdzU0BP9VxS+ImqsA4I/V/6ciBwzHw8dwBdzz+eKZKL8Imu1uRFzLlNUpUW/keAvmckFeEL8x/PC8CUeyTVxHR+Beh8QFIRPjTRA8CMP0kqK1gBaE13inCKxsdzBTDhUBh4soltgObv2v0iCOs4AxhQ+aVM29nHEUB75RbMkVSETeyBWmeRpHJmbf0GzkBlA1okF2HLz0TSdj2SyimUQCPxlQuSipgUsx/PszCtFAqUH/8GnMcOSUVMApqX4WEXOBNloS2QVIRLBqNf79/fvwbO5laYXSEMoaLDSGXegKSqzAVDinuOSCrCBJegic9a8eqwA1pkSyQVQRO/XkBiMA+8oAnEhESixjTxw3HJeF7ExDgXrDqPUfxwMBCsuKpNUhF5QPvrV0mqoNAQrLDnkqQiyjLPkKQKEquCdfFtklTEVyC1+MoamCepgsVQsEBfg6QiRPvrSE74hKQKGkug1udUJOJv9EFtz5bP8HEiWPsug7OJY4ravlaYEyxA2yep0gZS/aWeDkkVDZCU7LOwqCdZqAaOJ2F/d92wAGr97yQVtf24h6W51PpEjYDMbf9NMkUJ5vWJXHRBxlgnqaIEC7KIXCBtt4/CYo+Y0QMv9y5JlQbUUgwk+HNIUkUNlatHOve4/CQR7IOagAU78eOnYJ17DPLR96PvVyMwyEf8De5iS++iR2o1mL2pOY4Fq8tnLXdaZ67M/RmSqr63P7Le+hdJVSss09ynv0cGSBO88BMGI7w8e559gkBKdDmXrZ7YBK09zlOsGRbAg98lqWoJpcmRoq0fJFW9wE484kaw7UhEjXAlHMSYOr6Dlz8HqtYEauAGsgCT47XqDTStt0VS1QOL4IHvkFS1VwCIn8+mHfr3BP18IlacAYf9Rv8+CRyBSoAl2zUA0o13RTIlgW+g4K+QVHGjBfp1pyRVEuiAgr9HUsWNVR40kQFSt8+R6pFjT2jaEf8EWtNBRIxjYTCH+CcY7E0A1+AhE+lgF1QGCyRVvEDGLjGinxbYqZcAGNEnspgHBZ+79SIFUzdEHlogXxyRVHGCE3WJUUCats5iu83mtX/S+/KsaQ3oMlKpppQu6u/6/N4N+e+KoiommLJKC0NT88yKpllP/6nOrV2SZ1QArS/hjrKKvpqzqYVLmSXXgE+rbjo1Q3zJ0verzxmAhHzT373r6SLgxpzx1pCaNnML8IwqeFELRg60QilKfQ6+/N9QU2JDwXYnBocFfXCvIHOPCmpNl/z+NcFSZaOeV81ITYc0QnP4KQ1YVEriboJz+9w7cKPpu6F5sa154qtA3QdMBySX/x6awJ8LFq1+1gc0lNGDJq8NGX9Jilsb37QmGepnnFZ5FHfbSs+FOfxPzAtWsfauL4bPs3ua4IIIeXBpNF16U/rHFgn8L+2f5Wly5eOf5HwGms7qj/n+J21ad8b8/tURJta7uMmZRmvOOTDrnwvooC7J5RGmeUvz1I2h4IccFe+D79Cu8kd2gZv3QvBBEhvy76jmcsGlczbGZN8yNNnXct7n3WLc4RO3wMHeJiD07wUaft3g874J1uQSeh48+OEsO8DB9Up87mZGe48aN9Qac9PfTRAYa+cw0LNl0wqZo1/nrbgLQAyoDO/Mgy5AN2Da9EDB9/4ODcBHfZ1QSx7J+PVB44T+foLA4Nd4QdZ1GFDwrfFPURDvWspH3ReBS6VNwTdDU5vuRUGYSU3jlj68mxEBvqsxAbGOpXc9zHkvW1r/WdJdj4w0ovQm/I4tibe7bQMU/DVfP6glxWmytwKf3ATrI4T+h/jZNtPKEdC+pc9GDrauI7WRugob9QuXYyzCkNEF+aPn48dMCRY5db3NddxN/iT2c+8DRwG3VAUfnR9vQyPnuWufWQIKPij0SPrJ9W6vjowPJrpYNjCfwzxNCn5poFOHbCFP6x9R8DEgxSZK27osdW3I+BTYnUO/7cFBUCVVwR+K3xz1lsS3jSYIwUdziq67yLakuk2y2TqBbQq+U//+Lx3gsoHpHIttlYJf7CMhLYJDcRslVYc3rjDDZrQ9DwdiP8CXquC/ge9uc1VU1sqYo+CPRkvwKqglx4T4KdVOqdl1EMtIVfDRktpnsReo/Z5REg0Kfnlh81VksijFPQBdx7+h50AgUx279cdA+G2Z+1+HnlxHQKPKBH/Z4IDWHROhKBj04uEGdyH4qVbuPRgIvq0FkVMyvgo0NFQypEUJEdrp9Cxu+8WXgN/g4yAp+PbwW8y66GxF4D8LsQ4ioFFPKijZ7Rkciuu8PZJG9DGTLpvZOLbwmal25/XFfCiKjcDttv7upQho5L07r2FoirmsFW6D7sZsBcza9+DC1LUff0XMh2YcS1pAL8d2FdpepWVcjqYaAL/BV8119rfsW/jMS0l3As9LCeFfpuC7E/x7g4Nw6VtPCZbv/enpILIFPD0Ln3ki6c7cOy4h+PeSzvxBNKNmJai9UFHQZRIfp+fpILIdiTaiqQOJYLySI3TELK1X927FLC4AWrzY+rITw0OYd/jiyKRVxTjTng4iW71o43tTX45YRuv7vOyrBJJVs5LqVL66ySjsJ3GXO18UvzneIrQd+d2pL0ecEbx8N1ue3am54COjwy59MqEP3/oH+BsGng5h1QXBBe9Lr/NyxL6U0/quO0GrhreqzjMJw783sTy6ng4h26Bjq3ahDb7nYY0ZXJ33fUnhH4rbrFJVmAXf/8AG8d8lDP9+1cDc8xXhvXLkY6J0/y31xnJJwU99QtHEyrcr5pVUrvx7NMB44VEjfbVAlAlms/0XKZa6l/rjYALh36gZLbzV6Zv6WReehCyEnfFrme+9sfz5F+J3DFXIuCwp+CpAWKfFouglOHHFqql/78rnNLE8fB30oeMLBw1kthMQ/BkxKxe3NYM/NJwKlsqeGKbBFVdNMWhe98HTAShGyqZVbKeRtsF33pQ0oGJHLyWFvy7ZD285fNPAnqt9Xeh65B+eDmA5R6vYBloteSjpYKkET37GnqYjf/cpwVJ5E8vATAkCu4imz0k4gz9GuUAutG4DZPIzSQu9klo/9gvSW0S/I+aNEi6wbfAbfBRutDMX0Yu4Sx9eCyP7eTiRclV9McdDvPXhd8W8aKKqgIbPwRTZ7iiX/eCH4LtPJyb4U1KuuCfm3n0k0G5l75+p4Lso1c0LolVZppvV9orQLod9VDJfLRLMi3k9v/r3rUjf19s4NtOqqb6DlzW5fHwMYzgVv8HEdoW0jwFluvi2InxPNN5mRfl1AiAoukvNx2rj7JJFX51gKa/MLkIT1ISxDyldE4+VitNSfQ7/dyCH2cgJtPnKDSOBrJhN2Elh2j0aY0wEKeZ6t/leJpNQbPuZLYPv33dM+H3xOzq8DGOH2ps/7cEduzIU/LXIBN/7uPU7A2J2KzJvXE+iyQsi+QymzYIX4CBQpv3qMrpaXmo6nXcvIqGfq0L5nVYo+GitusuJP82cy6+Kds+Y8/kb4mf3vEl6L6a0XiVj2HoVmk9oGs/lxJ+sf/1YkX+4L2E1KJngawHWlcPvMWnfjalXH+lMfLSt/GYM/GybUf05g0Pc8cCwn11PVc1vRyfP7gfIuIeZAJSryTjdGgq+t/r8smam7b1jO1JtG+5KDsF7FTMBEm+5CZB5Tz3FR0ymRcVSt19pYHdL/A/hQIdQuGjD7eYw0I8AmCBWc//Go7ZF/fydSAT/F/AuL66sKGVuIEUkz5b8DJOb23awaEH+3fN9KWEMckC7FEMz99/F386/ocSd+vwKlc6ufGMUGuSz4QObpGZWHQv9tYQ1rbWSQM+EzOuztwAV/NkIBD+IPo2GYNM/bKRJ0OiszUCRIl52pp/q9gutwgt1u0JZIrnkObiGrBe/kTiAuLu2rOxCU/MVEMYZD4dnc+rNtxyT6lHCLOtEh46GMpxjbQyfuCgxRkZz9SIQetSt6/v6QRuOfQ6T9KGNLMIg5/vuJOxabmRbaii1+3seYxFICvhZ4uhp6APv8kc8B3KR6HLZYh40ljCpOTszwh+8kPDXLy2B9NkO4LceFlxONml9EAlNkLgIYtWdhHagn4daZgQQWiL8MoFv05P8LMWRxDOGGQliPQTwPkV+6i9L3zMNCMswkvMNPo6zK+PTbm8lND86PrmMD7sq+cVITxLfxhWv/dkTAAkI22jcKVIYLxLPIk2EZrdVX2IrgLDugj8SHSdtWoCxIKMLIdTfz0qcuI2AQdDRWJOUexe5nq/ibux7qhf6//zlooEZ91Kcc/9uIPhFizmntEl/OyJYqKL2mxL3hpWdwJmkKeaj20zPo8jlfNIxkVgQhbbPu62egB99MOIGRosv8tpwW9rnUdbF5RgX5EVriCmJH+jYqaoYZVHMJ+PcgBfyihQXMw0js+ai0vZZNLQmQkp8X7XP/VtHKN8NBP9E+/nXmvmL/u+d/l11EPhYmOXbiLNDeONNn29fuwE9fakfSfEOvXetXJqRnWWU2j5PG22NMbV9PI/6guhKfZYmxsQw3zMC38lYaEuaR07BywBRJINIYzY9qWbYjVOoIoNtrdlfHQq6Yp5zrdk7kg5Qre87h/1ZaKQu/qLpME3tqn3XZ4hmdx7192xKvMNGm4INnbmInVFn9SH3tL/dF3zazo3+9/taW6zrQN+UpA1kGvGzZzr1tZ9ddr7dvHZRdvRn9fVnKb5RgeJ2Tc6uL1hfSu2UWcPght8RIg8LEvdAzlQxI1jK87iOL79qYM53yCsjgQwnRcxuwh+QnQkvEm+tyVigk2XuyCdj0RJ8606D5ApC4SFW2re6EgCd6XdEXrFmPW2TVFFc0md1JgCa7lslv0BA1inHvis+BbfsVeLpL3Dq30+TXyAoZnkA6BnKLMHUsAwqu606EwHdljMkvxhhBWSuXZLKu4WLXMrndb+U0TFbB+QZYyBBU5VKYpTfH5Aovqppma0zEdoG/v0iecYYeau9RxVFNUku50C6KZU8LJEQk0/boWmZePQ4ECwIVqizlwIxzsTdtB3i/+iCTMeqSDeYBS/fnykQw6RMt0femRjIHLcql4Km7m6FtrjFGUyGNMySf6zgSLDc8RxJZQ3ngnUYJpOqRsds3ZB3rAJZwvggrJmwgQF40SbVf4KO2Tom/1iFMieRjbKsm5gMPWE1ai7zoQM51slD1jEr2Ky+U2E2pQxU8RQyRi65fgm0TPePML/sCm1Q+E9IKiN0QaFPMoPSF5bphgA14QbJrLBqEsMC6Tked6Dg75GXnKOj/dGih8G+YqwBdEzWdW2JvaUZBEFEgnXBp6cysEQQNQG6DZdlugRRI6CLE3okFUHUAx0D/55lowRRE+wJp+kSRHI4F5bpEkRyUEMg28DTIqkIwj/+AwWzTTrufxp0AAAAs3RFWHRNYXRoTUwAPG1hdGggeG1sbnM9Imh0dHA6Ly93d3cudzMub3JnLzE5OTgvTWF0aC9NYXRoTUwiIHN0eWxlPSJmb250LWZhbWlseTonVGltZXMgTmV3IFJvbWFuJyI+PG1zdHlsZSBtYXRoc2l6ZT0iMjJweCI+PG1pPiYjeDNDNjs8L21pPjxtZmVuY2VkPjxtaT5zPC9taT48L21mZW5jZWQ+PC9tc3R5bGU+PC9tYXRoPiuCDLcAAAAASUVORK5CYII=\&quot;,\&quot;slideId\&quot;:400,\&quot;accessibleText\&quot;:\&quot;phi （ 小写 ） 左小括号 s 右小括号\&quot;,\&quot;imageHeight\&quot;:23.36}]&quot;"/>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5830</TotalTime>
  <Words>14218</Words>
  <Application>Microsoft Macintosh PowerPoint</Application>
  <PresentationFormat>宽屏</PresentationFormat>
  <Paragraphs>1378</Paragraphs>
  <Slides>100</Slides>
  <Notes>3</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100</vt:i4>
      </vt:variant>
    </vt:vector>
  </HeadingPairs>
  <TitlesOfParts>
    <vt:vector size="113" baseType="lpstr">
      <vt:lpstr>黑体</vt:lpstr>
      <vt:lpstr>华文楷体</vt:lpstr>
      <vt:lpstr>华文隶书</vt:lpstr>
      <vt:lpstr>华文中宋</vt:lpstr>
      <vt:lpstr>楷体</vt:lpstr>
      <vt:lpstr>微软雅黑</vt:lpstr>
      <vt:lpstr>Arial</vt:lpstr>
      <vt:lpstr>Calibri</vt:lpstr>
      <vt:lpstr>Calibri Light</vt:lpstr>
      <vt:lpstr>Times New Roman</vt:lpstr>
      <vt:lpstr>1_Office 主题</vt:lpstr>
      <vt:lpstr>2_Office 主题</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e2940</cp:lastModifiedBy>
  <cp:revision>59</cp:revision>
  <dcterms:created xsi:type="dcterms:W3CDTF">2015-12-05T08:51:00Z</dcterms:created>
  <dcterms:modified xsi:type="dcterms:W3CDTF">2025-09-22T01:24:19Z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8341F01940C944D49D21BD2B1993B57D_13</vt:lpwstr>
  </property>
  <property fmtid="{D5CDD505-2E9C-101B-9397-08002B2CF9AE}" pid="3" name="KSOProductBuildVer">
    <vt:lpwstr>2052-12.1.0.22529</vt:lpwstr>
  </property>
  <property fmtid="{D5CDD505-2E9C-101B-9397-08002B2CF9AE}" pid="4" name="KSOTemplateUUID">
    <vt:lpwstr>v1.0_mb_46fif/lngfIZSzxymcPcdg==</vt:lpwstr>
  </property>
</Properties>
</file>